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1"/>
  </p:notesMasterIdLst>
  <p:handoutMasterIdLst>
    <p:handoutMasterId r:id="rId42"/>
  </p:handoutMasterIdLst>
  <p:sldIdLst>
    <p:sldId id="309" r:id="rId3"/>
    <p:sldId id="326" r:id="rId4"/>
    <p:sldId id="342" r:id="rId5"/>
    <p:sldId id="379" r:id="rId6"/>
    <p:sldId id="324" r:id="rId7"/>
    <p:sldId id="325" r:id="rId8"/>
    <p:sldId id="338" r:id="rId9"/>
    <p:sldId id="341" r:id="rId10"/>
    <p:sldId id="328" r:id="rId11"/>
    <p:sldId id="329" r:id="rId12"/>
    <p:sldId id="347" r:id="rId13"/>
    <p:sldId id="332" r:id="rId14"/>
    <p:sldId id="330" r:id="rId15"/>
    <p:sldId id="365" r:id="rId16"/>
    <p:sldId id="380" r:id="rId17"/>
    <p:sldId id="331" r:id="rId18"/>
    <p:sldId id="339" r:id="rId19"/>
    <p:sldId id="348" r:id="rId20"/>
    <p:sldId id="340" r:id="rId21"/>
    <p:sldId id="346" r:id="rId22"/>
    <p:sldId id="333" r:id="rId23"/>
    <p:sldId id="334" r:id="rId24"/>
    <p:sldId id="335" r:id="rId25"/>
    <p:sldId id="337" r:id="rId26"/>
    <p:sldId id="344" r:id="rId27"/>
    <p:sldId id="345" r:id="rId28"/>
    <p:sldId id="381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praszam" id="{E75E278A-FF0E-49A4-B170-79828D63BBAD}">
          <p14:sldIdLst>
            <p14:sldId id="309"/>
            <p14:sldId id="326"/>
            <p14:sldId id="342"/>
            <p14:sldId id="379"/>
            <p14:sldId id="324"/>
            <p14:sldId id="325"/>
            <p14:sldId id="338"/>
            <p14:sldId id="341"/>
            <p14:sldId id="328"/>
            <p14:sldId id="329"/>
            <p14:sldId id="347"/>
            <p14:sldId id="332"/>
            <p14:sldId id="330"/>
            <p14:sldId id="365"/>
            <p14:sldId id="380"/>
            <p14:sldId id="331"/>
            <p14:sldId id="339"/>
            <p14:sldId id="348"/>
            <p14:sldId id="340"/>
            <p14:sldId id="346"/>
            <p14:sldId id="333"/>
            <p14:sldId id="334"/>
            <p14:sldId id="335"/>
            <p14:sldId id="337"/>
            <p14:sldId id="344"/>
            <p14:sldId id="345"/>
            <p14:sldId id="381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B9B9B9"/>
    <a:srgbClr val="D2B4A6"/>
    <a:srgbClr val="734F29"/>
    <a:srgbClr val="D24726"/>
    <a:srgbClr val="DD462F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86AB2-1E92-4F05-B19F-45C9B7A1CDF3}" v="3084" dt="2020-03-30T16:15:14.099"/>
    <p1510:client id="{3657B2AD-3D64-F9CC-A1ED-400EA0BE3E10}" v="1933" dt="2020-03-30T15:07:05.433"/>
    <p1510:client id="{4F3B2EFB-5DBD-F535-4DBB-53AECF942C6E}" v="1294" dt="2020-03-30T16:13:55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5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BCABC-D0BB-4B76-AF0F-92C8B4ADCAD8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614A5-FE89-4E3C-979B-4EB99F481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6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21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86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8" name="Prostokąt z zaokrąglonym rogiem 7"/>
          <p:cNvSpPr/>
          <p:nvPr userDrawn="1"/>
        </p:nvSpPr>
        <p:spPr>
          <a:xfrm flipV="1">
            <a:off x="-1048" y="-22742"/>
            <a:ext cx="12194093" cy="5869883"/>
          </a:xfrm>
          <a:custGeom>
            <a:avLst/>
            <a:gdLst>
              <a:gd name="connsiteX0" fmla="*/ 0 w 12192000"/>
              <a:gd name="connsiteY0" fmla="*/ 0 h 4988140"/>
              <a:gd name="connsiteX1" fmla="*/ 11360627 w 12192000"/>
              <a:gd name="connsiteY1" fmla="*/ 0 h 4988140"/>
              <a:gd name="connsiteX2" fmla="*/ 12192000 w 12192000"/>
              <a:gd name="connsiteY2" fmla="*/ 831373 h 4988140"/>
              <a:gd name="connsiteX3" fmla="*/ 12192000 w 12192000"/>
              <a:gd name="connsiteY3" fmla="*/ 4988140 h 4988140"/>
              <a:gd name="connsiteX4" fmla="*/ 0 w 12192000"/>
              <a:gd name="connsiteY4" fmla="*/ 4988140 h 4988140"/>
              <a:gd name="connsiteX5" fmla="*/ 0 w 12192000"/>
              <a:gd name="connsiteY5" fmla="*/ 0 h 4988140"/>
              <a:gd name="connsiteX0" fmla="*/ 0 w 12192000"/>
              <a:gd name="connsiteY0" fmla="*/ 0 h 5717483"/>
              <a:gd name="connsiteX1" fmla="*/ 11360627 w 12192000"/>
              <a:gd name="connsiteY1" fmla="*/ 0 h 5717483"/>
              <a:gd name="connsiteX2" fmla="*/ 12192000 w 12192000"/>
              <a:gd name="connsiteY2" fmla="*/ 831373 h 5717483"/>
              <a:gd name="connsiteX3" fmla="*/ 12192000 w 12192000"/>
              <a:gd name="connsiteY3" fmla="*/ 4988140 h 5717483"/>
              <a:gd name="connsiteX4" fmla="*/ 0 w 12192000"/>
              <a:gd name="connsiteY4" fmla="*/ 5717483 h 5717483"/>
              <a:gd name="connsiteX5" fmla="*/ 0 w 12192000"/>
              <a:gd name="connsiteY5" fmla="*/ 0 h 5717483"/>
              <a:gd name="connsiteX0" fmla="*/ 0 w 12192000"/>
              <a:gd name="connsiteY0" fmla="*/ 0 h 5717483"/>
              <a:gd name="connsiteX1" fmla="*/ 11360627 w 12192000"/>
              <a:gd name="connsiteY1" fmla="*/ 0 h 5717483"/>
              <a:gd name="connsiteX2" fmla="*/ 12192000 w 12192000"/>
              <a:gd name="connsiteY2" fmla="*/ 831373 h 5717483"/>
              <a:gd name="connsiteX3" fmla="*/ 12181114 w 12192000"/>
              <a:gd name="connsiteY3" fmla="*/ 5706597 h 5717483"/>
              <a:gd name="connsiteX4" fmla="*/ 0 w 12192000"/>
              <a:gd name="connsiteY4" fmla="*/ 5717483 h 5717483"/>
              <a:gd name="connsiteX5" fmla="*/ 0 w 12192000"/>
              <a:gd name="connsiteY5" fmla="*/ 0 h 5717483"/>
              <a:gd name="connsiteX0" fmla="*/ 0 w 12192000"/>
              <a:gd name="connsiteY0" fmla="*/ 0 h 5706597"/>
              <a:gd name="connsiteX1" fmla="*/ 11360627 w 12192000"/>
              <a:gd name="connsiteY1" fmla="*/ 0 h 5706597"/>
              <a:gd name="connsiteX2" fmla="*/ 12192000 w 12192000"/>
              <a:gd name="connsiteY2" fmla="*/ 831373 h 5706597"/>
              <a:gd name="connsiteX3" fmla="*/ 12181114 w 12192000"/>
              <a:gd name="connsiteY3" fmla="*/ 5706597 h 5706597"/>
              <a:gd name="connsiteX4" fmla="*/ 10886 w 12192000"/>
              <a:gd name="connsiteY4" fmla="*/ 5706597 h 5706597"/>
              <a:gd name="connsiteX5" fmla="*/ 0 w 12192000"/>
              <a:gd name="connsiteY5" fmla="*/ 0 h 5706597"/>
              <a:gd name="connsiteX0" fmla="*/ 1047 w 12193047"/>
              <a:gd name="connsiteY0" fmla="*/ 0 h 5706597"/>
              <a:gd name="connsiteX1" fmla="*/ 11361674 w 12193047"/>
              <a:gd name="connsiteY1" fmla="*/ 0 h 5706597"/>
              <a:gd name="connsiteX2" fmla="*/ 12193047 w 12193047"/>
              <a:gd name="connsiteY2" fmla="*/ 831373 h 5706597"/>
              <a:gd name="connsiteX3" fmla="*/ 12182161 w 12193047"/>
              <a:gd name="connsiteY3" fmla="*/ 5706597 h 5706597"/>
              <a:gd name="connsiteX4" fmla="*/ 1047 w 12193047"/>
              <a:gd name="connsiteY4" fmla="*/ 5706597 h 5706597"/>
              <a:gd name="connsiteX5" fmla="*/ 1047 w 12193047"/>
              <a:gd name="connsiteY5" fmla="*/ 0 h 5706597"/>
              <a:gd name="connsiteX0" fmla="*/ 1047 w 12194094"/>
              <a:gd name="connsiteY0" fmla="*/ 0 h 5706597"/>
              <a:gd name="connsiteX1" fmla="*/ 11361674 w 12194094"/>
              <a:gd name="connsiteY1" fmla="*/ 0 h 5706597"/>
              <a:gd name="connsiteX2" fmla="*/ 12193047 w 12194094"/>
              <a:gd name="connsiteY2" fmla="*/ 831373 h 5706597"/>
              <a:gd name="connsiteX3" fmla="*/ 12193047 w 12194094"/>
              <a:gd name="connsiteY3" fmla="*/ 5695712 h 5706597"/>
              <a:gd name="connsiteX4" fmla="*/ 1047 w 12194094"/>
              <a:gd name="connsiteY4" fmla="*/ 5706597 h 5706597"/>
              <a:gd name="connsiteX5" fmla="*/ 1047 w 12194094"/>
              <a:gd name="connsiteY5" fmla="*/ 0 h 5706597"/>
              <a:gd name="connsiteX0" fmla="*/ 1047 w 12194094"/>
              <a:gd name="connsiteY0" fmla="*/ 0 h 5858997"/>
              <a:gd name="connsiteX1" fmla="*/ 11361674 w 12194094"/>
              <a:gd name="connsiteY1" fmla="*/ 0 h 5858997"/>
              <a:gd name="connsiteX2" fmla="*/ 12193047 w 12194094"/>
              <a:gd name="connsiteY2" fmla="*/ 831373 h 5858997"/>
              <a:gd name="connsiteX3" fmla="*/ 12193047 w 12194094"/>
              <a:gd name="connsiteY3" fmla="*/ 5695712 h 5858997"/>
              <a:gd name="connsiteX4" fmla="*/ 1047 w 12194094"/>
              <a:gd name="connsiteY4" fmla="*/ 5858997 h 5858997"/>
              <a:gd name="connsiteX5" fmla="*/ 1047 w 12194094"/>
              <a:gd name="connsiteY5" fmla="*/ 0 h 5858997"/>
              <a:gd name="connsiteX0" fmla="*/ 1047 w 12204414"/>
              <a:gd name="connsiteY0" fmla="*/ 0 h 5858998"/>
              <a:gd name="connsiteX1" fmla="*/ 11361674 w 12204414"/>
              <a:gd name="connsiteY1" fmla="*/ 0 h 5858998"/>
              <a:gd name="connsiteX2" fmla="*/ 12193047 w 12204414"/>
              <a:gd name="connsiteY2" fmla="*/ 831373 h 5858998"/>
              <a:gd name="connsiteX3" fmla="*/ 12203932 w 12204414"/>
              <a:gd name="connsiteY3" fmla="*/ 5858998 h 5858998"/>
              <a:gd name="connsiteX4" fmla="*/ 1047 w 12204414"/>
              <a:gd name="connsiteY4" fmla="*/ 5858997 h 5858998"/>
              <a:gd name="connsiteX5" fmla="*/ 1047 w 12204414"/>
              <a:gd name="connsiteY5" fmla="*/ 0 h 5858998"/>
              <a:gd name="connsiteX0" fmla="*/ 1047 w 12204414"/>
              <a:gd name="connsiteY0" fmla="*/ 0 h 5858998"/>
              <a:gd name="connsiteX1" fmla="*/ 11361674 w 12204414"/>
              <a:gd name="connsiteY1" fmla="*/ 0 h 5858998"/>
              <a:gd name="connsiteX2" fmla="*/ 12193047 w 12204414"/>
              <a:gd name="connsiteY2" fmla="*/ 831373 h 5858998"/>
              <a:gd name="connsiteX3" fmla="*/ 12203932 w 12204414"/>
              <a:gd name="connsiteY3" fmla="*/ 5858998 h 5858998"/>
              <a:gd name="connsiteX4" fmla="*/ 1047 w 12204414"/>
              <a:gd name="connsiteY4" fmla="*/ 5858997 h 5858998"/>
              <a:gd name="connsiteX5" fmla="*/ 1047 w 12204414"/>
              <a:gd name="connsiteY5" fmla="*/ 0 h 5858998"/>
              <a:gd name="connsiteX0" fmla="*/ 1047 w 12193047"/>
              <a:gd name="connsiteY0" fmla="*/ 0 h 5858998"/>
              <a:gd name="connsiteX1" fmla="*/ 11361674 w 12193047"/>
              <a:gd name="connsiteY1" fmla="*/ 0 h 5858998"/>
              <a:gd name="connsiteX2" fmla="*/ 12193047 w 12193047"/>
              <a:gd name="connsiteY2" fmla="*/ 831373 h 5858998"/>
              <a:gd name="connsiteX3" fmla="*/ 12182160 w 12193047"/>
              <a:gd name="connsiteY3" fmla="*/ 5858998 h 5858998"/>
              <a:gd name="connsiteX4" fmla="*/ 1047 w 12193047"/>
              <a:gd name="connsiteY4" fmla="*/ 5858997 h 5858998"/>
              <a:gd name="connsiteX5" fmla="*/ 1047 w 12193047"/>
              <a:gd name="connsiteY5" fmla="*/ 0 h 5858998"/>
              <a:gd name="connsiteX0" fmla="*/ 1047 w 12194093"/>
              <a:gd name="connsiteY0" fmla="*/ 0 h 5869883"/>
              <a:gd name="connsiteX1" fmla="*/ 11361674 w 12194093"/>
              <a:gd name="connsiteY1" fmla="*/ 0 h 5869883"/>
              <a:gd name="connsiteX2" fmla="*/ 12193047 w 12194093"/>
              <a:gd name="connsiteY2" fmla="*/ 831373 h 5869883"/>
              <a:gd name="connsiteX3" fmla="*/ 12193046 w 12194093"/>
              <a:gd name="connsiteY3" fmla="*/ 5869883 h 5869883"/>
              <a:gd name="connsiteX4" fmla="*/ 1047 w 12194093"/>
              <a:gd name="connsiteY4" fmla="*/ 5858997 h 5869883"/>
              <a:gd name="connsiteX5" fmla="*/ 1047 w 12194093"/>
              <a:gd name="connsiteY5" fmla="*/ 0 h 586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4093" h="5869883">
                <a:moveTo>
                  <a:pt x="1047" y="0"/>
                </a:moveTo>
                <a:lnTo>
                  <a:pt x="11361674" y="0"/>
                </a:lnTo>
                <a:cubicBezTo>
                  <a:pt x="11820829" y="0"/>
                  <a:pt x="12193047" y="372218"/>
                  <a:pt x="12193047" y="831373"/>
                </a:cubicBezTo>
                <a:cubicBezTo>
                  <a:pt x="12189418" y="2456448"/>
                  <a:pt x="12196675" y="4244808"/>
                  <a:pt x="12193046" y="5869883"/>
                </a:cubicBezTo>
                <a:lnTo>
                  <a:pt x="1047" y="5858997"/>
                </a:lnTo>
                <a:cubicBezTo>
                  <a:pt x="-2582" y="3956798"/>
                  <a:pt x="4676" y="1902199"/>
                  <a:pt x="1047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Łza 10"/>
          <p:cNvSpPr/>
          <p:nvPr userDrawn="1"/>
        </p:nvSpPr>
        <p:spPr>
          <a:xfrm rot="16200000">
            <a:off x="10513035" y="5165914"/>
            <a:ext cx="1306450" cy="1366634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158524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FA13-2D7A-40C9-AD8D-4522F71432DA}" type="datetime1">
              <a:rPr lang="pl-PL" smtClean="0"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</a:p>
        </p:txBody>
      </p:sp>
      <p:sp>
        <p:nvSpPr>
          <p:cNvPr id="9" name="Prostokąt z zaokrąglonym rogiem 8"/>
          <p:cNvSpPr/>
          <p:nvPr userDrawn="1"/>
        </p:nvSpPr>
        <p:spPr>
          <a:xfrm flipV="1">
            <a:off x="0" y="-15770"/>
            <a:ext cx="12192000" cy="11042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0" name="Łza 9"/>
          <p:cNvSpPr/>
          <p:nvPr userDrawn="1"/>
        </p:nvSpPr>
        <p:spPr>
          <a:xfrm rot="16200000">
            <a:off x="10632123" y="392794"/>
            <a:ext cx="1124346" cy="1124556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4" name="Tytuł 1"/>
          <p:cNvSpPr txBox="1">
            <a:spLocks/>
          </p:cNvSpPr>
          <p:nvPr userDrawn="1"/>
        </p:nvSpPr>
        <p:spPr>
          <a:xfrm>
            <a:off x="604434" y="0"/>
            <a:ext cx="10749367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 zaokrąglonym rogiem 9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 lang="en-US" sz="14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 lang="en-US" sz="12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lang="en-US" sz="11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 lang="en-US" sz="110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06E-61FC-4DF0-B4B2-F48309153FF5}" type="datetime1">
              <a:rPr lang="pl-PL" smtClean="0"/>
              <a:t>2020-04-01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350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Piąty poziom</a:t>
            </a:r>
          </a:p>
        </p:txBody>
      </p:sp>
      <p:sp>
        <p:nvSpPr>
          <p:cNvPr id="16" name="Łza 15"/>
          <p:cNvSpPr/>
          <p:nvPr userDrawn="1"/>
        </p:nvSpPr>
        <p:spPr>
          <a:xfrm rot="16200000">
            <a:off x="10338233" y="573257"/>
            <a:ext cx="1407088" cy="1407351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68874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/>
        </p:nvSpPr>
        <p:spPr>
          <a:xfrm>
            <a:off x="6732702" y="0"/>
            <a:ext cx="5454000" cy="5455020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</a:p>
        </p:txBody>
      </p:sp>
    </p:spTree>
    <p:extLst>
      <p:ext uri="{BB962C8B-B14F-4D97-AF65-F5344CB8AC3E}">
        <p14:creationId xmlns:p14="http://schemas.microsoft.com/office/powerpoint/2010/main" val="231667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/>
        </p:nvSpPr>
        <p:spPr>
          <a:xfrm>
            <a:off x="6732702" y="0"/>
            <a:ext cx="5454000" cy="5455020"/>
          </a:xfrm>
          <a:prstGeom prst="teardrop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</a:p>
        </p:txBody>
      </p:sp>
    </p:spTree>
    <p:extLst>
      <p:ext uri="{BB962C8B-B14F-4D97-AF65-F5344CB8AC3E}">
        <p14:creationId xmlns:p14="http://schemas.microsoft.com/office/powerpoint/2010/main" val="296166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 userDrawn="1"/>
        </p:nvSpPr>
        <p:spPr>
          <a:xfrm>
            <a:off x="6745351" y="0"/>
            <a:ext cx="5454000" cy="5455020"/>
          </a:xfrm>
          <a:prstGeom prst="teardrop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</a:p>
        </p:txBody>
      </p:sp>
      <p:sp>
        <p:nvSpPr>
          <p:cNvPr id="8" name="Łza 7"/>
          <p:cNvSpPr/>
          <p:nvPr userDrawn="1"/>
        </p:nvSpPr>
        <p:spPr>
          <a:xfrm rot="16200000">
            <a:off x="5696107" y="1980184"/>
            <a:ext cx="3114986" cy="3115569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24570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129B-C6BA-4A32-B610-6C9ABFC6670D}" type="datetime1">
              <a:rPr lang="pl-PL" smtClean="0"/>
              <a:t>2020-04-01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</a:p>
        </p:txBody>
      </p:sp>
    </p:spTree>
    <p:extLst>
      <p:ext uri="{BB962C8B-B14F-4D97-AF65-F5344CB8AC3E}">
        <p14:creationId xmlns:p14="http://schemas.microsoft.com/office/powerpoint/2010/main" val="97463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038D-F4C6-4CBF-8ADB-4BFCC40F692D}" type="datetime1">
              <a:rPr lang="pl-PL" smtClean="0"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Związek Miast Polskich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62" r:id="rId3"/>
    <p:sldLayoutId id="2147483678" r:id="rId4"/>
    <p:sldLayoutId id="2147483674" r:id="rId5"/>
    <p:sldLayoutId id="2147483675" r:id="rId6"/>
    <p:sldLayoutId id="2147483676" r:id="rId7"/>
    <p:sldLayoutId id="2147483680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58595B"/>
          </a:solidFill>
          <a:latin typeface="+mj-lt"/>
          <a:ea typeface="Roboto Light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162046" y="3704014"/>
            <a:ext cx="11805986" cy="220520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Endogenne potencjały rozwoju zrównoważonego</a:t>
            </a:r>
          </a:p>
          <a:p>
            <a:pPr algn="ctr">
              <a:spcBef>
                <a:spcPts val="600"/>
              </a:spcBef>
            </a:pPr>
            <a:r>
              <a:rPr lang="pl-PL" sz="36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Wybrane elementy analizy demograficznej </a:t>
            </a:r>
          </a:p>
          <a:p>
            <a:pPr algn="ctr">
              <a:spcBef>
                <a:spcPts val="600"/>
              </a:spcBef>
            </a:pPr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l-PL" sz="3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Janusz Szewczuk</a:t>
            </a:r>
            <a:endParaRPr lang="pl-PL" sz="32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8279D51-CC4C-45F7-81FF-4708CDDC2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4458" y="269950"/>
            <a:ext cx="2843574" cy="89126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679CA86-52BA-4E14-B561-998C5859E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78" y="177352"/>
            <a:ext cx="1172834" cy="82182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54E223E-EB74-4EB5-9F2E-514AC51DE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5878" y="6006656"/>
            <a:ext cx="7064936" cy="76062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753D19D-5A8B-4529-A1EF-95232A6AC7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7253" y="999176"/>
            <a:ext cx="5201611" cy="27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679700" y="330200"/>
            <a:ext cx="4762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>
                <a:solidFill>
                  <a:schemeClr val="bg1"/>
                </a:solidFill>
                <a:latin typeface="Calibri" panose="020F0502020204030204"/>
              </a:rPr>
              <a:t>Szczególne grupy wieku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" y="3398520"/>
            <a:ext cx="12168703" cy="2788919"/>
          </a:xfrm>
        </p:spPr>
      </p:pic>
    </p:spTree>
    <p:extLst>
      <p:ext uri="{BB962C8B-B14F-4D97-AF65-F5344CB8AC3E}">
        <p14:creationId xmlns:p14="http://schemas.microsoft.com/office/powerpoint/2010/main" val="104806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20900" y="330200"/>
            <a:ext cx="77343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>
                <a:solidFill>
                  <a:schemeClr val="bg1"/>
                </a:solidFill>
                <a:latin typeface="Calibri" panose="020F0502020204030204"/>
              </a:rPr>
              <a:t>Co spowodowało zmiany liczby ludności?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9931399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>
                <a:solidFill>
                  <a:schemeClr val="tx1"/>
                </a:solidFill>
              </a:rPr>
              <a:t>Jak migracje w ostatnich 10 latach przyczyniły się do zmiany liczby mieszkańców?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>
                <a:solidFill>
                  <a:schemeClr val="tx1"/>
                </a:solidFill>
              </a:rPr>
              <a:t>Jak przyrost naturalny w ostatnich 10 latach przyczynił się do zmiany liczby mieszkańców?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70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20900" y="330200"/>
            <a:ext cx="77343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>
                <a:solidFill>
                  <a:schemeClr val="bg1"/>
                </a:solidFill>
                <a:latin typeface="Calibri" panose="020F0502020204030204"/>
              </a:rPr>
              <a:t>Co spowodowało zmiany liczby ludności?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7" y="3535680"/>
            <a:ext cx="12233545" cy="2011680"/>
          </a:xfrm>
        </p:spPr>
      </p:pic>
    </p:spTree>
    <p:extLst>
      <p:ext uri="{BB962C8B-B14F-4D97-AF65-F5344CB8AC3E}">
        <p14:creationId xmlns:p14="http://schemas.microsoft.com/office/powerpoint/2010/main" val="396026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679700" y="330200"/>
            <a:ext cx="4762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>
                <a:solidFill>
                  <a:schemeClr val="bg1"/>
                </a:solidFill>
                <a:latin typeface="Calibri" panose="020F0502020204030204"/>
              </a:rPr>
              <a:t>Migracje ?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23" y="2606040"/>
            <a:ext cx="12393939" cy="4228514"/>
          </a:xfrm>
        </p:spPr>
      </p:pic>
    </p:spTree>
    <p:extLst>
      <p:ext uri="{BB962C8B-B14F-4D97-AF65-F5344CB8AC3E}">
        <p14:creationId xmlns:p14="http://schemas.microsoft.com/office/powerpoint/2010/main" val="134142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679700" y="330200"/>
            <a:ext cx="4762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 dirty="0" smtClean="0">
                <a:solidFill>
                  <a:schemeClr val="bg1"/>
                </a:solidFill>
                <a:latin typeface="Calibri" panose="020F0502020204030204"/>
              </a:rPr>
              <a:t>Migracje (struktura%) </a:t>
            </a:r>
            <a:r>
              <a:rPr lang="pl-PL" sz="3200" dirty="0">
                <a:solidFill>
                  <a:schemeClr val="bg1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21" y="3298371"/>
            <a:ext cx="12159207" cy="2786743"/>
          </a:xfrm>
        </p:spPr>
      </p:pic>
    </p:spTree>
    <p:extLst>
      <p:ext uri="{BB962C8B-B14F-4D97-AF65-F5344CB8AC3E}">
        <p14:creationId xmlns:p14="http://schemas.microsoft.com/office/powerpoint/2010/main" val="308444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679700" y="330200"/>
            <a:ext cx="4762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 dirty="0" smtClean="0">
                <a:solidFill>
                  <a:schemeClr val="bg1"/>
                </a:solidFill>
                <a:latin typeface="Calibri" panose="020F0502020204030204"/>
              </a:rPr>
              <a:t>Migracje (struktura%) </a:t>
            </a:r>
            <a:r>
              <a:rPr lang="pl-PL" sz="3200" dirty="0">
                <a:solidFill>
                  <a:schemeClr val="bg1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0"/>
            <a:ext cx="12124747" cy="4770120"/>
          </a:xfrm>
        </p:spPr>
      </p:pic>
    </p:spTree>
    <p:extLst>
      <p:ext uri="{BB962C8B-B14F-4D97-AF65-F5344CB8AC3E}">
        <p14:creationId xmlns:p14="http://schemas.microsoft.com/office/powerpoint/2010/main" val="199283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679700" y="330200"/>
            <a:ext cx="4762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>
                <a:solidFill>
                  <a:schemeClr val="bg1"/>
                </a:solidFill>
                <a:latin typeface="Calibri" panose="020F0502020204030204"/>
              </a:rPr>
              <a:t>Przyrost naturalny?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45" y="3520440"/>
            <a:ext cx="12421804" cy="2438400"/>
          </a:xfrm>
        </p:spPr>
      </p:pic>
    </p:spTree>
    <p:extLst>
      <p:ext uri="{BB962C8B-B14F-4D97-AF65-F5344CB8AC3E}">
        <p14:creationId xmlns:p14="http://schemas.microsoft.com/office/powerpoint/2010/main" val="370888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7800" y="330200"/>
            <a:ext cx="10287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2800">
                <a:solidFill>
                  <a:schemeClr val="bg1"/>
                </a:solidFill>
                <a:latin typeface="Calibri" panose="020F0502020204030204"/>
              </a:rPr>
              <a:t>Przyczyny i skutki zmian demograficznych (przykład)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1" y="1825625"/>
            <a:ext cx="10439399" cy="4351338"/>
          </a:xfrm>
        </p:spPr>
        <p:txBody>
          <a:bodyPr>
            <a:normAutofit fontScale="92500" lnSpcReduction="10000"/>
          </a:bodyPr>
          <a:lstStyle/>
          <a:p>
            <a:r>
              <a:rPr lang="pl-PL" sz="2400">
                <a:solidFill>
                  <a:schemeClr val="tx1"/>
                </a:solidFill>
              </a:rPr>
              <a:t>Powiązanie migracji i rynku pracy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>
                <a:solidFill>
                  <a:schemeClr val="tx1"/>
                </a:solidFill>
              </a:rPr>
              <a:t>Perspektywa historyczna</a:t>
            </a:r>
          </a:p>
          <a:p>
            <a:pPr marL="1028700" lvl="1" indent="-342900"/>
            <a:r>
              <a:rPr lang="pl-PL" sz="2200">
                <a:solidFill>
                  <a:schemeClr val="tx1"/>
                </a:solidFill>
              </a:rPr>
              <a:t>Jaka była „nadwyżka” i jaki jest stan obecny?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>
                <a:solidFill>
                  <a:schemeClr val="tx1"/>
                </a:solidFill>
              </a:rPr>
              <a:t>Najbliższe 5  i 15 lat</a:t>
            </a:r>
          </a:p>
          <a:p>
            <a:pPr marL="1028700" lvl="1" indent="-342900"/>
            <a:r>
              <a:rPr lang="pl-PL" sz="2200">
                <a:solidFill>
                  <a:schemeClr val="tx1"/>
                </a:solidFill>
              </a:rPr>
              <a:t>Jaki będzie deficyt rąk do pracy w 5 i 15 letniej perspektywie?</a:t>
            </a:r>
          </a:p>
          <a:p>
            <a:pPr marL="1028700" lvl="1" indent="-342900"/>
            <a:r>
              <a:rPr lang="pl-PL" sz="2200">
                <a:solidFill>
                  <a:schemeClr val="tx1"/>
                </a:solidFill>
              </a:rPr>
              <a:t>Jak to wpłynie na migracje i jej kierunki?</a:t>
            </a:r>
          </a:p>
          <a:p>
            <a:endParaRPr lang="pl-PL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6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7800" y="330200"/>
            <a:ext cx="10287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2800">
                <a:solidFill>
                  <a:schemeClr val="bg1"/>
                </a:solidFill>
                <a:latin typeface="Calibri" panose="020F0502020204030204"/>
              </a:rPr>
              <a:t>Zmiany liczby ludności grupy wchodzącej i schodzącej z rynku pracy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581044"/>
            <a:ext cx="12014200" cy="5406387"/>
          </a:xfrm>
        </p:spPr>
      </p:pic>
    </p:spTree>
    <p:extLst>
      <p:ext uri="{BB962C8B-B14F-4D97-AF65-F5344CB8AC3E}">
        <p14:creationId xmlns:p14="http://schemas.microsoft.com/office/powerpoint/2010/main" val="2432260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16000" y="241300"/>
            <a:ext cx="7442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2800">
                <a:solidFill>
                  <a:schemeClr val="bg1"/>
                </a:solidFill>
                <a:latin typeface="Calibri" panose="020F0502020204030204"/>
              </a:rPr>
              <a:t>Różnica liczby mieszkańców wymieniających się na rynku pracy (perspektywa 5 i 15 lat)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763" y="805544"/>
            <a:ext cx="12953763" cy="5829192"/>
          </a:xfrm>
        </p:spPr>
      </p:pic>
    </p:spTree>
    <p:extLst>
      <p:ext uri="{BB962C8B-B14F-4D97-AF65-F5344CB8AC3E}">
        <p14:creationId xmlns:p14="http://schemas.microsoft.com/office/powerpoint/2010/main" val="162990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10459064" cy="4351338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</a:rPr>
              <a:t>Obserwacje-tezy do weryfikacji ilustrowane danymi z moinitoramiast.pl, MRL, i wynikami przeprowadzonych badań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Jak było i co się zmieniło w trakcie życia ostatniego </a:t>
            </a:r>
            <a:r>
              <a:rPr lang="pl-PL" sz="2000" dirty="0" smtClean="0">
                <a:solidFill>
                  <a:schemeClr val="tx1"/>
                </a:solidFill>
              </a:rPr>
              <a:t>pokolenia. Zmiany </a:t>
            </a:r>
            <a:r>
              <a:rPr lang="pl-PL" sz="2000" dirty="0">
                <a:solidFill>
                  <a:schemeClr val="tx1"/>
                </a:solidFill>
              </a:rPr>
              <a:t>w ostatnich 20 </a:t>
            </a:r>
            <a:r>
              <a:rPr lang="pl-PL" sz="2000" dirty="0" smtClean="0">
                <a:solidFill>
                  <a:schemeClr val="tx1"/>
                </a:solidFill>
              </a:rPr>
              <a:t>latach</a:t>
            </a:r>
            <a:endParaRPr lang="pl-PL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Jaki </a:t>
            </a:r>
            <a:r>
              <a:rPr lang="pl-PL" sz="2000" dirty="0">
                <a:solidFill>
                  <a:schemeClr val="tx1"/>
                </a:solidFill>
              </a:rPr>
              <a:t>jest </a:t>
            </a:r>
            <a:r>
              <a:rPr lang="pl-PL" sz="2000" dirty="0" smtClean="0">
                <a:solidFill>
                  <a:schemeClr val="tx1"/>
                </a:solidFill>
              </a:rPr>
              <a:t>stan obecny </a:t>
            </a:r>
            <a:r>
              <a:rPr lang="pl-PL" sz="2000" dirty="0">
                <a:solidFill>
                  <a:schemeClr val="tx1"/>
                </a:solidFill>
              </a:rPr>
              <a:t>i jego przyczyny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Co dalej z naszymi </a:t>
            </a:r>
            <a:r>
              <a:rPr lang="pl-PL" sz="2000" dirty="0" smtClean="0">
                <a:solidFill>
                  <a:schemeClr val="tx1"/>
                </a:solidFill>
              </a:rPr>
              <a:t>miastami. Prognoza </a:t>
            </a:r>
            <a:r>
              <a:rPr lang="pl-PL" sz="2000" dirty="0">
                <a:solidFill>
                  <a:schemeClr val="tx1"/>
                </a:solidFill>
              </a:rPr>
              <a:t>zmian wg GUS  na kolejne 20 </a:t>
            </a:r>
            <a:r>
              <a:rPr lang="pl-PL" sz="2000" dirty="0" smtClean="0">
                <a:solidFill>
                  <a:schemeClr val="tx1"/>
                </a:solidFill>
              </a:rPr>
              <a:t>lat</a:t>
            </a:r>
            <a:endParaRPr lang="pl-PL" sz="2000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3594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10680699" cy="435133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Czy nadal zmniejsza się liczba  kobiet w wieku 15-49 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Jaki jest poziom i zmiany poziomu  wskaźnika dzietności?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Jakie są kierunki i strumienie migracji?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Jakie są zmiany liczby mieszkańców w grupach odbiorców poszczególnych usług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publicznych?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Jaki jest potencjał ilościowy mieszkańców wchodzących w dorosłe życie?</a:t>
            </a:r>
            <a:endParaRPr lang="pl-PL" sz="20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Jaki jest bilans zastępowalności mieszkańców w  grupach wieku wymieniających się na rynku pracy?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Jaki 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jest poziom integracji z miastem młodych mieszkańców?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Czy młodzi  wiążą swe  plany życiowe i plany  zawodowe z miastem?</a:t>
            </a: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81000" y="355600"/>
            <a:ext cx="96139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>
                <a:solidFill>
                  <a:schemeClr val="bg1"/>
                </a:solidFill>
                <a:latin typeface="Calibri" panose="020F0502020204030204"/>
              </a:rPr>
              <a:t>Jaki wpływ na przyszłe zmiany ma obecna sytuacja?</a:t>
            </a:r>
          </a:p>
        </p:txBody>
      </p:sp>
    </p:spTree>
    <p:extLst>
      <p:ext uri="{BB962C8B-B14F-4D97-AF65-F5344CB8AC3E}">
        <p14:creationId xmlns:p14="http://schemas.microsoft.com/office/powerpoint/2010/main" val="68821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36800" y="330200"/>
            <a:ext cx="7772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>
                <a:solidFill>
                  <a:schemeClr val="bg1"/>
                </a:solidFill>
                <a:latin typeface="Calibri" panose="020F0502020204030204"/>
              </a:rPr>
              <a:t>Co dalej - Prognoza GUS na kolejne 20 lat 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9969499" cy="435133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/>
                </a:solidFill>
                <a:latin typeface="Calibri" panose="020F0502020204030204"/>
              </a:rPr>
              <a:t>Czy nadal zmniejsza się ( i jak)  liczba  mieszkańców w wieku przedprodukcyjnym?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/>
                </a:solidFill>
                <a:latin typeface="Calibri" panose="020F0502020204030204"/>
              </a:rPr>
              <a:t>Czy nadal rośnie czy też już </a:t>
            </a:r>
            <a:r>
              <a:rPr lang="pl-PL" sz="2400" dirty="0" smtClean="0">
                <a:solidFill>
                  <a:prstClr val="black"/>
                </a:solidFill>
                <a:latin typeface="Calibri" panose="020F0502020204030204"/>
              </a:rPr>
              <a:t>nie </a:t>
            </a:r>
            <a:r>
              <a:rPr lang="pl-PL" sz="2400" dirty="0">
                <a:solidFill>
                  <a:prstClr val="black"/>
                </a:solidFill>
                <a:latin typeface="Calibri" panose="020F0502020204030204"/>
              </a:rPr>
              <a:t>liczba starszych  mieszkańców 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/>
                </a:solidFill>
                <a:latin typeface="Calibri" panose="020F0502020204030204"/>
              </a:rPr>
              <a:t>Czy nadal ( i jak) spada liczba mieszkańców w wieku produkcyjnym?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/>
                </a:solidFill>
                <a:latin typeface="Calibri" panose="020F0502020204030204"/>
              </a:rPr>
              <a:t>Jak będzie postępował proces „starzenia się „ społeczności lokalnej?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/>
                </a:solidFill>
                <a:latin typeface="Calibri" panose="020F0502020204030204"/>
              </a:rPr>
              <a:t>Jak zmienia się liczba mieszkańców ogółem, i jaka będzie dynamika zmian?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602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36800" y="330200"/>
            <a:ext cx="7772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>
                <a:solidFill>
                  <a:schemeClr val="bg1"/>
                </a:solidFill>
                <a:latin typeface="Calibri" panose="020F0502020204030204"/>
              </a:rPr>
              <a:t>Co dalej - Prognoza GUS na kolejne 20 lat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" y="2699658"/>
            <a:ext cx="12144530" cy="2503714"/>
          </a:xfrm>
        </p:spPr>
      </p:pic>
    </p:spTree>
    <p:extLst>
      <p:ext uri="{BB962C8B-B14F-4D97-AF65-F5344CB8AC3E}">
        <p14:creationId xmlns:p14="http://schemas.microsoft.com/office/powerpoint/2010/main" val="2346639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36800" y="330200"/>
            <a:ext cx="7772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 dirty="0">
                <a:solidFill>
                  <a:schemeClr val="bg1"/>
                </a:solidFill>
                <a:latin typeface="Calibri" panose="020F0502020204030204"/>
              </a:rPr>
              <a:t>Liczba mieszkańców w grupach wiekowych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" y="1160962"/>
            <a:ext cx="12084355" cy="5437958"/>
          </a:xfrm>
        </p:spPr>
      </p:pic>
    </p:spTree>
    <p:extLst>
      <p:ext uri="{BB962C8B-B14F-4D97-AF65-F5344CB8AC3E}">
        <p14:creationId xmlns:p14="http://schemas.microsoft.com/office/powerpoint/2010/main" val="2702268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38200" y="330200"/>
            <a:ext cx="9271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>
                <a:solidFill>
                  <a:schemeClr val="bg1"/>
                </a:solidFill>
                <a:latin typeface="Calibri" panose="020F0502020204030204"/>
              </a:rPr>
              <a:t>Dynamika liczby mieszkańców w grupach wiekowych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591058"/>
            <a:ext cx="11704320" cy="5266942"/>
          </a:xfrm>
        </p:spPr>
      </p:pic>
    </p:spTree>
    <p:extLst>
      <p:ext uri="{BB962C8B-B14F-4D97-AF65-F5344CB8AC3E}">
        <p14:creationId xmlns:p14="http://schemas.microsoft.com/office/powerpoint/2010/main" val="514100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36800" y="330200"/>
            <a:ext cx="7772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>
                <a:solidFill>
                  <a:schemeClr val="bg1"/>
                </a:solidFill>
                <a:latin typeface="Calibri" panose="020F0502020204030204"/>
              </a:rPr>
              <a:t>Co dalej - Prognoza GUS na kolejne 20 lat 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9969499" cy="435133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Szybszy spadek liczby mieszkańców ogółem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Spadek liczby mieszkańców wszystkich grup wieku </a:t>
            </a:r>
            <a:endParaRPr lang="pl-PL" sz="24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Największy </a:t>
            </a:r>
            <a:r>
              <a:rPr lang="pl-PL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dalszy spadek liczby mieszkańców w wieku przedprodukcyjnym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Coraz większy spadek liczby mieszkańców w wieku poprodukcyjnym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Dalszy postępowanie procesu starzenia się społeczności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203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36800" y="330200"/>
            <a:ext cx="7772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>
                <a:solidFill>
                  <a:schemeClr val="bg1"/>
                </a:solidFill>
                <a:latin typeface="Calibri" panose="020F0502020204030204"/>
              </a:rPr>
              <a:t>Co dalej - Prognoza GUS na kolejne 20 lat 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9969499" cy="435133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>
                <a:solidFill>
                  <a:prstClr val="black"/>
                </a:solidFill>
                <a:latin typeface="Calibri" panose="020F0502020204030204"/>
              </a:rPr>
              <a:t>Jak zmienią się liczebności szczególnych grup wieku mieszkańców i jak w efekcie tych zmian, zmieni się popyt z ich strony na określone usługi publiczne?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>
                <a:solidFill>
                  <a:prstClr val="black"/>
                </a:solidFill>
                <a:latin typeface="Calibri" panose="020F0502020204030204"/>
              </a:rPr>
              <a:t>Jak zmienią się generowane przez poszczególne grupy mieszkańców potencjały?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>
                <a:solidFill>
                  <a:prstClr val="black"/>
                </a:solidFill>
                <a:latin typeface="Calibri" panose="020F0502020204030204"/>
              </a:rPr>
              <a:t>Jaki będzie deficyt rąk pracy - różnica liczy mieszkańców wymieniających się na rynku pracy (20-24 i 60-64)?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>
                <a:solidFill>
                  <a:prstClr val="black"/>
                </a:solidFill>
                <a:latin typeface="Calibri" panose="020F0502020204030204"/>
              </a:rPr>
              <a:t>Jak zmieni się  wskaźnik Florydy (potencjał demograficzny)?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365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36800" y="330200"/>
            <a:ext cx="7772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 dirty="0">
                <a:solidFill>
                  <a:schemeClr val="bg1"/>
                </a:solidFill>
                <a:latin typeface="Calibri" panose="020F0502020204030204"/>
              </a:rPr>
              <a:t>Co dalej </a:t>
            </a:r>
            <a:r>
              <a:rPr lang="pl-PL" sz="3200" dirty="0" smtClean="0">
                <a:solidFill>
                  <a:schemeClr val="bg1"/>
                </a:solidFill>
                <a:latin typeface="Calibri" panose="020F0502020204030204"/>
              </a:rPr>
              <a:t>?</a:t>
            </a:r>
            <a:endParaRPr lang="pl-PL" sz="32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9969499" cy="435133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dirty="0" smtClean="0">
                <a:solidFill>
                  <a:prstClr val="black"/>
                </a:solidFill>
                <a:latin typeface="Calibri" panose="020F0502020204030204"/>
              </a:rPr>
              <a:t> Młodzież (68%) mówi że nasze miasta nie  są dobrym miejscem do życia dla młodych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endParaRPr lang="pl-PL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/>
                </a:solidFill>
                <a:latin typeface="Calibri" panose="020F0502020204030204"/>
              </a:rPr>
              <a:t>Młodzież (</a:t>
            </a:r>
            <a:r>
              <a:rPr lang="pl-PL" sz="2400" dirty="0" smtClean="0">
                <a:solidFill>
                  <a:prstClr val="black"/>
                </a:solidFill>
                <a:latin typeface="Calibri" panose="020F0502020204030204"/>
              </a:rPr>
              <a:t>63%) </a:t>
            </a:r>
            <a:r>
              <a:rPr lang="pl-PL" sz="2400" dirty="0">
                <a:solidFill>
                  <a:prstClr val="black"/>
                </a:solidFill>
                <a:latin typeface="Calibri" panose="020F0502020204030204"/>
              </a:rPr>
              <a:t>mówi że nasze miasta są dobrym miejscem do życia dla osób </a:t>
            </a:r>
            <a:r>
              <a:rPr lang="pl-PL" sz="2400" dirty="0" smtClean="0">
                <a:solidFill>
                  <a:prstClr val="black"/>
                </a:solidFill>
                <a:latin typeface="Calibri" panose="020F0502020204030204"/>
              </a:rPr>
              <a:t>starszych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endParaRPr lang="pl-PL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dirty="0" smtClean="0">
                <a:solidFill>
                  <a:prstClr val="black"/>
                </a:solidFill>
                <a:latin typeface="Calibri" panose="020F0502020204030204"/>
              </a:rPr>
              <a:t>Tylko 7% młodzieży mówi że chciałaby pracować w swoim mieście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endParaRPr lang="pl-PL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 dirty="0" smtClean="0">
                <a:solidFill>
                  <a:prstClr val="black"/>
                </a:solidFill>
                <a:latin typeface="Calibri" panose="020F0502020204030204"/>
              </a:rPr>
              <a:t>Tylko 8% młodzieży mówi że chciałaby mieszka w swoim mieście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2244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36800" y="330200"/>
            <a:ext cx="7772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 dirty="0" smtClean="0">
                <a:solidFill>
                  <a:schemeClr val="bg1"/>
                </a:solidFill>
                <a:latin typeface="Calibri" panose="020F0502020204030204"/>
              </a:rPr>
              <a:t>Trzy wymiary analizy</a:t>
            </a:r>
            <a:endParaRPr lang="pl-PL" sz="32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9969499" cy="435133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3600" dirty="0" smtClean="0">
                <a:solidFill>
                  <a:prstClr val="black"/>
                </a:solidFill>
                <a:latin typeface="Calibri" panose="020F0502020204030204"/>
              </a:rPr>
              <a:t>Jaki jest stan obecny  i jego przyczyny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3600" dirty="0" smtClean="0">
                <a:solidFill>
                  <a:prstClr val="black"/>
                </a:solidFill>
                <a:latin typeface="Calibri" panose="020F0502020204030204"/>
              </a:rPr>
              <a:t>Jakie mogą być skutki utrzymania się obecnych tendencji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3600" dirty="0" smtClean="0">
                <a:solidFill>
                  <a:prstClr val="black"/>
                </a:solidFill>
                <a:latin typeface="Calibri" panose="020F0502020204030204"/>
              </a:rPr>
              <a:t>Jakie działania mogą przyczynić się do pozytywnych zmian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53402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36800" y="330200"/>
            <a:ext cx="7772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 dirty="0" smtClean="0">
                <a:solidFill>
                  <a:schemeClr val="bg1"/>
                </a:solidFill>
              </a:rPr>
              <a:t>Przyczyny </a:t>
            </a:r>
            <a:r>
              <a:rPr lang="pl-PL" sz="3200" dirty="0">
                <a:solidFill>
                  <a:schemeClr val="bg1"/>
                </a:solidFill>
              </a:rPr>
              <a:t>– spojrzenie przekrojowe </a:t>
            </a:r>
            <a:endParaRPr lang="pl-PL" sz="32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9969499" cy="435133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pl-PL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ahoma"/>
                <a:cs typeface="Tahoma"/>
              </a:rPr>
              <a:t>Przyczyny zmian demograficznych – co warto zbadać?</a:t>
            </a:r>
            <a:endParaRPr lang="pl-PL" sz="2400" dirty="0">
              <a:solidFill>
                <a:prstClr val="black">
                  <a:lumMod val="95000"/>
                  <a:lumOff val="5000"/>
                </a:prstClr>
              </a:solidFill>
              <a:latin typeface="Tahoma"/>
              <a:cs typeface="+mn-cs"/>
            </a:endParaRPr>
          </a:p>
          <a:p>
            <a:pPr marL="2286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ahoma"/>
                <a:cs typeface="+mn-cs"/>
              </a:rPr>
              <a:t>Migracje?</a:t>
            </a:r>
            <a:endParaRPr lang="pl-PL" sz="2400" dirty="0">
              <a:solidFill>
                <a:prstClr val="black">
                  <a:lumMod val="95000"/>
                  <a:lumOff val="5000"/>
                </a:prstClr>
              </a:solidFill>
              <a:latin typeface="Tahoma"/>
              <a:cs typeface="Tahoma"/>
            </a:endParaRPr>
          </a:p>
          <a:p>
            <a:pPr marL="2286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ahoma"/>
                <a:cs typeface="+mn-cs"/>
              </a:rPr>
              <a:t>Przyrost naturalny?</a:t>
            </a:r>
            <a:endParaRPr lang="pl-PL" sz="2400" dirty="0">
              <a:solidFill>
                <a:prstClr val="black">
                  <a:lumMod val="95000"/>
                  <a:lumOff val="5000"/>
                </a:prstClr>
              </a:solidFill>
              <a:latin typeface="Tahoma"/>
              <a:cs typeface="Tahoma"/>
            </a:endParaRPr>
          </a:p>
          <a:p>
            <a:pPr marL="2286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400" dirty="0">
              <a:solidFill>
                <a:prstClr val="black">
                  <a:lumMod val="95000"/>
                  <a:lumOff val="5000"/>
                </a:prstClr>
              </a:solidFill>
              <a:latin typeface="Tahoma"/>
              <a:cs typeface="Tahoma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pl-PL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ahoma"/>
                <a:cs typeface="Tahoma"/>
              </a:rPr>
              <a:t>Jakie mogą być faktyczne przyczyny tych zmian?</a:t>
            </a:r>
          </a:p>
          <a:p>
            <a:pPr marL="2286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400" dirty="0">
              <a:solidFill>
                <a:prstClr val="black">
                  <a:lumMod val="95000"/>
                  <a:lumOff val="5000"/>
                </a:prstClr>
              </a:solidFill>
              <a:latin typeface="Tahoma"/>
              <a:cs typeface="Tahoma"/>
            </a:endParaRPr>
          </a:p>
          <a:p>
            <a:pPr marL="2286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ahoma"/>
                <a:cs typeface="+mn-cs"/>
              </a:rPr>
              <a:t>Ekonomia (praca, działalność gospodarcza, majątek, inne dochody), mieszkanie, dom,  ..DOBROBYT?</a:t>
            </a:r>
            <a:endParaRPr lang="pl-PL" sz="2400" dirty="0">
              <a:solidFill>
                <a:prstClr val="black">
                  <a:lumMod val="95000"/>
                  <a:lumOff val="5000"/>
                </a:prstClr>
              </a:solidFill>
              <a:latin typeface="Tahoma"/>
              <a:cs typeface="Tahoma"/>
            </a:endParaRPr>
          </a:p>
          <a:p>
            <a:pPr marL="2286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ahoma"/>
                <a:cs typeface="+mn-cs"/>
              </a:rPr>
              <a:t>Środowisko, przestrzeń, infrastruktura, …JAKOŚĆ ZYCIA?</a:t>
            </a:r>
            <a:endParaRPr lang="pl-PL" sz="2400" dirty="0">
              <a:solidFill>
                <a:prstClr val="black">
                  <a:lumMod val="95000"/>
                  <a:lumOff val="5000"/>
                </a:prstClr>
              </a:solidFill>
              <a:latin typeface="Tahoma"/>
              <a:cs typeface="Tahoma"/>
            </a:endParaRPr>
          </a:p>
          <a:p>
            <a:pPr marL="2286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ahoma"/>
                <a:cs typeface="+mn-cs"/>
              </a:rPr>
              <a:t>Kultura, tożsamość, więzi, wartości, …INTEGRACJA I POZYCJA SPOŁECZNA?</a:t>
            </a:r>
            <a:endParaRPr lang="pl-PL" sz="2400" dirty="0">
              <a:solidFill>
                <a:prstClr val="black">
                  <a:lumMod val="95000"/>
                  <a:lumOff val="5000"/>
                </a:prstClr>
              </a:solidFill>
              <a:latin typeface="Tahoma"/>
              <a:cs typeface="Tahoma"/>
            </a:endParaRPr>
          </a:p>
          <a:p>
            <a:endParaRPr lang="pl-PL" sz="2400" dirty="0">
              <a:solidFill>
                <a:schemeClr val="tx1">
                  <a:lumMod val="95000"/>
                  <a:lumOff val="5000"/>
                </a:schemeClr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661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168400"/>
            <a:ext cx="10577051" cy="5008563"/>
          </a:xfrm>
        </p:spPr>
        <p:txBody>
          <a:bodyPr>
            <a:normAutofit/>
          </a:bodyPr>
          <a:lstStyle/>
          <a:p>
            <a:pPr lvl="1"/>
            <a:r>
              <a:rPr lang="pl-PL" sz="1500">
                <a:solidFill>
                  <a:schemeClr val="tx1"/>
                </a:solidFill>
              </a:rPr>
              <a:t>Czy spadła i jak dużo,  w relacji do innych podobnych miast liczba mieszkańców ogółem?</a:t>
            </a:r>
          </a:p>
          <a:p>
            <a:pPr lvl="1"/>
            <a:r>
              <a:rPr lang="pl-PL" sz="1500">
                <a:solidFill>
                  <a:schemeClr val="tx1"/>
                </a:solidFill>
              </a:rPr>
              <a:t>Jak zmieniała się liczba mieszkańców  w poszczególnych grupach wieku?</a:t>
            </a:r>
          </a:p>
          <a:p>
            <a:pPr lvl="2"/>
            <a:r>
              <a:rPr lang="pl-PL" sz="1500">
                <a:solidFill>
                  <a:schemeClr val="tx1"/>
                </a:solidFill>
              </a:rPr>
              <a:t>Jak mocno i jak w relacji do innych podobnych miast zmieniła się liczba mieszkańców w wieku przedprodukcyjnym?</a:t>
            </a:r>
          </a:p>
          <a:p>
            <a:pPr lvl="2"/>
            <a:r>
              <a:rPr lang="pl-PL" sz="1500">
                <a:solidFill>
                  <a:schemeClr val="tx1"/>
                </a:solidFill>
              </a:rPr>
              <a:t>Czy mamy już spadek liczby mieszkańców w wieku produkcyjnym,  jeżeli tak to  od kiedy i jak duży? </a:t>
            </a:r>
          </a:p>
          <a:p>
            <a:pPr lvl="2"/>
            <a:r>
              <a:rPr lang="pl-PL" sz="1500">
                <a:solidFill>
                  <a:schemeClr val="tx1"/>
                </a:solidFill>
              </a:rPr>
              <a:t>Jaka jest dynamika wzrostu liczby strasznych mieszkańców ?</a:t>
            </a:r>
          </a:p>
          <a:p>
            <a:pPr lvl="2"/>
            <a:r>
              <a:rPr lang="pl-PL" sz="1500">
                <a:solidFill>
                  <a:schemeClr val="tx1"/>
                </a:solidFill>
              </a:rPr>
              <a:t>Jak postępuje proces starzenia się społeczności lokalnej  (wskaźnik obciążenia)?</a:t>
            </a:r>
          </a:p>
          <a:p>
            <a:pPr lvl="1"/>
            <a:r>
              <a:rPr lang="pl-PL" sz="1500">
                <a:solidFill>
                  <a:schemeClr val="tx1"/>
                </a:solidFill>
              </a:rPr>
              <a:t>Czy mamy już więcej starszych niż młodszych -   Jeżeli tak to kiedy był  punkt przegięcia ?</a:t>
            </a:r>
          </a:p>
          <a:p>
            <a:pPr lvl="2"/>
            <a:endParaRPr lang="pl-PL" sz="1600">
              <a:solidFill>
                <a:schemeClr val="tx1"/>
              </a:solidFill>
            </a:endParaRPr>
          </a:p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213100" y="3302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>
                <a:solidFill>
                  <a:schemeClr val="bg1"/>
                </a:solidFill>
              </a:rPr>
              <a:t>Zmiany w ostatnich 20 latach</a:t>
            </a:r>
          </a:p>
        </p:txBody>
      </p:sp>
    </p:spTree>
    <p:extLst>
      <p:ext uri="{BB962C8B-B14F-4D97-AF65-F5344CB8AC3E}">
        <p14:creationId xmlns:p14="http://schemas.microsoft.com/office/powerpoint/2010/main" val="135424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36800" y="330200"/>
            <a:ext cx="7772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 dirty="0" smtClean="0">
                <a:solidFill>
                  <a:schemeClr val="bg1"/>
                </a:solidFill>
              </a:rPr>
              <a:t>Przyczyny  i skutki</a:t>
            </a:r>
            <a:endParaRPr lang="pl-PL" sz="32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9969499" cy="4351338"/>
          </a:xfrm>
        </p:spPr>
        <p:txBody>
          <a:bodyPr>
            <a:normAutofit fontScale="92500" lnSpcReduction="10000"/>
          </a:bodyPr>
          <a:lstStyle/>
          <a:p>
            <a:pPr marL="2286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58595B"/>
                </a:solidFill>
                <a:latin typeface="Tahoma"/>
                <a:cs typeface="+mn-cs"/>
              </a:rPr>
              <a:t>Jak będzie się zmieniać  popyt na usługi publiczne ?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Oświata i wychowanie 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Opieka na osobami starszymi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Usługi komunalne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Kultura 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Sport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endParaRPr lang="pl-PL" sz="2200" dirty="0">
              <a:solidFill>
                <a:srgbClr val="58595B"/>
              </a:solidFill>
              <a:latin typeface="Tahoma"/>
              <a:cs typeface="+mn-cs"/>
            </a:endParaRPr>
          </a:p>
          <a:p>
            <a:pPr marL="2286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58595B"/>
                </a:solidFill>
                <a:latin typeface="Tahoma"/>
                <a:cs typeface="+mn-cs"/>
              </a:rPr>
              <a:t>Jak zmieni się podaż potencjałów?</a:t>
            </a:r>
            <a:endParaRPr lang="pl-PL" sz="26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Aktywność społeczna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Rynek pracy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Przedsiębiorczość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Tahoma"/>
              </a:rPr>
              <a:t>Podatki</a:t>
            </a:r>
          </a:p>
        </p:txBody>
      </p:sp>
    </p:spTree>
    <p:extLst>
      <p:ext uri="{BB962C8B-B14F-4D97-AF65-F5344CB8AC3E}">
        <p14:creationId xmlns:p14="http://schemas.microsoft.com/office/powerpoint/2010/main" val="2027379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38201" y="330200"/>
            <a:ext cx="92709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 dirty="0" smtClean="0">
                <a:solidFill>
                  <a:schemeClr val="bg1"/>
                </a:solidFill>
                <a:ea typeface="Tahoma"/>
                <a:cs typeface="Tahoma"/>
              </a:rPr>
              <a:t>Jak </a:t>
            </a:r>
            <a:r>
              <a:rPr lang="pl-PL" sz="3200" dirty="0">
                <a:solidFill>
                  <a:schemeClr val="bg1"/>
                </a:solidFill>
                <a:ea typeface="Tahoma"/>
                <a:cs typeface="Tahoma"/>
              </a:rPr>
              <a:t>zmiany wpłyną na </a:t>
            </a:r>
            <a:r>
              <a:rPr lang="pl-PL" sz="3200" dirty="0" smtClean="0">
                <a:solidFill>
                  <a:schemeClr val="bg1"/>
                </a:solidFill>
                <a:ea typeface="Tahoma"/>
                <a:cs typeface="Tahoma"/>
              </a:rPr>
              <a:t>sytuację finansową gminy?</a:t>
            </a:r>
            <a:endParaRPr lang="pl-PL" sz="24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9969499" cy="4351338"/>
          </a:xfrm>
        </p:spPr>
        <p:txBody>
          <a:bodyPr>
            <a:normAutofit fontScale="92500" lnSpcReduction="10000"/>
          </a:bodyPr>
          <a:lstStyle/>
          <a:p>
            <a:pPr marL="2286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58595B"/>
                </a:solidFill>
                <a:latin typeface="Tahoma"/>
                <a:cs typeface="+mn-cs"/>
              </a:rPr>
              <a:t>Jak będzie się zmieniać  popyt na usługi publiczne ?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Oświata i wychowanie 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Opieka na osobami starszymi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Usługi komunalne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Kultura 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Sport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endParaRPr lang="pl-PL" sz="2200" dirty="0">
              <a:solidFill>
                <a:srgbClr val="58595B"/>
              </a:solidFill>
              <a:latin typeface="Tahoma"/>
              <a:cs typeface="+mn-cs"/>
            </a:endParaRPr>
          </a:p>
          <a:p>
            <a:pPr marL="2286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58595B"/>
                </a:solidFill>
                <a:latin typeface="Tahoma"/>
                <a:cs typeface="+mn-cs"/>
              </a:rPr>
              <a:t>Jak zmieni się podaż potencjałów?</a:t>
            </a:r>
            <a:endParaRPr lang="pl-PL" sz="26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Aktywność społeczna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Rynek pracy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Przedsiębiorczość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Tahoma"/>
              </a:rPr>
              <a:t>Podatki</a:t>
            </a:r>
          </a:p>
        </p:txBody>
      </p:sp>
    </p:spTree>
    <p:extLst>
      <p:ext uri="{BB962C8B-B14F-4D97-AF65-F5344CB8AC3E}">
        <p14:creationId xmlns:p14="http://schemas.microsoft.com/office/powerpoint/2010/main" val="937617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38201" y="330200"/>
            <a:ext cx="92709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600" dirty="0">
                <a:solidFill>
                  <a:schemeClr val="bg1"/>
                </a:solidFill>
                <a:cs typeface="+mj-cs"/>
              </a:rPr>
              <a:t>Szukanie nowych rozwiązań - Co </a:t>
            </a:r>
            <a:r>
              <a:rPr lang="pl-PL" sz="3600" dirty="0" smtClean="0">
                <a:solidFill>
                  <a:schemeClr val="bg1"/>
                </a:solidFill>
                <a:cs typeface="+mj-cs"/>
              </a:rPr>
              <a:t>robić?</a:t>
            </a:r>
            <a:endParaRPr lang="pl-PL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9969499" cy="435133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pl-PL" sz="2800" dirty="0">
                <a:solidFill>
                  <a:srgbClr val="58595B"/>
                </a:solidFill>
                <a:latin typeface="Tahoma"/>
                <a:cs typeface="+mn-cs"/>
              </a:rPr>
              <a:t>Czy możemy zatrzymać obecnych i pozyskać nowych mieszkańców? 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400" dirty="0">
                <a:solidFill>
                  <a:srgbClr val="58595B"/>
                </a:solidFill>
                <a:latin typeface="Tahoma"/>
                <a:cs typeface="+mn-cs"/>
              </a:rPr>
              <a:t>Jak obecnych mieszkańców przekonać do związania swojej przyszłości z miastem?</a:t>
            </a:r>
            <a:endParaRPr lang="pl-PL" sz="24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400" dirty="0">
                <a:solidFill>
                  <a:srgbClr val="58595B"/>
                </a:solidFill>
                <a:latin typeface="Tahoma"/>
                <a:cs typeface="+mn-cs"/>
              </a:rPr>
              <a:t>Jak pozyskać nowych mieszkańców i zintegrować ze społecznością miasta?</a:t>
            </a:r>
            <a:endParaRPr lang="pl-PL" sz="2400" dirty="0">
              <a:solidFill>
                <a:srgbClr val="58595B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58462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38201" y="330200"/>
            <a:ext cx="92709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600" dirty="0">
                <a:solidFill>
                  <a:schemeClr val="bg1"/>
                </a:solidFill>
                <a:cs typeface="+mj-cs"/>
              </a:rPr>
              <a:t>Szukanie nowych rozwiązań - Co </a:t>
            </a:r>
            <a:r>
              <a:rPr lang="pl-PL" sz="3600" dirty="0" smtClean="0">
                <a:solidFill>
                  <a:schemeClr val="bg1"/>
                </a:solidFill>
                <a:cs typeface="+mj-cs"/>
              </a:rPr>
              <a:t>robić?</a:t>
            </a:r>
            <a:endParaRPr lang="pl-PL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9969499" cy="435133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Aft>
                <a:spcPts val="0"/>
              </a:spcAft>
            </a:pPr>
            <a:endParaRPr lang="pl-PL" sz="2200" dirty="0">
              <a:solidFill>
                <a:srgbClr val="58595B"/>
              </a:solidFill>
              <a:latin typeface="Tahoma"/>
              <a:cs typeface="+mn-cs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pl-PL" sz="2600" dirty="0">
                <a:solidFill>
                  <a:srgbClr val="58595B"/>
                </a:solidFill>
                <a:latin typeface="Tahoma"/>
                <a:cs typeface="+mn-cs"/>
              </a:rPr>
              <a:t>Czy możemy oddziaływać na wzrost przyrostu naturalnego ????????</a:t>
            </a:r>
            <a:endParaRPr lang="pl-PL" sz="26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Kultura i wartości ??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Model i pozycja społeczna rodziny???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Bezpieczeństwo i jakość życia (usługi, środowisko) ??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Mieszkanie ???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Dochody i majątek???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Wychowanie i edukacja oparte na rozwoju indywidualnym i integracji??/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Pozycja społeczna liderów i specjalistów, zawodów zaufania społecznego, przedsiębiorców…..???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25221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38201" y="330200"/>
            <a:ext cx="92709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600" dirty="0">
                <a:solidFill>
                  <a:schemeClr val="bg1"/>
                </a:solidFill>
                <a:cs typeface="+mj-cs"/>
              </a:rPr>
              <a:t>Szukanie nowych rozwiązań - Co </a:t>
            </a:r>
            <a:r>
              <a:rPr lang="pl-PL" sz="3600" dirty="0" smtClean="0">
                <a:solidFill>
                  <a:schemeClr val="bg1"/>
                </a:solidFill>
                <a:cs typeface="+mj-cs"/>
              </a:rPr>
              <a:t>robić?</a:t>
            </a:r>
            <a:endParaRPr lang="pl-PL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9969499" cy="435133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Aft>
                <a:spcPts val="0"/>
              </a:spcAft>
            </a:pPr>
            <a:endParaRPr lang="pl-PL" sz="2200" dirty="0">
              <a:solidFill>
                <a:srgbClr val="58595B"/>
              </a:solidFill>
              <a:latin typeface="Tahoma"/>
              <a:cs typeface="+mn-cs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pl-PL" sz="2600" dirty="0">
                <a:solidFill>
                  <a:srgbClr val="58595B"/>
                </a:solidFill>
                <a:latin typeface="Tahoma"/>
                <a:cs typeface="+mn-cs"/>
              </a:rPr>
              <a:t>Czy możemy oddziaływać na wzrost przyrostu naturalnego ????????</a:t>
            </a:r>
            <a:endParaRPr lang="pl-PL" sz="26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Kultura i wartości ??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Model i pozycja społeczna rodziny???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Bezpieczeństwo i jakość życia (usługi, środowisko) ??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Mieszkanie ???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Dochody i majątek???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Wychowanie i edukacja oparte na rozwoju indywidualnym i integracji??/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200" dirty="0">
                <a:solidFill>
                  <a:srgbClr val="58595B"/>
                </a:solidFill>
                <a:latin typeface="Tahoma"/>
                <a:cs typeface="+mn-cs"/>
              </a:rPr>
              <a:t>Pozycja społeczna liderów i specjalistów, zawodów zaufania społecznego, przedsiębiorców…..???</a:t>
            </a:r>
            <a:endParaRPr lang="pl-PL" sz="2200" dirty="0">
              <a:solidFill>
                <a:srgbClr val="58595B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820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38201" y="330200"/>
            <a:ext cx="92709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600" dirty="0">
                <a:solidFill>
                  <a:schemeClr val="bg1"/>
                </a:solidFill>
                <a:cs typeface="+mj-cs"/>
              </a:rPr>
              <a:t>Szukanie nowych rozwiązań - Co </a:t>
            </a:r>
            <a:r>
              <a:rPr lang="pl-PL" sz="3600" dirty="0" smtClean="0">
                <a:solidFill>
                  <a:schemeClr val="bg1"/>
                </a:solidFill>
                <a:cs typeface="+mj-cs"/>
              </a:rPr>
              <a:t>robić?</a:t>
            </a:r>
            <a:endParaRPr lang="pl-PL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9969499" cy="435133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Aft>
                <a:spcPts val="0"/>
              </a:spcAft>
            </a:pPr>
            <a:endParaRPr lang="pl-PL" sz="2200" dirty="0">
              <a:solidFill>
                <a:srgbClr val="58595B"/>
              </a:solidFill>
              <a:latin typeface="Tahoma"/>
              <a:cs typeface="+mn-cs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pl-PL" sz="2800" dirty="0">
                <a:solidFill>
                  <a:srgbClr val="58595B"/>
                </a:solidFill>
                <a:latin typeface="Tahoma"/>
                <a:cs typeface="+mn-cs"/>
              </a:rPr>
              <a:t>Czy nowa organizacja i technologie świadczenia usług pozwolą  na: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400" dirty="0">
                <a:solidFill>
                  <a:srgbClr val="58595B"/>
                </a:solidFill>
                <a:latin typeface="Tahoma"/>
                <a:cs typeface="+mn-cs"/>
              </a:rPr>
              <a:t>Poszerzenie zakresu usług zgodnie z oczekiwaniem mieszkańców</a:t>
            </a:r>
            <a:endParaRPr lang="pl-PL" sz="24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400" dirty="0">
                <a:solidFill>
                  <a:srgbClr val="58595B"/>
                </a:solidFill>
                <a:latin typeface="Tahoma"/>
                <a:cs typeface="+mn-cs"/>
              </a:rPr>
              <a:t>Wzrost dostępności i jakości świadczonych usług</a:t>
            </a:r>
            <a:endParaRPr lang="pl-PL" sz="24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400" dirty="0">
                <a:solidFill>
                  <a:srgbClr val="58595B"/>
                </a:solidFill>
                <a:latin typeface="Tahoma"/>
                <a:cs typeface="+mn-cs"/>
              </a:rPr>
              <a:t>Obniżenie kosztów świadczenia usług</a:t>
            </a:r>
            <a:endParaRPr lang="pl-PL" sz="24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400" dirty="0">
                <a:solidFill>
                  <a:srgbClr val="58595B"/>
                </a:solidFill>
                <a:latin typeface="Tahoma"/>
                <a:cs typeface="+mn-cs"/>
              </a:rPr>
              <a:t>Wykorzystanie majątku i dochodów partnerów w świadczeniu usług i utrzymania infrastruktury</a:t>
            </a:r>
            <a:endParaRPr lang="pl-PL" sz="2400" dirty="0">
              <a:solidFill>
                <a:srgbClr val="58595B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61766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38201" y="330200"/>
            <a:ext cx="92709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600" dirty="0">
                <a:solidFill>
                  <a:schemeClr val="bg1"/>
                </a:solidFill>
                <a:cs typeface="+mj-cs"/>
              </a:rPr>
              <a:t>Szukanie nowych rozwiązań - Co </a:t>
            </a:r>
            <a:r>
              <a:rPr lang="pl-PL" sz="3600" dirty="0" smtClean="0">
                <a:solidFill>
                  <a:schemeClr val="bg1"/>
                </a:solidFill>
                <a:cs typeface="+mj-cs"/>
              </a:rPr>
              <a:t>robić?</a:t>
            </a:r>
            <a:endParaRPr lang="pl-PL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9969499" cy="435133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Aft>
                <a:spcPts val="0"/>
              </a:spcAft>
            </a:pPr>
            <a:endParaRPr lang="pl-PL" sz="2200" dirty="0">
              <a:solidFill>
                <a:srgbClr val="58595B"/>
              </a:solidFill>
              <a:latin typeface="Tahoma"/>
              <a:cs typeface="+mn-cs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pl-PL" sz="2800" dirty="0">
                <a:solidFill>
                  <a:srgbClr val="58595B"/>
                </a:solidFill>
                <a:latin typeface="Tahoma"/>
                <a:cs typeface="+mn-cs"/>
              </a:rPr>
              <a:t>Czy nowa organizacja i technologie świadczenia usług pozwolą  na: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400" dirty="0">
                <a:solidFill>
                  <a:srgbClr val="58595B"/>
                </a:solidFill>
                <a:latin typeface="Tahoma"/>
                <a:cs typeface="+mn-cs"/>
              </a:rPr>
              <a:t>Wspólne świadczenie usług w obszarach funkcjonalnych</a:t>
            </a:r>
            <a:endParaRPr lang="pl-PL" sz="2400" dirty="0">
              <a:solidFill>
                <a:srgbClr val="58595B"/>
              </a:solidFill>
              <a:latin typeface="Tahoma"/>
              <a:cs typeface="Tahoma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pl-PL" sz="2400" dirty="0">
                <a:solidFill>
                  <a:srgbClr val="58595B"/>
                </a:solidFill>
                <a:latin typeface="Tahoma"/>
                <a:cs typeface="Tahoma"/>
              </a:rPr>
              <a:t>Świadczenie usług publicznych wspólnie z lokalnymi partnerami społecznymi i prywatnymi</a:t>
            </a:r>
          </a:p>
        </p:txBody>
      </p:sp>
    </p:spTree>
    <p:extLst>
      <p:ext uri="{BB962C8B-B14F-4D97-AF65-F5344CB8AC3E}">
        <p14:creationId xmlns:p14="http://schemas.microsoft.com/office/powerpoint/2010/main" val="59969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>
          <a:xfrm>
            <a:off x="838201" y="1825625"/>
            <a:ext cx="416775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dirty="0" smtClean="0"/>
              <a:t>Do dyskusji o tych i innych </a:t>
            </a:r>
          </a:p>
          <a:p>
            <a:r>
              <a:rPr lang="pl-PL" sz="3200" dirty="0" smtClean="0"/>
              <a:t>Przyczynach</a:t>
            </a:r>
          </a:p>
          <a:p>
            <a:r>
              <a:rPr lang="pl-PL" sz="3200" dirty="0" smtClean="0"/>
              <a:t>Skutkach </a:t>
            </a:r>
          </a:p>
          <a:p>
            <a:r>
              <a:rPr lang="pl-PL" sz="3200" dirty="0" smtClean="0"/>
              <a:t>Działaniach</a:t>
            </a:r>
          </a:p>
          <a:p>
            <a:pPr marL="0" indent="0">
              <a:buNone/>
            </a:pPr>
            <a:r>
              <a:rPr lang="pl-PL" sz="3200" dirty="0" smtClean="0"/>
              <a:t>Zapraszamy na warsztatach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573770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>
          <a:xfrm>
            <a:off x="0" y="5041265"/>
            <a:ext cx="8046719" cy="1207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+mn-lt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7200" dirty="0" smtClean="0"/>
              <a:t>Dziękuję za  uwagę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157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13100" y="3302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monitormiast.pl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5" name="Google Shape;96;p20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1600200"/>
            <a:ext cx="1106424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89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3EB146F-98AE-485D-A4CF-3142103636F8}"/>
              </a:ext>
            </a:extLst>
          </p:cNvPr>
          <p:cNvSpPr/>
          <p:nvPr/>
        </p:nvSpPr>
        <p:spPr>
          <a:xfrm>
            <a:off x="1231900" y="330200"/>
            <a:ext cx="8534400" cy="5355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chemeClr val="bg1"/>
                </a:solidFill>
                <a:latin typeface="Calibri" panose="020F0502020204030204"/>
                <a:cs typeface="Calibri"/>
              </a:rPr>
              <a:t>Zmiany w ostatnich 20 latach</a:t>
            </a:r>
            <a:endParaRPr lang="pl-PL" sz="32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" y="3444240"/>
            <a:ext cx="12111258" cy="2590800"/>
          </a:xfrm>
        </p:spPr>
      </p:pic>
    </p:spTree>
    <p:extLst>
      <p:ext uri="{BB962C8B-B14F-4D97-AF65-F5344CB8AC3E}">
        <p14:creationId xmlns:p14="http://schemas.microsoft.com/office/powerpoint/2010/main" val="236349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31900" y="330200"/>
            <a:ext cx="8534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>
                <a:solidFill>
                  <a:schemeClr val="bg1"/>
                </a:solidFill>
                <a:latin typeface="Calibri" panose="020F0502020204030204"/>
              </a:rPr>
              <a:t>Liczba mieszkańców w grupach wiekowych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810"/>
            <a:ext cx="12192000" cy="5486399"/>
          </a:xfrm>
        </p:spPr>
      </p:pic>
    </p:spTree>
    <p:extLst>
      <p:ext uri="{BB962C8B-B14F-4D97-AF65-F5344CB8AC3E}">
        <p14:creationId xmlns:p14="http://schemas.microsoft.com/office/powerpoint/2010/main" val="168275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82600" y="330200"/>
            <a:ext cx="92837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>
                <a:solidFill>
                  <a:schemeClr val="bg1"/>
                </a:solidFill>
                <a:latin typeface="Calibri" panose="020F0502020204030204"/>
              </a:rPr>
              <a:t>Liczba mieszkańców w grupach wiekowych (dynamika)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182"/>
            <a:ext cx="12192000" cy="5486399"/>
          </a:xfrm>
        </p:spPr>
      </p:pic>
    </p:spTree>
    <p:extLst>
      <p:ext uri="{BB962C8B-B14F-4D97-AF65-F5344CB8AC3E}">
        <p14:creationId xmlns:p14="http://schemas.microsoft.com/office/powerpoint/2010/main" val="38253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10577051" cy="4351338"/>
          </a:xfrm>
        </p:spPr>
        <p:txBody>
          <a:bodyPr>
            <a:normAutofit/>
          </a:bodyPr>
          <a:lstStyle/>
          <a:p>
            <a:pPr lvl="1"/>
            <a:r>
              <a:rPr lang="pl-PL" sz="1800" dirty="0">
                <a:solidFill>
                  <a:schemeClr val="tx1"/>
                </a:solidFill>
              </a:rPr>
              <a:t>Powolny spadek liczby </a:t>
            </a:r>
            <a:r>
              <a:rPr lang="pl-PL" sz="1800" dirty="0" smtClean="0">
                <a:solidFill>
                  <a:schemeClr val="tx1"/>
                </a:solidFill>
              </a:rPr>
              <a:t>mieszkańców ogółem   w efekcie  zmiany </a:t>
            </a:r>
            <a:r>
              <a:rPr lang="pl-PL" sz="1800" dirty="0">
                <a:solidFill>
                  <a:schemeClr val="tx1"/>
                </a:solidFill>
              </a:rPr>
              <a:t>struktury wieku mieszkańców (spadek jednych i wzrost innych grup wieku) w ostatnich 20 latach 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Spadek liczby mieszkańców w wieku produkcyjnym od 2008 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Starzenie się społeczności lokalnych (wskaźnik obciążenia) </a:t>
            </a:r>
            <a:r>
              <a:rPr lang="pl-PL" sz="1800" dirty="0" smtClean="0">
                <a:solidFill>
                  <a:schemeClr val="tx1"/>
                </a:solidFill>
              </a:rPr>
              <a:t>prawie 200</a:t>
            </a:r>
            <a:r>
              <a:rPr lang="pl-PL" sz="1800" dirty="0">
                <a:solidFill>
                  <a:schemeClr val="tx1"/>
                </a:solidFill>
              </a:rPr>
              <a:t>% wzrostu 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Więcej starszych niż młodszych - punkt przegięcia  -  </a:t>
            </a:r>
            <a:r>
              <a:rPr lang="pl-PL" sz="1800" dirty="0" smtClean="0">
                <a:solidFill>
                  <a:schemeClr val="tx1"/>
                </a:solidFill>
              </a:rPr>
              <a:t>2011 </a:t>
            </a:r>
            <a:endParaRPr lang="pl-PL" sz="18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213100" y="3302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>
                <a:solidFill>
                  <a:schemeClr val="bg1"/>
                </a:solidFill>
              </a:rPr>
              <a:t>Zmiany w ostatnich 20 latach</a:t>
            </a:r>
          </a:p>
        </p:txBody>
      </p:sp>
    </p:spTree>
    <p:extLst>
      <p:ext uri="{BB962C8B-B14F-4D97-AF65-F5344CB8AC3E}">
        <p14:creationId xmlns:p14="http://schemas.microsoft.com/office/powerpoint/2010/main" val="14812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25625"/>
            <a:ext cx="10680699" cy="435133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Jak zmieniają się liczebności szczególnych grup wieku mieszkańców i jak w efekcie tych zmian, zmienia się popyt z ich strony na określone usługi publiczne?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Jak zmieniają się generowane przez poszczególne grupy mieszkańców potencjały?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Czy rośnie </a:t>
            </a:r>
            <a:r>
              <a:rPr lang="pl-PL" sz="2400">
                <a:solidFill>
                  <a:prstClr val="black"/>
                </a:solidFill>
                <a:latin typeface="Calibri" panose="020F0502020204030204"/>
              </a:rPr>
              <a:t>( i jak) </a:t>
            </a:r>
            <a:r>
              <a:rPr lang="pl-PL" sz="24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różnica liczy mieszkańców wymieniających się na rynku pracy (20-24 i 60-64)?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pl-PL" sz="24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Jak zmienia się  wskaźnik Florydy (potencjał demograficzny)?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endParaRPr lang="pl-PL" sz="20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06400" y="330200"/>
            <a:ext cx="9969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3200">
                <a:solidFill>
                  <a:schemeClr val="bg1"/>
                </a:solidFill>
                <a:latin typeface="Calibri" panose="020F0502020204030204"/>
              </a:rPr>
              <a:t>Jaki jest stan obecny i co oznaczają zachodzące zmiany?</a:t>
            </a:r>
          </a:p>
        </p:txBody>
      </p:sp>
    </p:spTree>
    <p:extLst>
      <p:ext uri="{BB962C8B-B14F-4D97-AF65-F5344CB8AC3E}">
        <p14:creationId xmlns:p14="http://schemas.microsoft.com/office/powerpoint/2010/main" val="2187515928"/>
      </p:ext>
    </p:extLst>
  </p:cSld>
  <p:clrMapOvr>
    <a:masterClrMapping/>
  </p:clrMapOvr>
</p:sld>
</file>

<file path=ppt/theme/theme1.xml><?xml version="1.0" encoding="utf-8"?>
<a:theme xmlns:a="http://schemas.openxmlformats.org/drawingml/2006/main" name="Z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MP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TP102923943" id="{01FC8EAD-4A0B-4F26-87F4-4BA89417ECDB}" vid="{16E11136-12C7-4FC0-81A3-8AEFAFB807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1253</Words>
  <Application>Microsoft Office PowerPoint</Application>
  <PresentationFormat>Panoramiczny</PresentationFormat>
  <Paragraphs>169</Paragraphs>
  <Slides>38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Arial</vt:lpstr>
      <vt:lpstr>Calibri</vt:lpstr>
      <vt:lpstr>Roboto Light</vt:lpstr>
      <vt:lpstr>Tahoma</vt:lpstr>
      <vt:lpstr>ZMP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1283</cp:revision>
  <dcterms:created xsi:type="dcterms:W3CDTF">2017-01-02T12:00:26Z</dcterms:created>
  <dcterms:modified xsi:type="dcterms:W3CDTF">2020-04-02T06:36:42Z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