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0"/>
  </p:notesMasterIdLst>
  <p:sldIdLst>
    <p:sldId id="256" r:id="rId5"/>
    <p:sldId id="257" r:id="rId6"/>
    <p:sldId id="258" r:id="rId7"/>
    <p:sldId id="259" r:id="rId8"/>
    <p:sldId id="260" r:id="rId9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900" autoAdjust="0"/>
    <p:restoredTop sz="94660"/>
  </p:normalViewPr>
  <p:slideViewPr>
    <p:cSldViewPr snapToGrid="0">
      <p:cViewPr varScale="1">
        <p:scale>
          <a:sx n="41" d="100"/>
          <a:sy n="41" d="100"/>
        </p:scale>
        <p:origin x="798" y="2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1A6349-555C-4DE3-BDD5-FB4290A3BC9F}" type="datetimeFigureOut">
              <a:rPr lang="pl-PL" smtClean="0"/>
              <a:t>10.11.2020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CC424F-A2B7-48F3-ADAA-028F5A9C844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59979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1EA0F-A667-4B49-8422-0062BC55E249}" type="slidenum">
              <a:rPr lang="pl-PL" smtClean="0"/>
              <a:t>2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9946007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1EA0F-A667-4B49-8422-0062BC55E249}" type="slidenum">
              <a:rPr lang="pl-PL" smtClean="0"/>
              <a:t>3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0745408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1EA0F-A667-4B49-8422-0062BC55E249}" type="slidenum">
              <a:rPr lang="pl-PL" smtClean="0"/>
              <a:t>4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3867286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1EA0F-A667-4B49-8422-0062BC55E249}" type="slidenum">
              <a:rPr lang="pl-PL" smtClean="0"/>
              <a:t>5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2125314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2DEE0-CF7A-4AA9-8874-E01B2FB28EC3}" type="datetimeFigureOut">
              <a:rPr lang="pl-PL" smtClean="0"/>
              <a:t>10.11.2020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4D5F9-2B95-4913-AE65-DC1018B5744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145772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2DEE0-CF7A-4AA9-8874-E01B2FB28EC3}" type="datetimeFigureOut">
              <a:rPr lang="pl-PL" smtClean="0"/>
              <a:t>10.11.2020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4D5F9-2B95-4913-AE65-DC1018B5744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406410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2DEE0-CF7A-4AA9-8874-E01B2FB28EC3}" type="datetimeFigureOut">
              <a:rPr lang="pl-PL" smtClean="0"/>
              <a:t>10.11.2020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4D5F9-2B95-4913-AE65-DC1018B5744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549144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ostokąt z zaokrąglonym rogiem 9"/>
          <p:cNvSpPr/>
          <p:nvPr userDrawn="1"/>
        </p:nvSpPr>
        <p:spPr>
          <a:xfrm flipV="1">
            <a:off x="0" y="0"/>
            <a:ext cx="12192000" cy="1000206"/>
          </a:xfrm>
          <a:prstGeom prst="round1Rect">
            <a:avLst>
              <a:gd name="adj" fmla="val 39535"/>
            </a:avLst>
          </a:prstGeom>
          <a:solidFill>
            <a:srgbClr val="5859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800" dirty="0"/>
          </a:p>
        </p:txBody>
      </p:sp>
      <p:sp>
        <p:nvSpPr>
          <p:cNvPr id="16" name="Łza 15"/>
          <p:cNvSpPr/>
          <p:nvPr userDrawn="1"/>
        </p:nvSpPr>
        <p:spPr>
          <a:xfrm rot="16200000">
            <a:off x="10697418" y="502174"/>
            <a:ext cx="917553" cy="917725"/>
          </a:xfrm>
          <a:prstGeom prst="teardrop">
            <a:avLst/>
          </a:prstGeom>
          <a:solidFill>
            <a:srgbClr val="F68B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800" dirty="0"/>
          </a:p>
        </p:txBody>
      </p:sp>
      <p:pic>
        <p:nvPicPr>
          <p:cNvPr id="7" name="Obraz 6">
            <a:extLst>
              <a:ext uri="{FF2B5EF4-FFF2-40B4-BE49-F238E27FC236}">
                <a16:creationId xmlns:a16="http://schemas.microsoft.com/office/drawing/2014/main" id="{34FAFA10-3C29-408E-80A4-40481302394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354667" y="6111692"/>
            <a:ext cx="5482666" cy="590270"/>
          </a:xfrm>
          <a:prstGeom prst="rect">
            <a:avLst/>
          </a:prstGeom>
        </p:spPr>
      </p:pic>
      <p:pic>
        <p:nvPicPr>
          <p:cNvPr id="8" name="Obraz 7">
            <a:extLst>
              <a:ext uri="{FF2B5EF4-FFF2-40B4-BE49-F238E27FC236}">
                <a16:creationId xmlns:a16="http://schemas.microsoft.com/office/drawing/2014/main" id="{F6633B30-3A1C-4693-B1D6-E80880B7A4B8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19556" y="147526"/>
            <a:ext cx="887332" cy="621768"/>
          </a:xfrm>
          <a:prstGeom prst="rect">
            <a:avLst/>
          </a:prstGeom>
        </p:spPr>
      </p:pic>
      <p:pic>
        <p:nvPicPr>
          <p:cNvPr id="9" name="Obraz 8">
            <a:extLst>
              <a:ext uri="{FF2B5EF4-FFF2-40B4-BE49-F238E27FC236}">
                <a16:creationId xmlns:a16="http://schemas.microsoft.com/office/drawing/2014/main" id="{35D1ED57-EBDE-467D-B45E-17A8F54E5BC6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528060" y="184000"/>
            <a:ext cx="1882558" cy="6215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52218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Pierwszy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az 7">
            <a:extLst>
              <a:ext uri="{FF2B5EF4-FFF2-40B4-BE49-F238E27FC236}">
                <a16:creationId xmlns:a16="http://schemas.microsoft.com/office/drawing/2014/main" id="{85DD4346-18CA-4C13-AD49-9D9C3F95FAA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28193" y="251481"/>
            <a:ext cx="858314" cy="601434"/>
          </a:xfrm>
          <a:prstGeom prst="rect">
            <a:avLst/>
          </a:prstGeom>
        </p:spPr>
      </p:pic>
      <p:pic>
        <p:nvPicPr>
          <p:cNvPr id="9" name="Obraz 8">
            <a:extLst>
              <a:ext uri="{FF2B5EF4-FFF2-40B4-BE49-F238E27FC236}">
                <a16:creationId xmlns:a16="http://schemas.microsoft.com/office/drawing/2014/main" id="{B51BB7EE-803B-4202-90F9-4B318507EF7C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555459" y="207937"/>
            <a:ext cx="2015056" cy="7671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35520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2DEE0-CF7A-4AA9-8874-E01B2FB28EC3}" type="datetimeFigureOut">
              <a:rPr lang="pl-PL" smtClean="0"/>
              <a:t>10.11.2020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4D5F9-2B95-4913-AE65-DC1018B5744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320586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2DEE0-CF7A-4AA9-8874-E01B2FB28EC3}" type="datetimeFigureOut">
              <a:rPr lang="pl-PL" smtClean="0"/>
              <a:t>10.11.2020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4D5F9-2B95-4913-AE65-DC1018B5744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033764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2DEE0-CF7A-4AA9-8874-E01B2FB28EC3}" type="datetimeFigureOut">
              <a:rPr lang="pl-PL" smtClean="0"/>
              <a:t>10.11.2020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4D5F9-2B95-4913-AE65-DC1018B5744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942393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2DEE0-CF7A-4AA9-8874-E01B2FB28EC3}" type="datetimeFigureOut">
              <a:rPr lang="pl-PL" smtClean="0"/>
              <a:t>10.11.2020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4D5F9-2B95-4913-AE65-DC1018B5744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581640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2DEE0-CF7A-4AA9-8874-E01B2FB28EC3}" type="datetimeFigureOut">
              <a:rPr lang="pl-PL" smtClean="0"/>
              <a:t>10.11.2020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4D5F9-2B95-4913-AE65-DC1018B5744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478484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2DEE0-CF7A-4AA9-8874-E01B2FB28EC3}" type="datetimeFigureOut">
              <a:rPr lang="pl-PL" smtClean="0"/>
              <a:t>10.11.2020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4D5F9-2B95-4913-AE65-DC1018B5744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224260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2DEE0-CF7A-4AA9-8874-E01B2FB28EC3}" type="datetimeFigureOut">
              <a:rPr lang="pl-PL" smtClean="0"/>
              <a:t>10.11.2020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4D5F9-2B95-4913-AE65-DC1018B5744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666061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2DEE0-CF7A-4AA9-8874-E01B2FB28EC3}" type="datetimeFigureOut">
              <a:rPr lang="pl-PL" smtClean="0"/>
              <a:t>10.11.2020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4D5F9-2B95-4913-AE65-DC1018B5744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471407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E2DEE0-CF7A-4AA9-8874-E01B2FB28EC3}" type="datetimeFigureOut">
              <a:rPr lang="pl-PL" smtClean="0"/>
              <a:t>10.11.2020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D4D5F9-2B95-4913-AE65-DC1018B5744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195716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7" Type="http://schemas.openxmlformats.org/officeDocument/2006/relationships/image" Target="../media/image16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5.emf"/><Relationship Id="rId5" Type="http://schemas.openxmlformats.org/officeDocument/2006/relationships/image" Target="../media/image14.emf"/><Relationship Id="rId4" Type="http://schemas.openxmlformats.org/officeDocument/2006/relationships/image" Target="../media/image1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481138" y="1651000"/>
            <a:ext cx="9144000" cy="1235075"/>
          </a:xfrm>
        </p:spPr>
        <p:txBody>
          <a:bodyPr>
            <a:normAutofit/>
          </a:bodyPr>
          <a:lstStyle/>
          <a:p>
            <a:r>
              <a:rPr lang="pl-PL" sz="6600" dirty="0" smtClean="0"/>
              <a:t>Świętujmy!</a:t>
            </a:r>
            <a:endParaRPr lang="pl-PL" sz="6600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609725" y="3166269"/>
            <a:ext cx="9144000" cy="591344"/>
          </a:xfrm>
        </p:spPr>
        <p:txBody>
          <a:bodyPr>
            <a:noAutofit/>
          </a:bodyPr>
          <a:lstStyle/>
          <a:p>
            <a:r>
              <a:rPr lang="pl-PL" sz="4000" dirty="0"/>
              <a:t>z</a:t>
            </a:r>
            <a:r>
              <a:rPr lang="pl-PL" sz="4000" dirty="0" smtClean="0"/>
              <a:t>akończenie II etapu projektu norweskiego</a:t>
            </a:r>
            <a:endParaRPr lang="pl-PL" sz="4000" dirty="0"/>
          </a:p>
        </p:txBody>
      </p:sp>
      <p:pic>
        <p:nvPicPr>
          <p:cNvPr id="4" name="Obraz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9977" y="4037807"/>
            <a:ext cx="3586322" cy="19837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3313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ytuł 1">
            <a:extLst>
              <a:ext uri="{FF2B5EF4-FFF2-40B4-BE49-F238E27FC236}">
                <a16:creationId xmlns:a16="http://schemas.microsoft.com/office/drawing/2014/main" id="{17229FC3-B261-4E97-962F-F9797211E507}"/>
              </a:ext>
            </a:extLst>
          </p:cNvPr>
          <p:cNvSpPr txBox="1">
            <a:spLocks/>
          </p:cNvSpPr>
          <p:nvPr/>
        </p:nvSpPr>
        <p:spPr>
          <a:xfrm>
            <a:off x="221627" y="1312388"/>
            <a:ext cx="11884648" cy="4736720"/>
          </a:xfrm>
          <a:prstGeom prst="rect">
            <a:avLst/>
          </a:prstGeom>
          <a:noFill/>
          <a:effectLst>
            <a:glow rad="127000">
              <a:schemeClr val="bg1"/>
            </a:glow>
          </a:effectLst>
        </p:spPr>
        <p:txBody>
          <a:bodyPr lIns="91440" tIns="45720" rIns="91440" bIns="45720" anchor="t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58595B"/>
                </a:solidFill>
                <a:latin typeface="+mj-lt"/>
                <a:ea typeface="Roboto Light" pitchFamily="2" charset="0"/>
                <a:cs typeface="+mj-cs"/>
              </a:defRPr>
            </a:lvl1pPr>
          </a:lstStyle>
          <a:p>
            <a:pPr marL="342900" indent="-342900">
              <a:lnSpc>
                <a:spcPct val="150000"/>
              </a:lnSpc>
              <a:spcAft>
                <a:spcPts val="300"/>
              </a:spcAft>
              <a:buAutoNum type="arabicPeriod"/>
            </a:pPr>
            <a:r>
              <a:rPr lang="pl-PL" sz="1900" dirty="0" smtClean="0">
                <a:solidFill>
                  <a:schemeClr val="tx1"/>
                </a:solidFill>
                <a:latin typeface="+mn-lt"/>
                <a:ea typeface="Tahoma"/>
                <a:cs typeface="Arial"/>
              </a:rPr>
              <a:t>Dostarczono </a:t>
            </a:r>
            <a:r>
              <a:rPr lang="pl-PL" sz="1900" dirty="0">
                <a:solidFill>
                  <a:schemeClr val="tx1"/>
                </a:solidFill>
                <a:latin typeface="+mn-lt"/>
                <a:ea typeface="Tahoma"/>
                <a:cs typeface="Arial"/>
              </a:rPr>
              <a:t>łącznie </a:t>
            </a:r>
            <a:r>
              <a:rPr lang="pl-PL" sz="1900" b="1" dirty="0" smtClean="0">
                <a:solidFill>
                  <a:schemeClr val="tx1"/>
                </a:solidFill>
                <a:latin typeface="+mn-lt"/>
                <a:ea typeface="Tahoma"/>
                <a:cs typeface="Arial"/>
              </a:rPr>
              <a:t>2734 </a:t>
            </a:r>
            <a:r>
              <a:rPr lang="pl-PL" sz="1900" b="1" dirty="0">
                <a:solidFill>
                  <a:schemeClr val="tx1"/>
                </a:solidFill>
                <a:latin typeface="+mn-lt"/>
                <a:ea typeface="Tahoma"/>
                <a:cs typeface="Arial"/>
              </a:rPr>
              <a:t>usług doradczych</a:t>
            </a:r>
            <a:r>
              <a:rPr lang="pl-PL" sz="1900" dirty="0">
                <a:solidFill>
                  <a:schemeClr val="tx1"/>
                </a:solidFill>
                <a:latin typeface="+mn-lt"/>
                <a:ea typeface="Tahoma"/>
                <a:cs typeface="Arial"/>
              </a:rPr>
              <a:t>, w tym </a:t>
            </a:r>
            <a:r>
              <a:rPr lang="pl-PL" sz="1900" b="1" dirty="0" smtClean="0">
                <a:solidFill>
                  <a:schemeClr val="tx1"/>
                </a:solidFill>
                <a:latin typeface="+mn-lt"/>
                <a:ea typeface="Tahoma"/>
                <a:cs typeface="Arial"/>
              </a:rPr>
              <a:t>514</a:t>
            </a:r>
            <a:r>
              <a:rPr lang="pl-PL" sz="1900" dirty="0" smtClean="0">
                <a:solidFill>
                  <a:schemeClr val="tx1"/>
                </a:solidFill>
                <a:latin typeface="+mn-lt"/>
                <a:ea typeface="Tahoma"/>
                <a:cs typeface="Arial"/>
              </a:rPr>
              <a:t> </a:t>
            </a:r>
            <a:r>
              <a:rPr lang="pl-PL" sz="1900" b="1" dirty="0">
                <a:solidFill>
                  <a:schemeClr val="tx1"/>
                </a:solidFill>
                <a:latin typeface="+mn-lt"/>
                <a:ea typeface="Tahoma"/>
                <a:cs typeface="Arial"/>
              </a:rPr>
              <a:t>sesji doradczych na miejscu </a:t>
            </a:r>
            <a:r>
              <a:rPr lang="pl-PL" sz="1900" dirty="0">
                <a:solidFill>
                  <a:schemeClr val="tx1"/>
                </a:solidFill>
                <a:latin typeface="+mn-lt"/>
                <a:ea typeface="Tahoma"/>
                <a:cs typeface="Arial"/>
              </a:rPr>
              <a:t>w </a:t>
            </a:r>
            <a:r>
              <a:rPr lang="pl-PL" sz="1900" dirty="0" smtClean="0">
                <a:solidFill>
                  <a:schemeClr val="tx1"/>
                </a:solidFill>
                <a:latin typeface="+mn-lt"/>
                <a:ea typeface="Tahoma"/>
                <a:cs typeface="Arial"/>
              </a:rPr>
              <a:t>miastach, </a:t>
            </a:r>
            <a:r>
              <a:rPr lang="pl-PL" sz="1900" b="1" dirty="0" smtClean="0">
                <a:solidFill>
                  <a:schemeClr val="tx1"/>
                </a:solidFill>
                <a:latin typeface="+mn-lt"/>
                <a:ea typeface="Tahoma"/>
                <a:cs typeface="Arial"/>
              </a:rPr>
              <a:t>1186</a:t>
            </a:r>
            <a:r>
              <a:rPr lang="pl-PL" sz="1900" dirty="0" smtClean="0">
                <a:solidFill>
                  <a:schemeClr val="tx1"/>
                </a:solidFill>
                <a:latin typeface="+mn-lt"/>
                <a:ea typeface="Tahoma"/>
                <a:cs typeface="Arial"/>
              </a:rPr>
              <a:t> </a:t>
            </a:r>
            <a:r>
              <a:rPr lang="pl-PL" sz="1900" b="1" dirty="0">
                <a:solidFill>
                  <a:schemeClr val="tx1"/>
                </a:solidFill>
                <a:latin typeface="+mn-lt"/>
                <a:ea typeface="Tahoma"/>
                <a:cs typeface="Arial"/>
              </a:rPr>
              <a:t>sesji doradczych </a:t>
            </a:r>
            <a:r>
              <a:rPr lang="pl-PL" sz="1900" b="1" dirty="0">
                <a:solidFill>
                  <a:schemeClr val="tx1"/>
                </a:solidFill>
                <a:latin typeface="+mn-lt"/>
                <a:ea typeface="Tahoma"/>
                <a:cs typeface="Arial"/>
              </a:rPr>
              <a:t>on-line </a:t>
            </a:r>
            <a:r>
              <a:rPr lang="pl-PL" sz="1900" dirty="0" smtClean="0">
                <a:solidFill>
                  <a:schemeClr val="tx1"/>
                </a:solidFill>
                <a:latin typeface="+mn-lt"/>
                <a:ea typeface="Tahoma"/>
                <a:cs typeface="Arial"/>
              </a:rPr>
              <a:t>(</a:t>
            </a:r>
            <a:r>
              <a:rPr lang="pl-PL" sz="1900" dirty="0">
                <a:solidFill>
                  <a:schemeClr val="tx1"/>
                </a:solidFill>
                <a:latin typeface="+mn-lt"/>
                <a:ea typeface="Tahoma"/>
                <a:cs typeface="Arial"/>
              </a:rPr>
              <a:t>telekonferencji</a:t>
            </a:r>
            <a:r>
              <a:rPr lang="pl-PL" sz="1900" dirty="0" smtClean="0">
                <a:solidFill>
                  <a:schemeClr val="tx1"/>
                </a:solidFill>
                <a:latin typeface="+mn-lt"/>
                <a:ea typeface="Tahoma"/>
                <a:cs typeface="Arial"/>
              </a:rPr>
              <a:t>) i </a:t>
            </a:r>
            <a:r>
              <a:rPr lang="pl-PL" sz="1900" b="1" dirty="0" smtClean="0">
                <a:solidFill>
                  <a:schemeClr val="tx1"/>
                </a:solidFill>
                <a:latin typeface="+mn-lt"/>
                <a:ea typeface="Tahoma"/>
                <a:cs typeface="Arial"/>
              </a:rPr>
              <a:t>520</a:t>
            </a:r>
            <a:r>
              <a:rPr lang="pl-PL" sz="1900" dirty="0" smtClean="0">
                <a:solidFill>
                  <a:schemeClr val="tx1"/>
                </a:solidFill>
                <a:latin typeface="+mn-lt"/>
                <a:ea typeface="Tahoma"/>
                <a:cs typeface="Arial"/>
              </a:rPr>
              <a:t> </a:t>
            </a:r>
            <a:r>
              <a:rPr lang="pl-PL" sz="1900" b="1" dirty="0">
                <a:solidFill>
                  <a:schemeClr val="tx1"/>
                </a:solidFill>
                <a:latin typeface="+mn-lt"/>
                <a:ea typeface="Tahoma"/>
                <a:cs typeface="Arial"/>
              </a:rPr>
              <a:t>warsztatów szkoleniowych </a:t>
            </a:r>
            <a:r>
              <a:rPr lang="pl-PL" sz="1900" dirty="0">
                <a:solidFill>
                  <a:schemeClr val="tx1"/>
                </a:solidFill>
                <a:latin typeface="+mn-lt"/>
                <a:ea typeface="Tahoma"/>
                <a:cs typeface="Arial"/>
              </a:rPr>
              <a:t>(z tego </a:t>
            </a:r>
            <a:r>
              <a:rPr lang="pl-PL" sz="1900" b="1" dirty="0" smtClean="0">
                <a:solidFill>
                  <a:schemeClr val="tx1"/>
                </a:solidFill>
                <a:latin typeface="+mn-lt"/>
                <a:ea typeface="Tahoma"/>
                <a:cs typeface="Arial"/>
              </a:rPr>
              <a:t>169</a:t>
            </a:r>
            <a:r>
              <a:rPr lang="pl-PL" sz="1900" dirty="0" smtClean="0">
                <a:solidFill>
                  <a:schemeClr val="tx1"/>
                </a:solidFill>
                <a:latin typeface="+mn-lt"/>
                <a:ea typeface="Tahoma"/>
                <a:cs typeface="Arial"/>
              </a:rPr>
              <a:t> </a:t>
            </a:r>
            <a:r>
              <a:rPr lang="pl-PL" sz="1900" dirty="0">
                <a:solidFill>
                  <a:schemeClr val="tx1"/>
                </a:solidFill>
                <a:latin typeface="+mn-lt"/>
                <a:ea typeface="Tahoma"/>
                <a:cs typeface="Arial"/>
              </a:rPr>
              <a:t>w wersji on-line). </a:t>
            </a:r>
            <a:endParaRPr lang="pl-PL" sz="1900" dirty="0" smtClean="0">
              <a:solidFill>
                <a:schemeClr val="tx1"/>
              </a:solidFill>
              <a:latin typeface="+mn-lt"/>
              <a:ea typeface="Tahoma"/>
              <a:cs typeface="Arial"/>
            </a:endParaRPr>
          </a:p>
          <a:p>
            <a:pPr marL="342900" indent="-342900">
              <a:lnSpc>
                <a:spcPct val="150000"/>
              </a:lnSpc>
              <a:spcAft>
                <a:spcPts val="300"/>
              </a:spcAft>
              <a:buFontTx/>
              <a:buAutoNum type="arabicPeriod"/>
            </a:pPr>
            <a:r>
              <a:rPr lang="pl-PL" sz="1900" dirty="0" smtClean="0">
                <a:solidFill>
                  <a:schemeClr val="tx1"/>
                </a:solidFill>
                <a:latin typeface="+mn-lt"/>
                <a:ea typeface="Tahoma"/>
                <a:cs typeface="Arial"/>
              </a:rPr>
              <a:t>W wydarzeniach tych </a:t>
            </a:r>
            <a:r>
              <a:rPr lang="pl-PL" sz="1900" b="1" dirty="0" smtClean="0">
                <a:solidFill>
                  <a:schemeClr val="tx1"/>
                </a:solidFill>
                <a:latin typeface="+mn-lt"/>
                <a:ea typeface="Tahoma"/>
                <a:cs typeface="Arial"/>
              </a:rPr>
              <a:t>uczestniczyło 17213 osób </a:t>
            </a:r>
            <a:r>
              <a:rPr lang="pl-PL" sz="1900" dirty="0" smtClean="0">
                <a:solidFill>
                  <a:schemeClr val="tx1"/>
                </a:solidFill>
                <a:latin typeface="+mn-lt"/>
                <a:ea typeface="Tahoma"/>
                <a:cs typeface="Tahoma"/>
              </a:rPr>
              <a:t>(</a:t>
            </a:r>
            <a:r>
              <a:rPr lang="pl-PL" sz="1900" dirty="0">
                <a:solidFill>
                  <a:schemeClr val="tx1"/>
                </a:solidFill>
                <a:latin typeface="+mn-lt"/>
                <a:ea typeface="Tahoma"/>
                <a:cs typeface="Tahoma"/>
              </a:rPr>
              <a:t>średnio </a:t>
            </a:r>
            <a:r>
              <a:rPr lang="pl-PL" sz="1900" dirty="0" smtClean="0">
                <a:solidFill>
                  <a:schemeClr val="tx1"/>
                </a:solidFill>
                <a:latin typeface="+mn-lt"/>
                <a:ea typeface="Tahoma"/>
                <a:cs typeface="Tahoma"/>
              </a:rPr>
              <a:t>313 </a:t>
            </a:r>
            <a:r>
              <a:rPr lang="pl-PL" sz="1900" dirty="0">
                <a:solidFill>
                  <a:schemeClr val="tx1"/>
                </a:solidFill>
                <a:latin typeface="+mn-lt"/>
                <a:ea typeface="Tahoma"/>
                <a:cs typeface="Tahoma"/>
              </a:rPr>
              <a:t>osób / </a:t>
            </a:r>
            <a:r>
              <a:rPr lang="pl-PL" sz="1900" dirty="0" smtClean="0">
                <a:solidFill>
                  <a:schemeClr val="tx1"/>
                </a:solidFill>
                <a:latin typeface="+mn-lt"/>
                <a:ea typeface="Tahoma"/>
                <a:cs typeface="Tahoma"/>
              </a:rPr>
              <a:t>miasto; osoba może być liczona wielokrotnie);</a:t>
            </a:r>
            <a:endParaRPr lang="pl-PL" sz="1900" dirty="0">
              <a:solidFill>
                <a:schemeClr val="tx1"/>
              </a:solidFill>
              <a:latin typeface="+mn-lt"/>
              <a:ea typeface="Tahoma"/>
              <a:cs typeface="Tahoma"/>
            </a:endParaRPr>
          </a:p>
          <a:p>
            <a:pPr marL="342900" indent="-342900">
              <a:lnSpc>
                <a:spcPct val="150000"/>
              </a:lnSpc>
              <a:spcAft>
                <a:spcPts val="300"/>
              </a:spcAft>
              <a:buAutoNum type="arabicPeriod"/>
            </a:pPr>
            <a:r>
              <a:rPr lang="pl-PL" sz="1900" dirty="0" smtClean="0">
                <a:solidFill>
                  <a:schemeClr val="tx1"/>
                </a:solidFill>
                <a:latin typeface="+mn-lt"/>
                <a:ea typeface="Tahoma"/>
                <a:cs typeface="Tahoma"/>
              </a:rPr>
              <a:t>Ograniczając się do </a:t>
            </a:r>
            <a:r>
              <a:rPr lang="pl-PL" sz="1900" b="1" dirty="0" smtClean="0">
                <a:solidFill>
                  <a:schemeClr val="tx1"/>
                </a:solidFill>
                <a:latin typeface="+mn-lt"/>
                <a:ea typeface="Tahoma"/>
                <a:cs typeface="Tahoma"/>
              </a:rPr>
              <a:t>unikalnych użytkowników</a:t>
            </a:r>
            <a:r>
              <a:rPr lang="pl-PL" sz="1900" dirty="0" smtClean="0">
                <a:solidFill>
                  <a:schemeClr val="tx1"/>
                </a:solidFill>
                <a:latin typeface="+mn-lt"/>
                <a:ea typeface="Tahoma"/>
                <a:cs typeface="Tahoma"/>
              </a:rPr>
              <a:t>, w </a:t>
            </a:r>
            <a:r>
              <a:rPr lang="pl-PL" sz="1900" dirty="0">
                <a:solidFill>
                  <a:schemeClr val="tx1"/>
                </a:solidFill>
                <a:latin typeface="+mn-lt"/>
                <a:ea typeface="Tahoma"/>
                <a:cs typeface="Tahoma"/>
              </a:rPr>
              <a:t>procesie doradczym </a:t>
            </a:r>
            <a:r>
              <a:rPr lang="pl-PL" sz="1900" dirty="0" smtClean="0">
                <a:solidFill>
                  <a:schemeClr val="tx1"/>
                </a:solidFill>
                <a:latin typeface="+mn-lt"/>
                <a:ea typeface="Tahoma"/>
                <a:cs typeface="Tahoma"/>
              </a:rPr>
              <a:t>wzięło udział </a:t>
            </a:r>
            <a:r>
              <a:rPr lang="pl-PL" sz="1900" b="1" dirty="0" smtClean="0">
                <a:solidFill>
                  <a:schemeClr val="tx1"/>
                </a:solidFill>
                <a:latin typeface="+mn-lt"/>
                <a:ea typeface="Tahoma"/>
                <a:cs typeface="Tahoma"/>
              </a:rPr>
              <a:t>3300 osób </a:t>
            </a:r>
            <a:r>
              <a:rPr lang="pl-PL" sz="1900" dirty="0">
                <a:solidFill>
                  <a:schemeClr val="tx1"/>
                </a:solidFill>
                <a:latin typeface="+mn-lt"/>
                <a:ea typeface="Tahoma"/>
                <a:cs typeface="Tahoma"/>
              </a:rPr>
              <a:t>(średnio </a:t>
            </a:r>
            <a:r>
              <a:rPr lang="pl-PL" sz="1900" dirty="0" smtClean="0">
                <a:solidFill>
                  <a:schemeClr val="tx1"/>
                </a:solidFill>
                <a:latin typeface="+mn-lt"/>
                <a:ea typeface="Tahoma"/>
                <a:cs typeface="Tahoma"/>
              </a:rPr>
              <a:t>60 </a:t>
            </a:r>
            <a:r>
              <a:rPr lang="pl-PL" sz="1900" dirty="0">
                <a:solidFill>
                  <a:schemeClr val="tx1"/>
                </a:solidFill>
                <a:latin typeface="+mn-lt"/>
                <a:ea typeface="Tahoma"/>
                <a:cs typeface="Tahoma"/>
              </a:rPr>
              <a:t>osób / miasto), w tym </a:t>
            </a:r>
            <a:r>
              <a:rPr lang="pl-PL" sz="1900" dirty="0" smtClean="0">
                <a:solidFill>
                  <a:schemeClr val="tx1"/>
                </a:solidFill>
                <a:latin typeface="+mn-lt"/>
                <a:ea typeface="Tahoma"/>
                <a:cs typeface="Tahoma"/>
              </a:rPr>
              <a:t>1129 </a:t>
            </a:r>
            <a:r>
              <a:rPr lang="pl-PL" sz="1900" dirty="0">
                <a:solidFill>
                  <a:schemeClr val="tx1"/>
                </a:solidFill>
                <a:latin typeface="+mn-lt"/>
                <a:ea typeface="Tahoma"/>
                <a:cs typeface="Tahoma"/>
              </a:rPr>
              <a:t>partnerów społecznych;</a:t>
            </a:r>
          </a:p>
          <a:p>
            <a:pPr marL="342900" indent="-342900">
              <a:lnSpc>
                <a:spcPct val="150000"/>
              </a:lnSpc>
              <a:spcAft>
                <a:spcPts val="300"/>
              </a:spcAft>
              <a:buAutoNum type="arabicPeriod"/>
            </a:pPr>
            <a:r>
              <a:rPr lang="pl-PL" sz="1900" dirty="0" smtClean="0">
                <a:solidFill>
                  <a:schemeClr val="tx1"/>
                </a:solidFill>
                <a:latin typeface="+mn-lt"/>
                <a:ea typeface="Tahoma"/>
                <a:cs typeface="Tahoma"/>
              </a:rPr>
              <a:t>Jednym z elementów procesu doradczego były warsztaty szkoleniowe, w których uczestniczyło </a:t>
            </a:r>
            <a:r>
              <a:rPr lang="pl-PL" sz="1900" b="1" dirty="0" smtClean="0">
                <a:solidFill>
                  <a:schemeClr val="tx1"/>
                </a:solidFill>
                <a:latin typeface="+mn-lt"/>
                <a:ea typeface="Tahoma"/>
                <a:cs typeface="Tahoma"/>
              </a:rPr>
              <a:t>2018 </a:t>
            </a:r>
            <a:r>
              <a:rPr lang="pl-PL" sz="1900" b="1" dirty="0">
                <a:solidFill>
                  <a:schemeClr val="tx1"/>
                </a:solidFill>
                <a:latin typeface="+mn-lt"/>
                <a:ea typeface="Tahoma"/>
                <a:cs typeface="Tahoma"/>
              </a:rPr>
              <a:t>unikalnych osób </a:t>
            </a:r>
            <a:r>
              <a:rPr lang="pl-PL" sz="1900" dirty="0">
                <a:solidFill>
                  <a:schemeClr val="tx1"/>
                </a:solidFill>
                <a:latin typeface="+mn-lt"/>
                <a:ea typeface="Tahoma"/>
                <a:cs typeface="Tahoma"/>
              </a:rPr>
              <a:t>(średnio </a:t>
            </a:r>
            <a:r>
              <a:rPr lang="pl-PL" sz="1900" dirty="0" smtClean="0">
                <a:solidFill>
                  <a:schemeClr val="tx1"/>
                </a:solidFill>
                <a:latin typeface="+mn-lt"/>
                <a:ea typeface="Tahoma"/>
                <a:cs typeface="Tahoma"/>
              </a:rPr>
              <a:t>37 </a:t>
            </a:r>
            <a:r>
              <a:rPr lang="pl-PL" sz="1900" dirty="0">
                <a:solidFill>
                  <a:schemeClr val="tx1"/>
                </a:solidFill>
                <a:latin typeface="+mn-lt"/>
                <a:ea typeface="Tahoma"/>
                <a:cs typeface="Tahoma"/>
              </a:rPr>
              <a:t>osób / miasto</a:t>
            </a:r>
            <a:r>
              <a:rPr lang="pl-PL" sz="1900" dirty="0" smtClean="0">
                <a:solidFill>
                  <a:schemeClr val="tx1"/>
                </a:solidFill>
                <a:latin typeface="+mn-lt"/>
                <a:ea typeface="Tahoma"/>
                <a:cs typeface="Tahoma"/>
              </a:rPr>
              <a:t>);</a:t>
            </a:r>
            <a:endParaRPr lang="pl-PL" sz="1900" dirty="0" smtClean="0">
              <a:solidFill>
                <a:schemeClr val="tx1"/>
              </a:solidFill>
              <a:latin typeface="+mn-lt"/>
              <a:ea typeface="Tahoma"/>
              <a:cs typeface="Tahoma"/>
            </a:endParaRPr>
          </a:p>
          <a:p>
            <a:pPr marL="342900" indent="-342900">
              <a:lnSpc>
                <a:spcPct val="150000"/>
              </a:lnSpc>
              <a:spcAft>
                <a:spcPts val="300"/>
              </a:spcAft>
              <a:buFontTx/>
              <a:buAutoNum type="arabicPeriod"/>
            </a:pPr>
            <a:r>
              <a:rPr lang="pl-PL" sz="1900" dirty="0" smtClean="0">
                <a:solidFill>
                  <a:schemeClr val="tx1"/>
                </a:solidFill>
                <a:latin typeface="+mn-lt"/>
                <a:ea typeface="Tahoma"/>
                <a:cs typeface="Tahoma"/>
              </a:rPr>
              <a:t>Doradcy ZMP przyczynili się do powstania </a:t>
            </a:r>
            <a:r>
              <a:rPr lang="pl-PL" sz="1900" b="1" dirty="0" smtClean="0">
                <a:solidFill>
                  <a:schemeClr val="tx1"/>
                </a:solidFill>
                <a:latin typeface="+mn-lt"/>
                <a:ea typeface="Tahoma"/>
                <a:cs typeface="Tahoma"/>
              </a:rPr>
              <a:t>781</a:t>
            </a:r>
            <a:r>
              <a:rPr lang="pl-PL" sz="1900" dirty="0" smtClean="0">
                <a:solidFill>
                  <a:schemeClr val="tx1"/>
                </a:solidFill>
                <a:latin typeface="+mn-lt"/>
                <a:ea typeface="Tahoma"/>
                <a:cs typeface="Tahoma"/>
              </a:rPr>
              <a:t> merytorycznych opracowań, </a:t>
            </a:r>
            <a:r>
              <a:rPr lang="pl-PL" sz="1900" dirty="0">
                <a:solidFill>
                  <a:schemeClr val="tx1"/>
                </a:solidFill>
                <a:latin typeface="+mn-lt"/>
                <a:ea typeface="Tahoma"/>
                <a:cs typeface="Tahoma"/>
              </a:rPr>
              <a:t>w tym </a:t>
            </a:r>
            <a:r>
              <a:rPr lang="pl-PL" sz="1900" dirty="0" smtClean="0">
                <a:solidFill>
                  <a:schemeClr val="tx1"/>
                </a:solidFill>
                <a:latin typeface="+mn-lt"/>
                <a:ea typeface="Tahoma"/>
                <a:cs typeface="Tahoma"/>
              </a:rPr>
              <a:t>m.in. </a:t>
            </a:r>
            <a:r>
              <a:rPr lang="pl-PL" sz="1900" b="1" dirty="0" smtClean="0">
                <a:solidFill>
                  <a:schemeClr val="tx1"/>
                </a:solidFill>
                <a:latin typeface="+mn-lt"/>
                <a:ea typeface="Tahoma"/>
                <a:cs typeface="Tahoma"/>
              </a:rPr>
              <a:t>353</a:t>
            </a:r>
            <a:r>
              <a:rPr lang="pl-PL" sz="1900" dirty="0" smtClean="0">
                <a:solidFill>
                  <a:schemeClr val="tx1"/>
                </a:solidFill>
                <a:latin typeface="+mn-lt"/>
                <a:ea typeface="Tahoma"/>
                <a:cs typeface="Tahoma"/>
              </a:rPr>
              <a:t> </a:t>
            </a:r>
            <a:r>
              <a:rPr lang="pl-PL" sz="1900" dirty="0">
                <a:solidFill>
                  <a:schemeClr val="tx1"/>
                </a:solidFill>
                <a:latin typeface="+mn-lt"/>
                <a:ea typeface="Tahoma"/>
                <a:cs typeface="Tahoma"/>
              </a:rPr>
              <a:t>raportów z analiz i badań oraz </a:t>
            </a:r>
            <a:r>
              <a:rPr lang="pl-PL" sz="1900" b="1" dirty="0" smtClean="0">
                <a:solidFill>
                  <a:schemeClr val="tx1"/>
                </a:solidFill>
                <a:latin typeface="+mn-lt"/>
                <a:ea typeface="Tahoma"/>
                <a:cs typeface="Tahoma"/>
              </a:rPr>
              <a:t>249</a:t>
            </a:r>
            <a:r>
              <a:rPr lang="pl-PL" sz="1900" dirty="0" smtClean="0">
                <a:solidFill>
                  <a:schemeClr val="tx1"/>
                </a:solidFill>
                <a:latin typeface="+mn-lt"/>
                <a:ea typeface="Tahoma"/>
                <a:cs typeface="Tahoma"/>
              </a:rPr>
              <a:t> </a:t>
            </a:r>
            <a:r>
              <a:rPr lang="pl-PL" sz="1900" dirty="0">
                <a:solidFill>
                  <a:schemeClr val="tx1"/>
                </a:solidFill>
                <a:latin typeface="+mn-lt"/>
                <a:ea typeface="Tahoma"/>
                <a:cs typeface="Tahoma"/>
              </a:rPr>
              <a:t>wkładów do dokumentów </a:t>
            </a:r>
            <a:r>
              <a:rPr lang="pl-PL" sz="1900" dirty="0" smtClean="0">
                <a:solidFill>
                  <a:schemeClr val="tx1"/>
                </a:solidFill>
                <a:latin typeface="+mn-lt"/>
                <a:ea typeface="Tahoma"/>
                <a:cs typeface="Tahoma"/>
              </a:rPr>
              <a:t>planistycznych.</a:t>
            </a:r>
            <a:endParaRPr lang="pl-PL" sz="1900" dirty="0">
              <a:solidFill>
                <a:srgbClr val="000000"/>
              </a:solidFill>
              <a:latin typeface="+mn-lt"/>
              <a:ea typeface="+mj-lt"/>
              <a:cs typeface="+mj-lt"/>
            </a:endParaRPr>
          </a:p>
          <a:p>
            <a:pPr marL="342900" indent="-342900">
              <a:lnSpc>
                <a:spcPct val="150000"/>
              </a:lnSpc>
              <a:spcAft>
                <a:spcPts val="300"/>
              </a:spcAft>
              <a:buAutoNum type="arabicPeriod"/>
            </a:pPr>
            <a:r>
              <a:rPr lang="pl-PL" sz="1900" dirty="0">
                <a:solidFill>
                  <a:schemeClr val="tx1"/>
                </a:solidFill>
                <a:latin typeface="+mn-lt"/>
                <a:ea typeface="Tahoma"/>
                <a:cs typeface="Tahoma"/>
              </a:rPr>
              <a:t>W Zespołach Miejskich </a:t>
            </a:r>
            <a:r>
              <a:rPr lang="pl-PL" sz="1900" dirty="0" smtClean="0">
                <a:solidFill>
                  <a:schemeClr val="tx1"/>
                </a:solidFill>
                <a:latin typeface="+mn-lt"/>
                <a:ea typeface="Tahoma"/>
                <a:cs typeface="Tahoma"/>
              </a:rPr>
              <a:t>pracowały </a:t>
            </a:r>
            <a:r>
              <a:rPr lang="pl-PL" sz="1900" b="1" dirty="0" smtClean="0">
                <a:solidFill>
                  <a:schemeClr val="tx1"/>
                </a:solidFill>
                <a:latin typeface="+mn-lt"/>
                <a:ea typeface="Tahoma"/>
                <a:cs typeface="Tahoma"/>
              </a:rPr>
              <a:t>1532</a:t>
            </a:r>
            <a:r>
              <a:rPr lang="pl-PL" sz="1900" dirty="0" smtClean="0">
                <a:solidFill>
                  <a:schemeClr val="tx1"/>
                </a:solidFill>
                <a:latin typeface="+mn-lt"/>
                <a:ea typeface="Tahoma"/>
                <a:cs typeface="Tahoma"/>
              </a:rPr>
              <a:t> </a:t>
            </a:r>
            <a:r>
              <a:rPr lang="pl-PL" sz="1900" dirty="0">
                <a:solidFill>
                  <a:schemeClr val="tx1"/>
                </a:solidFill>
                <a:latin typeface="+mn-lt"/>
                <a:ea typeface="Tahoma"/>
                <a:cs typeface="Tahoma"/>
              </a:rPr>
              <a:t>osoby (średnia 28 osób / miasto), w tym 230 partnerów </a:t>
            </a:r>
            <a:r>
              <a:rPr lang="pl-PL" sz="1900" dirty="0" smtClean="0">
                <a:solidFill>
                  <a:schemeClr val="tx1"/>
                </a:solidFill>
                <a:latin typeface="+mn-lt"/>
                <a:ea typeface="Tahoma"/>
                <a:cs typeface="Tahoma"/>
              </a:rPr>
              <a:t>społecznych</a:t>
            </a:r>
            <a:endParaRPr lang="pl-PL" sz="1900" dirty="0">
              <a:solidFill>
                <a:schemeClr val="tx1"/>
              </a:solidFill>
              <a:latin typeface="+mn-lt"/>
              <a:ea typeface="Tahoma"/>
              <a:cs typeface="Tahoma"/>
            </a:endParaRPr>
          </a:p>
        </p:txBody>
      </p:sp>
      <p:sp>
        <p:nvSpPr>
          <p:cNvPr id="2" name="Prostokąt 1"/>
          <p:cNvSpPr/>
          <p:nvPr/>
        </p:nvSpPr>
        <p:spPr>
          <a:xfrm>
            <a:off x="3779044" y="114301"/>
            <a:ext cx="7022307" cy="77152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  <a:spcAft>
                <a:spcPts val="1200"/>
              </a:spcAft>
            </a:pPr>
            <a:r>
              <a:rPr lang="pl-PL" sz="2000" b="1" dirty="0">
                <a:solidFill>
                  <a:schemeClr val="bg1"/>
                </a:solidFill>
                <a:ea typeface="Tahoma"/>
                <a:cs typeface="Arial"/>
              </a:rPr>
              <a:t>Skala działań przeprowadzonych w miastach </a:t>
            </a:r>
            <a:r>
              <a:rPr lang="pl-PL" sz="2000" b="1" dirty="0" smtClean="0">
                <a:solidFill>
                  <a:schemeClr val="bg1"/>
                </a:solidFill>
                <a:ea typeface="Tahoma"/>
                <a:cs typeface="Arial"/>
              </a:rPr>
              <a:t>w Etapie II</a:t>
            </a:r>
            <a:endParaRPr lang="pl-PL" sz="2000" b="1" dirty="0">
              <a:solidFill>
                <a:schemeClr val="bg1"/>
              </a:solidFill>
              <a:ea typeface="Tahoma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2189658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814416C-3020-43F4-B89C-85767E0ED4A2}"/>
              </a:ext>
            </a:extLst>
          </p:cNvPr>
          <p:cNvSpPr txBox="1">
            <a:spLocks/>
          </p:cNvSpPr>
          <p:nvPr/>
        </p:nvSpPr>
        <p:spPr>
          <a:xfrm>
            <a:off x="4270342" y="249770"/>
            <a:ext cx="7707294" cy="672149"/>
          </a:xfrm>
          <a:prstGeom prst="rect">
            <a:avLst/>
          </a:prstGeom>
          <a:noFill/>
          <a:effectLst>
            <a:glow rad="127000">
              <a:schemeClr val="bg1"/>
            </a:glow>
          </a:effectLst>
        </p:spPr>
        <p:txBody>
          <a:bodyPr lIns="91440" tIns="45720" rIns="91440" bIns="45720" anchor="t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58595B"/>
                </a:solidFill>
                <a:latin typeface="+mj-lt"/>
                <a:ea typeface="Roboto Light" pitchFamily="2" charset="0"/>
                <a:cs typeface="+mj-cs"/>
              </a:defRPr>
            </a:lvl1pPr>
          </a:lstStyle>
          <a:p>
            <a:r>
              <a:rPr lang="pl-PL" sz="2200" b="1" dirty="0">
                <a:solidFill>
                  <a:srgbClr val="0070C0"/>
                </a:solidFill>
                <a:latin typeface="Arial"/>
                <a:ea typeface="Tahoma"/>
                <a:cs typeface="Arial"/>
              </a:rPr>
              <a:t>Skala działań i przedsięwzięć zawartych w PRL i PRI</a:t>
            </a:r>
            <a:endParaRPr lang="pl-PL" sz="2200" b="1" dirty="0">
              <a:solidFill>
                <a:srgbClr val="0070C0"/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id="{2375BE16-1CC4-4EAB-A53B-C2BC3FF76E21}"/>
              </a:ext>
            </a:extLst>
          </p:cNvPr>
          <p:cNvSpPr txBox="1"/>
          <p:nvPr/>
        </p:nvSpPr>
        <p:spPr>
          <a:xfrm>
            <a:off x="813917" y="1127110"/>
            <a:ext cx="11163719" cy="1200329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algn="just"/>
            <a:r>
              <a:rPr lang="pl-PL" dirty="0">
                <a:ea typeface="+mn-lt"/>
                <a:cs typeface="+mn-lt"/>
              </a:rPr>
              <a:t>Generator Przedsięwzięć PRL i PRI: Aplikacja pomocnicza, która umożliwia wprowadzenie i wstępne zweryfikowanie danych niezbędnych do opracowania kart przedsięwzięć i kart </a:t>
            </a:r>
            <a:r>
              <a:rPr lang="pl-PL" sz="1800" dirty="0">
                <a:effectLst/>
                <a:ea typeface="+mn-lt"/>
                <a:cs typeface="+mn-lt"/>
              </a:rPr>
              <a:t>działań </a:t>
            </a:r>
            <a:r>
              <a:rPr lang="pl-PL" dirty="0">
                <a:ea typeface="+mn-lt"/>
                <a:cs typeface="+mn-lt"/>
              </a:rPr>
              <a:t>w ramach Planu Rozwoju Lokalnego oraz Planu Rozwoju Instytucjonalnego. Ponadto wspomaga przeprowadzenie analizy finansowej z wykorzystaniem modelu </a:t>
            </a:r>
            <a:r>
              <a:rPr lang="pl-PL" i="1" dirty="0">
                <a:ea typeface="+mn-lt"/>
                <a:cs typeface="+mn-lt"/>
              </a:rPr>
              <a:t>Symulacje WPF_PRL_PRI</a:t>
            </a:r>
            <a:r>
              <a:rPr lang="pl-PL" dirty="0">
                <a:ea typeface="+mn-lt"/>
                <a:cs typeface="+mn-lt"/>
              </a:rPr>
              <a:t>.</a:t>
            </a:r>
            <a:endParaRPr lang="pl-PL" dirty="0">
              <a:ea typeface="Tahoma"/>
              <a:cs typeface="Tahoma"/>
            </a:endParaRPr>
          </a:p>
        </p:txBody>
      </p:sp>
      <p:pic>
        <p:nvPicPr>
          <p:cNvPr id="3" name="Obraz 5">
            <a:extLst>
              <a:ext uri="{FF2B5EF4-FFF2-40B4-BE49-F238E27FC236}">
                <a16:creationId xmlns:a16="http://schemas.microsoft.com/office/drawing/2014/main" id="{636E2D20-E9F0-42B4-AF75-7E05520FACF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0305" y="3072204"/>
            <a:ext cx="5585010" cy="3331284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0" name="Obraz 10">
            <a:extLst>
              <a:ext uri="{FF2B5EF4-FFF2-40B4-BE49-F238E27FC236}">
                <a16:creationId xmlns:a16="http://schemas.microsoft.com/office/drawing/2014/main" id="{DC4D4212-42F2-4CEC-A705-A495025E6EB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93223" y="3072204"/>
            <a:ext cx="5585011" cy="3331284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24718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814416C-3020-43F4-B89C-85767E0ED4A2}"/>
              </a:ext>
            </a:extLst>
          </p:cNvPr>
          <p:cNvSpPr txBox="1">
            <a:spLocks/>
          </p:cNvSpPr>
          <p:nvPr/>
        </p:nvSpPr>
        <p:spPr>
          <a:xfrm>
            <a:off x="3453964" y="249770"/>
            <a:ext cx="8359365" cy="845370"/>
          </a:xfrm>
          <a:prstGeom prst="rect">
            <a:avLst/>
          </a:prstGeom>
          <a:noFill/>
          <a:effectLst>
            <a:glow rad="127000">
              <a:schemeClr val="bg1"/>
            </a:glow>
          </a:effectLst>
        </p:spPr>
        <p:txBody>
          <a:bodyPr lIns="91440" tIns="45720" rIns="91440" bIns="45720" anchor="t">
            <a:normAutofit fontScale="77500" lnSpcReduction="2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58595B"/>
                </a:solidFill>
                <a:latin typeface="+mj-lt"/>
                <a:ea typeface="Roboto Light" pitchFamily="2" charset="0"/>
                <a:cs typeface="+mj-cs"/>
              </a:defRPr>
            </a:lvl1pPr>
          </a:lstStyle>
          <a:p>
            <a:pPr algn="ctr"/>
            <a:r>
              <a:rPr lang="pl-PL" sz="3100" b="1" dirty="0">
                <a:solidFill>
                  <a:srgbClr val="0070C0"/>
                </a:solidFill>
                <a:latin typeface="Arial"/>
                <a:ea typeface="Tahoma"/>
                <a:cs typeface="Arial"/>
              </a:rPr>
              <a:t>W</a:t>
            </a:r>
            <a:r>
              <a:rPr lang="pl-PL" sz="3100" b="1" dirty="0" smtClean="0">
                <a:solidFill>
                  <a:srgbClr val="0070C0"/>
                </a:solidFill>
                <a:latin typeface="Arial"/>
                <a:ea typeface="Tahoma"/>
                <a:cs typeface="Arial"/>
              </a:rPr>
              <a:t>artości </a:t>
            </a:r>
            <a:r>
              <a:rPr lang="pl-PL" sz="3100" b="1" dirty="0">
                <a:solidFill>
                  <a:srgbClr val="0070C0"/>
                </a:solidFill>
                <a:latin typeface="Arial"/>
                <a:ea typeface="Tahoma"/>
                <a:cs typeface="Arial"/>
              </a:rPr>
              <a:t>złożonych PRL i </a:t>
            </a:r>
            <a:r>
              <a:rPr lang="pl-PL" sz="3100" b="1" dirty="0" smtClean="0">
                <a:solidFill>
                  <a:srgbClr val="0070C0"/>
                </a:solidFill>
                <a:latin typeface="Arial"/>
                <a:ea typeface="Tahoma"/>
                <a:cs typeface="Arial"/>
              </a:rPr>
              <a:t>PRI – uśrednione dla 1 miasta</a:t>
            </a:r>
            <a:endParaRPr lang="pl-PL" sz="3100" b="1" dirty="0">
              <a:solidFill>
                <a:srgbClr val="0070C0"/>
              </a:solidFill>
              <a:latin typeface="Arial"/>
              <a:ea typeface="Tahoma"/>
              <a:cs typeface="Arial"/>
            </a:endParaRPr>
          </a:p>
          <a:p>
            <a:endParaRPr lang="pl-PL" sz="1300" b="1" dirty="0">
              <a:solidFill>
                <a:srgbClr val="0070C0"/>
              </a:solidFill>
              <a:latin typeface="Arial"/>
              <a:ea typeface="Tahoma"/>
              <a:cs typeface="Arial"/>
            </a:endParaRPr>
          </a:p>
          <a:p>
            <a:pPr algn="ctr"/>
            <a:r>
              <a:rPr lang="pl-PL" sz="2100" b="1" dirty="0">
                <a:solidFill>
                  <a:srgbClr val="C00000"/>
                </a:solidFill>
                <a:latin typeface="Arial"/>
                <a:ea typeface="Tahoma"/>
                <a:cs typeface="Arial"/>
              </a:rPr>
              <a:t>- dotyczy 52 miast, które wykorzystały Generator Przedsięwzięć PRL i PRI - </a:t>
            </a:r>
            <a:endParaRPr lang="pl-PL" sz="2100" b="1" dirty="0">
              <a:solidFill>
                <a:srgbClr val="C00000"/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Obraz 5">
            <a:extLst>
              <a:ext uri="{FF2B5EF4-FFF2-40B4-BE49-F238E27FC236}">
                <a16:creationId xmlns:a16="http://schemas.microsoft.com/office/drawing/2014/main" id="{AA9AF177-BC0A-4698-BD07-D77A14E90EA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5201" y="1258529"/>
            <a:ext cx="4235615" cy="2545876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8" name="Obraz 7">
            <a:extLst>
              <a:ext uri="{FF2B5EF4-FFF2-40B4-BE49-F238E27FC236}">
                <a16:creationId xmlns:a16="http://schemas.microsoft.com/office/drawing/2014/main" id="{7CED9AB0-EFB6-4DE5-B23D-EC21757FEAC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28686" y="1258529"/>
            <a:ext cx="4235616" cy="2545876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9" name="Obraz 8">
            <a:extLst>
              <a:ext uri="{FF2B5EF4-FFF2-40B4-BE49-F238E27FC236}">
                <a16:creationId xmlns:a16="http://schemas.microsoft.com/office/drawing/2014/main" id="{52002F79-0F3C-445D-AC0D-83265286AF8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803705" y="3967794"/>
            <a:ext cx="4584589" cy="2755631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3" name="Prostokąt 2"/>
          <p:cNvSpPr/>
          <p:nvPr/>
        </p:nvSpPr>
        <p:spPr>
          <a:xfrm>
            <a:off x="8836817" y="4400551"/>
            <a:ext cx="2669329" cy="14358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b="1" dirty="0" smtClean="0">
                <a:solidFill>
                  <a:schemeClr val="tx1"/>
                </a:solidFill>
              </a:rPr>
              <a:t>Łącznie: 8,2 mld zł</a:t>
            </a:r>
          </a:p>
          <a:p>
            <a:r>
              <a:rPr lang="pl-PL" b="1" dirty="0" smtClean="0">
                <a:solidFill>
                  <a:schemeClr val="tx1"/>
                </a:solidFill>
              </a:rPr>
              <a:t>Podstawowe: 2,1 mld</a:t>
            </a:r>
          </a:p>
          <a:p>
            <a:r>
              <a:rPr lang="pl-PL" b="1" u="sng" dirty="0" smtClean="0">
                <a:solidFill>
                  <a:schemeClr val="tx1"/>
                </a:solidFill>
              </a:rPr>
              <a:t>Uzupełniające: 6,1mld zł</a:t>
            </a:r>
            <a:endParaRPr lang="pl-PL" b="1" u="sng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6356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ytuł 1">
            <a:extLst>
              <a:ext uri="{FF2B5EF4-FFF2-40B4-BE49-F238E27FC236}">
                <a16:creationId xmlns:a16="http://schemas.microsoft.com/office/drawing/2014/main" id="{17229FC3-B261-4E97-962F-F9797211E507}"/>
              </a:ext>
            </a:extLst>
          </p:cNvPr>
          <p:cNvSpPr txBox="1">
            <a:spLocks/>
          </p:cNvSpPr>
          <p:nvPr/>
        </p:nvSpPr>
        <p:spPr>
          <a:xfrm>
            <a:off x="954658" y="1110065"/>
            <a:ext cx="10029865" cy="378766"/>
          </a:xfrm>
          <a:prstGeom prst="rect">
            <a:avLst/>
          </a:prstGeom>
          <a:noFill/>
          <a:effectLst>
            <a:glow rad="127000">
              <a:schemeClr val="bg1"/>
            </a:glow>
          </a:effectLst>
        </p:spPr>
        <p:txBody>
          <a:bodyPr lIns="91440" tIns="45720" rIns="91440" bIns="45720" anchor="t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58595B"/>
                </a:solidFill>
                <a:latin typeface="+mj-lt"/>
                <a:ea typeface="Roboto Light" pitchFamily="2" charset="0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pl-PL" sz="1400" b="1" dirty="0">
                <a:solidFill>
                  <a:schemeClr val="tx1"/>
                </a:solidFill>
                <a:latin typeface="+mn-lt"/>
                <a:ea typeface="Tahoma"/>
                <a:cs typeface="Tahoma"/>
              </a:rPr>
              <a:t>Wyniki ankiety</a:t>
            </a:r>
            <a:r>
              <a:rPr lang="pl-PL" sz="1400" dirty="0">
                <a:solidFill>
                  <a:schemeClr val="tx1"/>
                </a:solidFill>
                <a:latin typeface="+mn-lt"/>
                <a:ea typeface="Tahoma"/>
                <a:cs typeface="Tahoma"/>
              </a:rPr>
              <a:t> </a:t>
            </a:r>
            <a:r>
              <a:rPr lang="pl-PL" sz="1200" dirty="0" smtClean="0">
                <a:solidFill>
                  <a:schemeClr val="tx1"/>
                </a:solidFill>
                <a:latin typeface="+mn-lt"/>
                <a:ea typeface="Tahoma"/>
                <a:cs typeface="Tahoma"/>
              </a:rPr>
              <a:t>(Badanie pod koniec </a:t>
            </a:r>
            <a:r>
              <a:rPr lang="pl-PL" sz="1200" dirty="0">
                <a:solidFill>
                  <a:schemeClr val="tx1"/>
                </a:solidFill>
                <a:latin typeface="+mn-lt"/>
                <a:ea typeface="Tahoma"/>
                <a:cs typeface="Tahoma"/>
              </a:rPr>
              <a:t>września; </a:t>
            </a:r>
            <a:r>
              <a:rPr lang="pl-PL" sz="1200" dirty="0" smtClean="0">
                <a:solidFill>
                  <a:schemeClr val="tx1"/>
                </a:solidFill>
                <a:latin typeface="+mn-lt"/>
                <a:ea typeface="Tahoma"/>
                <a:cs typeface="Tahoma"/>
              </a:rPr>
              <a:t>Otrzymaliśmy 271 ankiet, co stanowi 31% liczby 884 </a:t>
            </a:r>
            <a:r>
              <a:rPr lang="pl-PL" sz="1200" dirty="0">
                <a:solidFill>
                  <a:schemeClr val="tx1"/>
                </a:solidFill>
                <a:latin typeface="+mn-lt"/>
                <a:ea typeface="Tahoma"/>
                <a:cs typeface="Tahoma"/>
              </a:rPr>
              <a:t>członków Zespołów Miejskich zaproszonych do </a:t>
            </a:r>
            <a:r>
              <a:rPr lang="pl-PL" sz="1200" dirty="0" smtClean="0">
                <a:solidFill>
                  <a:schemeClr val="tx1"/>
                </a:solidFill>
                <a:latin typeface="+mn-lt"/>
                <a:ea typeface="Tahoma"/>
                <a:cs typeface="Tahoma"/>
              </a:rPr>
              <a:t>badania)</a:t>
            </a:r>
            <a:r>
              <a:rPr lang="pl-PL" sz="1400" dirty="0">
                <a:solidFill>
                  <a:schemeClr val="tx1"/>
                </a:solidFill>
                <a:latin typeface="+mn-lt"/>
                <a:ea typeface="Tahoma"/>
                <a:cs typeface="Tahoma"/>
              </a:rPr>
              <a:t> </a:t>
            </a:r>
          </a:p>
        </p:txBody>
      </p:sp>
      <p:sp>
        <p:nvSpPr>
          <p:cNvPr id="3" name="pole tekstowe 2">
            <a:extLst>
              <a:ext uri="{FF2B5EF4-FFF2-40B4-BE49-F238E27FC236}">
                <a16:creationId xmlns:a16="http://schemas.microsoft.com/office/drawing/2014/main" id="{B9DAB480-29E6-46C0-959B-205895091576}"/>
              </a:ext>
            </a:extLst>
          </p:cNvPr>
          <p:cNvSpPr txBox="1"/>
          <p:nvPr/>
        </p:nvSpPr>
        <p:spPr>
          <a:xfrm>
            <a:off x="1435260" y="3356065"/>
            <a:ext cx="2743200" cy="40011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pl-PL" sz="1000" dirty="0"/>
              <a:t>Dotychczasowy przebieg projektu pozytywnie lub bardzo pozytywnie oceniło </a:t>
            </a:r>
            <a:r>
              <a:rPr lang="pl-PL" sz="1000" dirty="0" smtClean="0"/>
              <a:t>80% </a:t>
            </a:r>
            <a:r>
              <a:rPr lang="pl-PL" sz="1000" dirty="0"/>
              <a:t>a krytycznie 4%</a:t>
            </a:r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id="{F2EFC1B0-A6A8-4342-93FB-AA224C94D014}"/>
              </a:ext>
            </a:extLst>
          </p:cNvPr>
          <p:cNvSpPr txBox="1"/>
          <p:nvPr/>
        </p:nvSpPr>
        <p:spPr>
          <a:xfrm>
            <a:off x="4421973" y="3356065"/>
            <a:ext cx="2743200" cy="55399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pl-PL" sz="1000" dirty="0" smtClean="0"/>
              <a:t>87% respondentów uważa</a:t>
            </a:r>
            <a:r>
              <a:rPr lang="pl-PL" sz="1000" dirty="0"/>
              <a:t>, że </a:t>
            </a:r>
            <a:r>
              <a:rPr lang="pl-PL" sz="1000" dirty="0" smtClean="0"/>
              <a:t>projekt </a:t>
            </a:r>
            <a:r>
              <a:rPr lang="pl-PL" sz="1000" dirty="0"/>
              <a:t>pozwolił </a:t>
            </a:r>
            <a:r>
              <a:rPr lang="pl-PL" sz="1000" dirty="0" smtClean="0"/>
              <a:t>na </a:t>
            </a:r>
            <a:r>
              <a:rPr lang="pl-PL" sz="1000" dirty="0"/>
              <a:t>dobre zdiagnozowanie problemów i potencjałów </a:t>
            </a:r>
            <a:r>
              <a:rPr lang="pl-PL" sz="1000" dirty="0" smtClean="0"/>
              <a:t>rozwojowych. Przeciwnego zdania jest 3% osób.</a:t>
            </a:r>
            <a:endParaRPr lang="pl-PL" sz="1000" dirty="0"/>
          </a:p>
        </p:txBody>
      </p:sp>
      <p:sp>
        <p:nvSpPr>
          <p:cNvPr id="8" name="pole tekstowe 7">
            <a:extLst>
              <a:ext uri="{FF2B5EF4-FFF2-40B4-BE49-F238E27FC236}">
                <a16:creationId xmlns:a16="http://schemas.microsoft.com/office/drawing/2014/main" id="{938FD353-1EB0-4FBD-8C1A-6E0D94040FE6}"/>
              </a:ext>
            </a:extLst>
          </p:cNvPr>
          <p:cNvSpPr txBox="1"/>
          <p:nvPr/>
        </p:nvSpPr>
        <p:spPr>
          <a:xfrm>
            <a:off x="7420410" y="3356065"/>
            <a:ext cx="2743200" cy="55399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pl-PL" sz="1000" dirty="0" smtClean="0"/>
              <a:t>85% </a:t>
            </a:r>
            <a:r>
              <a:rPr lang="pl-PL" sz="1000" dirty="0"/>
              <a:t>pozytywnie ocenia nową ścieżkę rozwoju wyznaczoną w oparciu o diagnozę (negatywnie 1%)</a:t>
            </a:r>
          </a:p>
        </p:txBody>
      </p:sp>
      <p:sp>
        <p:nvSpPr>
          <p:cNvPr id="10" name="pole tekstowe 9">
            <a:extLst>
              <a:ext uri="{FF2B5EF4-FFF2-40B4-BE49-F238E27FC236}">
                <a16:creationId xmlns:a16="http://schemas.microsoft.com/office/drawing/2014/main" id="{DB1DE0B9-3E12-4D0C-80A1-C56F30374B76}"/>
              </a:ext>
            </a:extLst>
          </p:cNvPr>
          <p:cNvSpPr txBox="1"/>
          <p:nvPr/>
        </p:nvSpPr>
        <p:spPr>
          <a:xfrm>
            <a:off x="2650602" y="5686138"/>
            <a:ext cx="2743200" cy="40011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pl-PL" sz="1000" dirty="0"/>
              <a:t>Pracę doradców miast pozytywnie ocenia </a:t>
            </a:r>
            <a:r>
              <a:rPr lang="pl-PL" sz="1000" dirty="0" smtClean="0"/>
              <a:t>86% </a:t>
            </a:r>
            <a:r>
              <a:rPr lang="pl-PL" sz="1000" dirty="0"/>
              <a:t>a negatywnie 5%</a:t>
            </a:r>
          </a:p>
        </p:txBody>
      </p:sp>
      <p:sp>
        <p:nvSpPr>
          <p:cNvPr id="12" name="pole tekstowe 11">
            <a:extLst>
              <a:ext uri="{FF2B5EF4-FFF2-40B4-BE49-F238E27FC236}">
                <a16:creationId xmlns:a16="http://schemas.microsoft.com/office/drawing/2014/main" id="{C3D38EE2-947F-483F-B9C1-E6B8EEC3A910}"/>
              </a:ext>
            </a:extLst>
          </p:cNvPr>
          <p:cNvSpPr txBox="1"/>
          <p:nvPr/>
        </p:nvSpPr>
        <p:spPr>
          <a:xfrm>
            <a:off x="5968678" y="5686137"/>
            <a:ext cx="2743200" cy="40011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pl-PL" sz="1000" dirty="0"/>
              <a:t>Ocena warsztatów szkoleniowych – </a:t>
            </a:r>
            <a:r>
              <a:rPr lang="pl-PL" sz="1000" dirty="0" smtClean="0"/>
              <a:t>85</a:t>
            </a:r>
            <a:r>
              <a:rPr lang="pl-PL" sz="1000" dirty="0" smtClean="0"/>
              <a:t>%</a:t>
            </a:r>
            <a:r>
              <a:rPr lang="pl-PL" sz="1000" dirty="0"/>
              <a:t> ocen pozytywnych, a </a:t>
            </a:r>
            <a:r>
              <a:rPr lang="pl-PL" sz="1000" dirty="0" smtClean="0"/>
              <a:t>3%</a:t>
            </a:r>
            <a:r>
              <a:rPr lang="pl-PL" sz="1000" dirty="0"/>
              <a:t>  negatywnych</a:t>
            </a:r>
            <a:r>
              <a:rPr lang="pl-PL" sz="1000" dirty="0">
                <a:ea typeface="Tahoma"/>
                <a:cs typeface="Tahoma"/>
              </a:rPr>
              <a:t>​</a:t>
            </a:r>
            <a:endParaRPr lang="pl-PL" sz="1000" dirty="0"/>
          </a:p>
        </p:txBody>
      </p:sp>
      <p:pic>
        <p:nvPicPr>
          <p:cNvPr id="13" name="Obraz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38708" y="1689711"/>
            <a:ext cx="2743200" cy="1655078"/>
          </a:xfrm>
          <a:prstGeom prst="rect">
            <a:avLst/>
          </a:prstGeom>
        </p:spPr>
      </p:pic>
      <p:pic>
        <p:nvPicPr>
          <p:cNvPr id="15" name="Obraz 1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16370" y="1689711"/>
            <a:ext cx="2743200" cy="1655078"/>
          </a:xfrm>
          <a:prstGeom prst="rect">
            <a:avLst/>
          </a:prstGeom>
        </p:spPr>
      </p:pic>
      <p:pic>
        <p:nvPicPr>
          <p:cNvPr id="16" name="Obraz 1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417478" y="1689711"/>
            <a:ext cx="2743200" cy="1655078"/>
          </a:xfrm>
          <a:prstGeom prst="rect">
            <a:avLst/>
          </a:prstGeom>
        </p:spPr>
      </p:pic>
      <p:pic>
        <p:nvPicPr>
          <p:cNvPr id="17" name="Obraz 1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646186" y="4019514"/>
            <a:ext cx="2743200" cy="1655078"/>
          </a:xfrm>
          <a:prstGeom prst="rect">
            <a:avLst/>
          </a:prstGeom>
        </p:spPr>
      </p:pic>
      <p:pic>
        <p:nvPicPr>
          <p:cNvPr id="18" name="Obraz 1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057601" y="4019514"/>
            <a:ext cx="2743200" cy="16550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9597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3CC0E3CE2A54B54BB22D466FF976E0CA" ma:contentTypeVersion="13" ma:contentTypeDescription="Utwórz nowy dokument." ma:contentTypeScope="" ma:versionID="7aa3805daf60404d958aad41a75bc762">
  <xsd:schema xmlns:xsd="http://www.w3.org/2001/XMLSchema" xmlns:xs="http://www.w3.org/2001/XMLSchema" xmlns:p="http://schemas.microsoft.com/office/2006/metadata/properties" xmlns:ns3="cc04306a-7e29-4598-8bc0-52e63436a2cf" xmlns:ns4="797f1dc2-8d94-4174-b000-101e7575fb6c" targetNamespace="http://schemas.microsoft.com/office/2006/metadata/properties" ma:root="true" ma:fieldsID="f23261f2bd3a391d4721314e27ac0f8e" ns3:_="" ns4:_="">
    <xsd:import namespace="cc04306a-7e29-4598-8bc0-52e63436a2cf"/>
    <xsd:import namespace="797f1dc2-8d94-4174-b000-101e7575fb6c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OCR" minOccurs="0"/>
                <xsd:element ref="ns4:MediaServiceAutoKeyPoints" minOccurs="0"/>
                <xsd:element ref="ns4:MediaServiceKeyPoints" minOccurs="0"/>
                <xsd:element ref="ns4:MediaServiceGenerationTime" minOccurs="0"/>
                <xsd:element ref="ns4:MediaServiceEventHashCode" minOccurs="0"/>
                <xsd:element ref="ns4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04306a-7e29-4598-8bc0-52e63436a2c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Udostępniani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Udostępnione dla — szczegóły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krót wskazówki dotyczącej udostępniania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97f1dc2-8d94-4174-b000-101e7575fb6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zawartości"/>
        <xsd:element ref="dc:title" minOccurs="0" maxOccurs="1" ma:index="4" ma:displayName="Tytuł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2C4BF76-E48E-49DB-9CBB-4F37104E7F88}">
  <ds:schemaRefs>
    <ds:schemaRef ds:uri="http://purl.org/dc/terms/"/>
    <ds:schemaRef ds:uri="http://schemas.microsoft.com/office/2006/metadata/properties"/>
    <ds:schemaRef ds:uri="http://schemas.microsoft.com/office/2006/documentManagement/types"/>
    <ds:schemaRef ds:uri="797f1dc2-8d94-4174-b000-101e7575fb6c"/>
    <ds:schemaRef ds:uri="http://schemas.openxmlformats.org/package/2006/metadata/core-properties"/>
    <ds:schemaRef ds:uri="http://purl.org/dc/elements/1.1/"/>
    <ds:schemaRef ds:uri="http://purl.org/dc/dcmitype/"/>
    <ds:schemaRef ds:uri="http://www.w3.org/XML/1998/namespace"/>
    <ds:schemaRef ds:uri="http://schemas.microsoft.com/office/infopath/2007/PartnerControls"/>
    <ds:schemaRef ds:uri="cc04306a-7e29-4598-8bc0-52e63436a2cf"/>
  </ds:schemaRefs>
</ds:datastoreItem>
</file>

<file path=customXml/itemProps2.xml><?xml version="1.0" encoding="utf-8"?>
<ds:datastoreItem xmlns:ds="http://schemas.openxmlformats.org/officeDocument/2006/customXml" ds:itemID="{4D3EA511-1CF0-4DFC-863E-B23154FE79D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DED03BD-542F-49A2-B19D-4E5839586E3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c04306a-7e29-4598-8bc0-52e63436a2cf"/>
    <ds:schemaRef ds:uri="797f1dc2-8d94-4174-b000-101e7575fb6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377</TotalTime>
  <Words>208</Words>
  <Application>Microsoft Office PowerPoint</Application>
  <PresentationFormat>Panoramiczny</PresentationFormat>
  <Paragraphs>27</Paragraphs>
  <Slides>5</Slides>
  <Notes>4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Tahoma</vt:lpstr>
      <vt:lpstr>Motyw pakietu Office</vt:lpstr>
      <vt:lpstr>Świętujmy!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Święto</dc:title>
  <dc:creator>Tomasz Potkański</dc:creator>
  <cp:lastModifiedBy>Krzysztof Jaszczołt</cp:lastModifiedBy>
  <cp:revision>15</cp:revision>
  <dcterms:created xsi:type="dcterms:W3CDTF">2020-11-04T22:54:21Z</dcterms:created>
  <dcterms:modified xsi:type="dcterms:W3CDTF">2020-11-10T13:50:52Z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0x0101003CC0E3CE2A54B54BB22D466FF976E0CA</vt:lpwstr>
  </property>
</Properties>
</file>