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321" r:id="rId5"/>
    <p:sldId id="312" r:id="rId6"/>
    <p:sldId id="268" r:id="rId7"/>
    <p:sldId id="315" r:id="rId8"/>
    <p:sldId id="317" r:id="rId9"/>
    <p:sldId id="320" r:id="rId10"/>
    <p:sldId id="31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praszam" id="{E75E278A-FF0E-49A4-B170-79828D63BBAD}">
          <p14:sldIdLst>
            <p14:sldId id="321"/>
            <p14:sldId id="312"/>
            <p14:sldId id="268"/>
            <p14:sldId id="315"/>
            <p14:sldId id="317"/>
            <p14:sldId id="320"/>
            <p14:sldId id="3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95B"/>
    <a:srgbClr val="D2B4A6"/>
    <a:srgbClr val="734F29"/>
    <a:srgbClr val="D24726"/>
    <a:srgbClr val="DD462F"/>
    <a:srgbClr val="AEB785"/>
    <a:srgbClr val="EFD5A2"/>
    <a:srgbClr val="3B3026"/>
    <a:srgbClr val="ECE1CA"/>
    <a:srgbClr val="795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F22FA4-5A5B-0CB9-62BF-7C6811081FE7}" v="2" dt="2020-05-04T08:19:43.3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72" y="24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PRIORYTETOWE WYZWANIE </a:t>
            </a:r>
            <a:r>
              <a:rPr lang="en-US" sz="1400"/>
              <a:t>(5 </a:t>
            </a:r>
            <a:r>
              <a:rPr lang="pl-PL" sz="1400"/>
              <a:t>pkt</a:t>
            </a:r>
            <a:r>
              <a:rPr lang="en-US" sz="1400"/>
              <a:t>.</a:t>
            </a:r>
            <a:r>
              <a:rPr lang="pl-PL" sz="1400"/>
              <a:t> w skali ważności</a:t>
            </a:r>
            <a:r>
              <a:rPr lang="en-US" sz="1400"/>
              <a:t>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Arkusz1!$D$19</c:f>
              <c:strCache>
                <c:ptCount val="1"/>
                <c:pt idx="0">
                  <c:v>PRIORYTETOWE WYZWANIE (5 PKT.)</c:v>
                </c:pt>
              </c:strCache>
            </c:strRef>
          </c:tx>
          <c:spPr>
            <a:solidFill>
              <a:srgbClr val="E62D08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Arkusz1!$C$20:$C$31</c:f>
              <c:strCache>
                <c:ptCount val="12"/>
                <c:pt idx="0">
                  <c:v>Wypowiadanie umów przez najemców w związku z utratą źródła utrzymania w związku z epidemią.</c:v>
                </c:pt>
                <c:pt idx="1">
                  <c:v>Potrzeba adaptacji pomieszczeń niemieszkalnych na mieszkalne w związku z brakiem miejsc przeznaczonych do odbywania kwarantanny.</c:v>
                </c:pt>
                <c:pt idx="2">
                  <c:v>Konieczność zapewnienia stabilnej ochrony najemcom mieszkań na prywatnym rynku najmu w sytuacji zagrożenia utratą bądź utraty źródła utrzymania w związku z epidemią.</c:v>
                </c:pt>
                <c:pt idx="3">
                  <c:v>Niedostosowanie polityki czynszowej w zasobie komunalnym gminy do sytuacji ekonomicznej najemców doświadczających negatywnych skutków epidemii COVID-19 (potrzeba wprowadzenia wakacji czynszowych, karencji w spłacie zadłużenia itp.)</c:v>
                </c:pt>
                <c:pt idx="4">
                  <c:v>Trudna sytuacja zarządców nieruchomości (spółdzielni i wspólnot mieszkaniowych, właścicieli instytucjonalnych mieszkań na wynajem) w związku z utratą płynności finansowej, związaną z epidemią COVID-19.</c:v>
                </c:pt>
                <c:pt idx="5">
                  <c:v>Potrzeba włączenia organizacji pozarządowych w pomoc osobom w kwarantannie domowej.</c:v>
                </c:pt>
                <c:pt idx="6">
                  <c:v>Szczególna uciążliwość społecznej izolacji osób starszych i z niepełnosprawnościami w mieszkaniach w czasie epidemii.</c:v>
                </c:pt>
                <c:pt idx="7">
                  <c:v>Konieczność zabezpieczenia w okresie epidemii potrzeb mieszkaniowych osób bezdomnych, w tym potrzeba dodatkowych środków finansowych.</c:v>
                </c:pt>
                <c:pt idx="8">
                  <c:v>Zatory płatnicze w przypadku należności z tyt. dostaw mediów w gminnego zasobu mieszkaniowego.</c:v>
                </c:pt>
                <c:pt idx="9">
                  <c:v>Potrzeba określenia szczególnych form udzielania pomocy dla lokalnej społeczności w miejscu zamieszkania w celu zapewnienia ochrony lokalnej społeczności w sytuacji epidemii.</c:v>
                </c:pt>
                <c:pt idx="10">
                  <c:v>Powiększenie skali zadłużenia najemców w gminnym zasobie mieszkaniowym.</c:v>
                </c:pt>
                <c:pt idx="11">
                  <c:v>Brak środków na remonty interwencyjne związane z koniecznością zapewnienia lokali zamiennych i pomieszczeń tymczasowych dla osób pozbawionych mieszkań w wyniku zdarzeń losowych.</c:v>
                </c:pt>
              </c:strCache>
            </c:strRef>
          </c:cat>
          <c:val>
            <c:numRef>
              <c:f>Arkusz1!$D$20:$D$31</c:f>
              <c:numCache>
                <c:formatCode>General</c:formatCode>
                <c:ptCount val="12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17</c:v>
                </c:pt>
                <c:pt idx="8">
                  <c:v>17</c:v>
                </c:pt>
                <c:pt idx="9">
                  <c:v>18</c:v>
                </c:pt>
                <c:pt idx="10">
                  <c:v>24</c:v>
                </c:pt>
                <c:pt idx="1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F8-4BE7-93FE-B653E96CE05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39633920"/>
        <c:axId val="239653248"/>
      </c:barChart>
      <c:catAx>
        <c:axId val="2396339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239653248"/>
        <c:crosses val="autoZero"/>
        <c:auto val="1"/>
        <c:lblAlgn val="ctr"/>
        <c:lblOffset val="100"/>
        <c:noMultiLvlLbl val="0"/>
      </c:catAx>
      <c:valAx>
        <c:axId val="2396532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9633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BCABC-D0BB-4B76-AF0F-92C8B4ADCAD8}" type="datetimeFigureOut">
              <a:rPr lang="pl-PL" smtClean="0"/>
              <a:t>04.06.2020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614A5-FE89-4E3C-979B-4EB99F4812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760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pl-PL" smtClean="0"/>
              <a:t>04.06.2020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4934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213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9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-1048" y="-22742"/>
            <a:ext cx="12194093" cy="5869883"/>
          </a:xfrm>
          <a:custGeom>
            <a:avLst/>
            <a:gdLst>
              <a:gd name="connsiteX0" fmla="*/ 0 w 12192000"/>
              <a:gd name="connsiteY0" fmla="*/ 0 h 4988140"/>
              <a:gd name="connsiteX1" fmla="*/ 11360627 w 12192000"/>
              <a:gd name="connsiteY1" fmla="*/ 0 h 4988140"/>
              <a:gd name="connsiteX2" fmla="*/ 12192000 w 12192000"/>
              <a:gd name="connsiteY2" fmla="*/ 831373 h 4988140"/>
              <a:gd name="connsiteX3" fmla="*/ 12192000 w 12192000"/>
              <a:gd name="connsiteY3" fmla="*/ 4988140 h 4988140"/>
              <a:gd name="connsiteX4" fmla="*/ 0 w 12192000"/>
              <a:gd name="connsiteY4" fmla="*/ 4988140 h 4988140"/>
              <a:gd name="connsiteX5" fmla="*/ 0 w 12192000"/>
              <a:gd name="connsiteY5" fmla="*/ 0 h 4988140"/>
              <a:gd name="connsiteX0" fmla="*/ 0 w 12192000"/>
              <a:gd name="connsiteY0" fmla="*/ 0 h 5717483"/>
              <a:gd name="connsiteX1" fmla="*/ 11360627 w 12192000"/>
              <a:gd name="connsiteY1" fmla="*/ 0 h 5717483"/>
              <a:gd name="connsiteX2" fmla="*/ 12192000 w 12192000"/>
              <a:gd name="connsiteY2" fmla="*/ 831373 h 5717483"/>
              <a:gd name="connsiteX3" fmla="*/ 12192000 w 12192000"/>
              <a:gd name="connsiteY3" fmla="*/ 4988140 h 5717483"/>
              <a:gd name="connsiteX4" fmla="*/ 0 w 12192000"/>
              <a:gd name="connsiteY4" fmla="*/ 5717483 h 5717483"/>
              <a:gd name="connsiteX5" fmla="*/ 0 w 12192000"/>
              <a:gd name="connsiteY5" fmla="*/ 0 h 5717483"/>
              <a:gd name="connsiteX0" fmla="*/ 0 w 12192000"/>
              <a:gd name="connsiteY0" fmla="*/ 0 h 5717483"/>
              <a:gd name="connsiteX1" fmla="*/ 11360627 w 12192000"/>
              <a:gd name="connsiteY1" fmla="*/ 0 h 5717483"/>
              <a:gd name="connsiteX2" fmla="*/ 12192000 w 12192000"/>
              <a:gd name="connsiteY2" fmla="*/ 831373 h 5717483"/>
              <a:gd name="connsiteX3" fmla="*/ 12181114 w 12192000"/>
              <a:gd name="connsiteY3" fmla="*/ 5706597 h 5717483"/>
              <a:gd name="connsiteX4" fmla="*/ 0 w 12192000"/>
              <a:gd name="connsiteY4" fmla="*/ 5717483 h 5717483"/>
              <a:gd name="connsiteX5" fmla="*/ 0 w 12192000"/>
              <a:gd name="connsiteY5" fmla="*/ 0 h 5717483"/>
              <a:gd name="connsiteX0" fmla="*/ 0 w 12192000"/>
              <a:gd name="connsiteY0" fmla="*/ 0 h 5706597"/>
              <a:gd name="connsiteX1" fmla="*/ 11360627 w 12192000"/>
              <a:gd name="connsiteY1" fmla="*/ 0 h 5706597"/>
              <a:gd name="connsiteX2" fmla="*/ 12192000 w 12192000"/>
              <a:gd name="connsiteY2" fmla="*/ 831373 h 5706597"/>
              <a:gd name="connsiteX3" fmla="*/ 12181114 w 12192000"/>
              <a:gd name="connsiteY3" fmla="*/ 5706597 h 5706597"/>
              <a:gd name="connsiteX4" fmla="*/ 10886 w 12192000"/>
              <a:gd name="connsiteY4" fmla="*/ 5706597 h 5706597"/>
              <a:gd name="connsiteX5" fmla="*/ 0 w 12192000"/>
              <a:gd name="connsiteY5" fmla="*/ 0 h 5706597"/>
              <a:gd name="connsiteX0" fmla="*/ 1047 w 12193047"/>
              <a:gd name="connsiteY0" fmla="*/ 0 h 5706597"/>
              <a:gd name="connsiteX1" fmla="*/ 11361674 w 12193047"/>
              <a:gd name="connsiteY1" fmla="*/ 0 h 5706597"/>
              <a:gd name="connsiteX2" fmla="*/ 12193047 w 12193047"/>
              <a:gd name="connsiteY2" fmla="*/ 831373 h 5706597"/>
              <a:gd name="connsiteX3" fmla="*/ 12182161 w 12193047"/>
              <a:gd name="connsiteY3" fmla="*/ 5706597 h 5706597"/>
              <a:gd name="connsiteX4" fmla="*/ 1047 w 12193047"/>
              <a:gd name="connsiteY4" fmla="*/ 5706597 h 5706597"/>
              <a:gd name="connsiteX5" fmla="*/ 1047 w 12193047"/>
              <a:gd name="connsiteY5" fmla="*/ 0 h 5706597"/>
              <a:gd name="connsiteX0" fmla="*/ 1047 w 12194094"/>
              <a:gd name="connsiteY0" fmla="*/ 0 h 5706597"/>
              <a:gd name="connsiteX1" fmla="*/ 11361674 w 12194094"/>
              <a:gd name="connsiteY1" fmla="*/ 0 h 5706597"/>
              <a:gd name="connsiteX2" fmla="*/ 12193047 w 12194094"/>
              <a:gd name="connsiteY2" fmla="*/ 831373 h 5706597"/>
              <a:gd name="connsiteX3" fmla="*/ 12193047 w 12194094"/>
              <a:gd name="connsiteY3" fmla="*/ 5695712 h 5706597"/>
              <a:gd name="connsiteX4" fmla="*/ 1047 w 12194094"/>
              <a:gd name="connsiteY4" fmla="*/ 5706597 h 5706597"/>
              <a:gd name="connsiteX5" fmla="*/ 1047 w 12194094"/>
              <a:gd name="connsiteY5" fmla="*/ 0 h 5706597"/>
              <a:gd name="connsiteX0" fmla="*/ 1047 w 12194094"/>
              <a:gd name="connsiteY0" fmla="*/ 0 h 5858997"/>
              <a:gd name="connsiteX1" fmla="*/ 11361674 w 12194094"/>
              <a:gd name="connsiteY1" fmla="*/ 0 h 5858997"/>
              <a:gd name="connsiteX2" fmla="*/ 12193047 w 12194094"/>
              <a:gd name="connsiteY2" fmla="*/ 831373 h 5858997"/>
              <a:gd name="connsiteX3" fmla="*/ 12193047 w 12194094"/>
              <a:gd name="connsiteY3" fmla="*/ 5695712 h 5858997"/>
              <a:gd name="connsiteX4" fmla="*/ 1047 w 12194094"/>
              <a:gd name="connsiteY4" fmla="*/ 5858997 h 5858997"/>
              <a:gd name="connsiteX5" fmla="*/ 1047 w 12194094"/>
              <a:gd name="connsiteY5" fmla="*/ 0 h 5858997"/>
              <a:gd name="connsiteX0" fmla="*/ 1047 w 12204414"/>
              <a:gd name="connsiteY0" fmla="*/ 0 h 5858998"/>
              <a:gd name="connsiteX1" fmla="*/ 11361674 w 12204414"/>
              <a:gd name="connsiteY1" fmla="*/ 0 h 5858998"/>
              <a:gd name="connsiteX2" fmla="*/ 12193047 w 12204414"/>
              <a:gd name="connsiteY2" fmla="*/ 831373 h 5858998"/>
              <a:gd name="connsiteX3" fmla="*/ 12203932 w 12204414"/>
              <a:gd name="connsiteY3" fmla="*/ 5858998 h 5858998"/>
              <a:gd name="connsiteX4" fmla="*/ 1047 w 12204414"/>
              <a:gd name="connsiteY4" fmla="*/ 5858997 h 5858998"/>
              <a:gd name="connsiteX5" fmla="*/ 1047 w 12204414"/>
              <a:gd name="connsiteY5" fmla="*/ 0 h 5858998"/>
              <a:gd name="connsiteX0" fmla="*/ 1047 w 12204414"/>
              <a:gd name="connsiteY0" fmla="*/ 0 h 5858998"/>
              <a:gd name="connsiteX1" fmla="*/ 11361674 w 12204414"/>
              <a:gd name="connsiteY1" fmla="*/ 0 h 5858998"/>
              <a:gd name="connsiteX2" fmla="*/ 12193047 w 12204414"/>
              <a:gd name="connsiteY2" fmla="*/ 831373 h 5858998"/>
              <a:gd name="connsiteX3" fmla="*/ 12203932 w 12204414"/>
              <a:gd name="connsiteY3" fmla="*/ 5858998 h 5858998"/>
              <a:gd name="connsiteX4" fmla="*/ 1047 w 12204414"/>
              <a:gd name="connsiteY4" fmla="*/ 5858997 h 5858998"/>
              <a:gd name="connsiteX5" fmla="*/ 1047 w 12204414"/>
              <a:gd name="connsiteY5" fmla="*/ 0 h 5858998"/>
              <a:gd name="connsiteX0" fmla="*/ 1047 w 12193047"/>
              <a:gd name="connsiteY0" fmla="*/ 0 h 5858998"/>
              <a:gd name="connsiteX1" fmla="*/ 11361674 w 12193047"/>
              <a:gd name="connsiteY1" fmla="*/ 0 h 5858998"/>
              <a:gd name="connsiteX2" fmla="*/ 12193047 w 12193047"/>
              <a:gd name="connsiteY2" fmla="*/ 831373 h 5858998"/>
              <a:gd name="connsiteX3" fmla="*/ 12182160 w 12193047"/>
              <a:gd name="connsiteY3" fmla="*/ 5858998 h 5858998"/>
              <a:gd name="connsiteX4" fmla="*/ 1047 w 12193047"/>
              <a:gd name="connsiteY4" fmla="*/ 5858997 h 5858998"/>
              <a:gd name="connsiteX5" fmla="*/ 1047 w 12193047"/>
              <a:gd name="connsiteY5" fmla="*/ 0 h 5858998"/>
              <a:gd name="connsiteX0" fmla="*/ 1047 w 12194093"/>
              <a:gd name="connsiteY0" fmla="*/ 0 h 5869883"/>
              <a:gd name="connsiteX1" fmla="*/ 11361674 w 12194093"/>
              <a:gd name="connsiteY1" fmla="*/ 0 h 5869883"/>
              <a:gd name="connsiteX2" fmla="*/ 12193047 w 12194093"/>
              <a:gd name="connsiteY2" fmla="*/ 831373 h 5869883"/>
              <a:gd name="connsiteX3" fmla="*/ 12193046 w 12194093"/>
              <a:gd name="connsiteY3" fmla="*/ 5869883 h 5869883"/>
              <a:gd name="connsiteX4" fmla="*/ 1047 w 12194093"/>
              <a:gd name="connsiteY4" fmla="*/ 5858997 h 5869883"/>
              <a:gd name="connsiteX5" fmla="*/ 1047 w 12194093"/>
              <a:gd name="connsiteY5" fmla="*/ 0 h 586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4093" h="5869883">
                <a:moveTo>
                  <a:pt x="1047" y="0"/>
                </a:moveTo>
                <a:lnTo>
                  <a:pt x="11361674" y="0"/>
                </a:lnTo>
                <a:cubicBezTo>
                  <a:pt x="11820829" y="0"/>
                  <a:pt x="12193047" y="372218"/>
                  <a:pt x="12193047" y="831373"/>
                </a:cubicBezTo>
                <a:cubicBezTo>
                  <a:pt x="12189418" y="2456448"/>
                  <a:pt x="12196675" y="4244808"/>
                  <a:pt x="12193046" y="5869883"/>
                </a:cubicBezTo>
                <a:lnTo>
                  <a:pt x="1047" y="5858997"/>
                </a:lnTo>
                <a:cubicBezTo>
                  <a:pt x="-2582" y="3956798"/>
                  <a:pt x="4676" y="1902199"/>
                  <a:pt x="1047" y="0"/>
                </a:cubicBezTo>
                <a:close/>
              </a:path>
            </a:pathLst>
          </a:cu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11" name="Łza 10"/>
          <p:cNvSpPr/>
          <p:nvPr userDrawn="1"/>
        </p:nvSpPr>
        <p:spPr>
          <a:xfrm rot="16200000">
            <a:off x="10513035" y="5165914"/>
            <a:ext cx="1306450" cy="1366634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B5DD270B-4BDE-445E-B87E-AB15BE40D1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0156" y="229412"/>
            <a:ext cx="1075845" cy="753863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27567687-AA85-481E-B92F-4CC3CFE41F7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83232" y="260460"/>
            <a:ext cx="2392639" cy="789951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5E06E00C-426A-4727-8D65-C9CC1263B9D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81620" y="5966770"/>
            <a:ext cx="6828757" cy="735192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D85B3189-15F6-4E03-A2FC-1EBF23D0678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88786" y="1619352"/>
            <a:ext cx="3414426" cy="180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246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 userDrawn="1"/>
        </p:nvSpPr>
        <p:spPr>
          <a:xfrm>
            <a:off x="7922065" y="0"/>
            <a:ext cx="4277286" cy="4278086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8" name="Łza 7"/>
          <p:cNvSpPr/>
          <p:nvPr userDrawn="1"/>
        </p:nvSpPr>
        <p:spPr>
          <a:xfrm rot="16200000">
            <a:off x="7043151" y="1834935"/>
            <a:ext cx="2442922" cy="2443379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270B27EC-10E0-47F0-9673-6E1B930E95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5990" y="5966770"/>
            <a:ext cx="6828757" cy="73519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C68C9BB3-EF51-412A-BFF0-FED9AB59738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193" y="251481"/>
            <a:ext cx="986300" cy="691116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4694103B-CC9B-43C4-9DA6-4E7CD23CD7A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1053" y="5898370"/>
            <a:ext cx="1676908" cy="871991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449753CC-5CA0-4364-9737-FE909BD70EC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07858" y="207937"/>
            <a:ext cx="2315527" cy="88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70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463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rwsz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A297889-9F7E-480F-9149-68EF2687FB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17534" y="1627048"/>
            <a:ext cx="3756932" cy="1953605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6033E947-AD92-47C8-87C8-3B4838E1C86C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490" y="6005830"/>
            <a:ext cx="6126480" cy="85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868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erwsz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84BA5701-2D4F-4194-A14F-6BCC1D1842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193" y="251481"/>
            <a:ext cx="986300" cy="691116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BA2B3ACC-1771-4E32-A649-F86E32B573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07858" y="207937"/>
            <a:ext cx="2315527" cy="881561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A5DB262D-5FD6-4065-9AF2-04136198EB7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64368" y="5754034"/>
            <a:ext cx="1821408" cy="94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056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erwsz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704DCED2-7943-45D2-8CCA-7BC91E83CE76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828" y="5918047"/>
            <a:ext cx="6126480" cy="85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35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 zaokrąglonym rogiem 8"/>
          <p:cNvSpPr/>
          <p:nvPr userDrawn="1"/>
        </p:nvSpPr>
        <p:spPr>
          <a:xfrm flipV="1">
            <a:off x="0" y="-15770"/>
            <a:ext cx="12192000" cy="11042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10" name="Łza 9"/>
          <p:cNvSpPr/>
          <p:nvPr userDrawn="1"/>
        </p:nvSpPr>
        <p:spPr>
          <a:xfrm rot="16200000">
            <a:off x="10632123" y="392794"/>
            <a:ext cx="1124346" cy="1124556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14" name="Tytuł 1"/>
          <p:cNvSpPr txBox="1">
            <a:spLocks/>
          </p:cNvSpPr>
          <p:nvPr userDrawn="1"/>
        </p:nvSpPr>
        <p:spPr>
          <a:xfrm>
            <a:off x="604434" y="0"/>
            <a:ext cx="10749367" cy="9688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j-cs"/>
              </a:defRPr>
            </a:lvl1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 zaokrąglonym rogiem 9"/>
          <p:cNvSpPr/>
          <p:nvPr userDrawn="1"/>
        </p:nvSpPr>
        <p:spPr>
          <a:xfrm flipV="1">
            <a:off x="0" y="0"/>
            <a:ext cx="12192000" cy="1000206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16" name="Łza 15"/>
          <p:cNvSpPr/>
          <p:nvPr userDrawn="1"/>
        </p:nvSpPr>
        <p:spPr>
          <a:xfrm rot="16200000">
            <a:off x="10697418" y="502174"/>
            <a:ext cx="917553" cy="917725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7E3EAC65-DD56-445C-9836-3E48580D81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60605" y="5725745"/>
            <a:ext cx="1735453" cy="902435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F1E7B15D-C912-4E55-AE49-79CC4AEFE15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56" y="147526"/>
            <a:ext cx="1003744" cy="703340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B93058F8-1D72-4FD5-841B-852096C75DD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24002" y="184000"/>
            <a:ext cx="2129539" cy="70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741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 zaokrąglonym rogiem 9"/>
          <p:cNvSpPr/>
          <p:nvPr userDrawn="1"/>
        </p:nvSpPr>
        <p:spPr>
          <a:xfrm flipV="1">
            <a:off x="0" y="0"/>
            <a:ext cx="12192000" cy="1000206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16" name="Łza 15"/>
          <p:cNvSpPr/>
          <p:nvPr userDrawn="1"/>
        </p:nvSpPr>
        <p:spPr>
          <a:xfrm rot="16200000">
            <a:off x="10697418" y="502174"/>
            <a:ext cx="917553" cy="917725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9C35C44E-B1C1-493E-92F1-0B2CE28BC81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56" y="147526"/>
            <a:ext cx="1003744" cy="703340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D5916D8D-A8A0-4DF0-BC2C-DB6271F71D7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24002" y="184000"/>
            <a:ext cx="2129539" cy="70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177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</p:spTree>
    <p:extLst>
      <p:ext uri="{BB962C8B-B14F-4D97-AF65-F5344CB8AC3E}">
        <p14:creationId xmlns:p14="http://schemas.microsoft.com/office/powerpoint/2010/main" val="231667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</p:spTree>
    <p:extLst>
      <p:ext uri="{BB962C8B-B14F-4D97-AF65-F5344CB8AC3E}">
        <p14:creationId xmlns:p14="http://schemas.microsoft.com/office/powerpoint/2010/main" val="296166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38D-F4C6-4CBF-8ADB-4BFCC40F692D}" type="datetime1">
              <a:rPr lang="pl-PL" smtClean="0"/>
              <a:t>04.06.2020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Związek Miast Polskich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84" r:id="rId3"/>
    <p:sldLayoutId id="2147483685" r:id="rId4"/>
    <p:sldLayoutId id="2147483662" r:id="rId5"/>
    <p:sldLayoutId id="2147483678" r:id="rId6"/>
    <p:sldLayoutId id="2147483686" r:id="rId7"/>
    <p:sldLayoutId id="2147483674" r:id="rId8"/>
    <p:sldLayoutId id="2147483675" r:id="rId9"/>
    <p:sldLayoutId id="2147483676" r:id="rId10"/>
    <p:sldLayoutId id="2147483680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58595B"/>
          </a:solidFill>
          <a:latin typeface="+mj-lt"/>
          <a:ea typeface="Roboto Light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734927" y="3573792"/>
            <a:ext cx="10817392" cy="2214440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algn="ctr"/>
            <a:r>
              <a:rPr lang="pl-PL" sz="32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Podsumowanie badania ankietowego </a:t>
            </a:r>
          </a:p>
          <a:p>
            <a:pPr algn="ctr"/>
            <a:r>
              <a:rPr lang="pl-PL" sz="32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„Pilne wyzwania w sektorze mieszkaniowym w związku </a:t>
            </a:r>
            <a:br>
              <a:rPr lang="pl-PL" sz="32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pl-PL" sz="32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z COVID-19 - perspektywa samorządów”</a:t>
            </a:r>
          </a:p>
          <a:p>
            <a:pPr algn="ctr"/>
            <a:endParaRPr lang="pl-PL" sz="1300" b="1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Katarzyna Spadło – Instytut Rozwoju Miast i Regionów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6" y="139445"/>
            <a:ext cx="2587757" cy="902210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2958353" y="5916706"/>
            <a:ext cx="7777779" cy="941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731" y="5957585"/>
            <a:ext cx="8177784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219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 txBox="1">
            <a:spLocks/>
          </p:cNvSpPr>
          <p:nvPr/>
        </p:nvSpPr>
        <p:spPr>
          <a:xfrm>
            <a:off x="296720" y="735295"/>
            <a:ext cx="11525691" cy="4848447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r>
              <a:rPr lang="pl-PL" sz="28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Dane ogólne dotyczące badania</a:t>
            </a: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</a:t>
            </a:r>
          </a:p>
          <a:p>
            <a:endParaRPr lang="pl-PL" sz="28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pl-PL" sz="28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Cel:</a:t>
            </a: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identyfikacja priorytetowych wyzwań w sferze mieszkalnictwa w związku z epidemią COVID-19. </a:t>
            </a:r>
          </a:p>
          <a:p>
            <a:pPr algn="just">
              <a:lnSpc>
                <a:spcPct val="110000"/>
              </a:lnSpc>
            </a:pPr>
            <a:endParaRPr lang="pl-PL" sz="28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8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Populacja badana</a:t>
            </a: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 małe i średnie miasta uczestniczące w II etapie Programu „Rozwój Lokalny”.</a:t>
            </a:r>
          </a:p>
          <a:p>
            <a:pPr algn="just"/>
            <a:endParaRPr lang="pl-PL" sz="28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8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Narzędzie badawcze</a:t>
            </a: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 kwestionariusz ankiety internetowej. </a:t>
            </a:r>
          </a:p>
          <a:p>
            <a:pPr algn="just"/>
            <a:endParaRPr lang="pl-PL" sz="28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8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Okres zbierania danych</a:t>
            </a: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 od 24 kwietnia 2020 r. do 14 maja 2020 r. </a:t>
            </a:r>
          </a:p>
          <a:p>
            <a:pPr algn="just"/>
            <a:endParaRPr lang="pl-PL" sz="28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8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Liczebność próby</a:t>
            </a: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 54 miasta.</a:t>
            </a:r>
          </a:p>
          <a:p>
            <a:pPr algn="just"/>
            <a:endParaRPr lang="pl-PL" sz="28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8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Uzyskane odpowiedzi</a:t>
            </a: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 łącznie 696 odpowiedzi oceniające stopień ważności 12 kluczowych wyzwań.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167" y="5998464"/>
            <a:ext cx="8177784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970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363006" y="299828"/>
            <a:ext cx="11958085" cy="563231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Oceniane wyzwania: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Gminny zasób mieszkaniowy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Potrzeba adaptacji pomieszczeń niemieszkalnych na mieszkalne na cele kwarantanny.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Konieczność zabezpieczenia potrzeb mieszkaniowych osób bezdomnych.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Niedostosowanie polityki czynszowej do bieżącej sytuacji ekonomicznej najemców.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Zatory płatnicze w przypadku należności z tyt. dostaw mediów.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Powiększenie skali zadłużenia najemców.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Brak środków na remonty interwencyjne związane z koniecznością zapewnienia lokali zamiennych i pomieszczeń tymczasowych.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Szczególna uciążliwość społecznej izolacji osób starszych i z niepełnosprawnościami.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Potrzeba włączenia organizacji pozarządowych w pomoc osobom w kwarantannie.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Prywatny rynek nieruchomości na wynajem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Wypowiadanie umów przez najemców w związku z utratą źródła utrzymania.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Konieczność zapewnienia ochrony najemcom mieszkań w sytuacji utraty źródła utrzymania.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Trudna sytuacja zarządców nieruchomości w związku z utratą płynności finansowej.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Szczególna uciążliwość społecznej izolacji osób starszych i z niepełnosprawnościami w mieszkaniach.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531" y="5998464"/>
            <a:ext cx="8177784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090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131688554"/>
              </p:ext>
            </p:extLst>
          </p:nvPr>
        </p:nvGraphicFramePr>
        <p:xfrm>
          <a:off x="195348" y="144475"/>
          <a:ext cx="11727711" cy="5612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258" y="5850009"/>
            <a:ext cx="8177784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368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652413"/>
              </p:ext>
            </p:extLst>
          </p:nvPr>
        </p:nvGraphicFramePr>
        <p:xfrm>
          <a:off x="497148" y="694002"/>
          <a:ext cx="11024533" cy="5000176"/>
        </p:xfrm>
        <a:graphic>
          <a:graphicData uri="http://schemas.openxmlformats.org/drawingml/2006/table">
            <a:tbl>
              <a:tblPr firstRow="1" firstCol="1" bandRow="1"/>
              <a:tblGrid>
                <a:gridCol w="539646">
                  <a:extLst>
                    <a:ext uri="{9D8B030D-6E8A-4147-A177-3AD203B41FA5}">
                      <a16:colId xmlns:a16="http://schemas.microsoft.com/office/drawing/2014/main" val="4265181453"/>
                    </a:ext>
                  </a:extLst>
                </a:gridCol>
                <a:gridCol w="873675">
                  <a:extLst>
                    <a:ext uri="{9D8B030D-6E8A-4147-A177-3AD203B41FA5}">
                      <a16:colId xmlns:a16="http://schemas.microsoft.com/office/drawing/2014/main" val="1344470450"/>
                    </a:ext>
                  </a:extLst>
                </a:gridCol>
                <a:gridCol w="873675">
                  <a:extLst>
                    <a:ext uri="{9D8B030D-6E8A-4147-A177-3AD203B41FA5}">
                      <a16:colId xmlns:a16="http://schemas.microsoft.com/office/drawing/2014/main" val="986293340"/>
                    </a:ext>
                  </a:extLst>
                </a:gridCol>
                <a:gridCol w="873675">
                  <a:extLst>
                    <a:ext uri="{9D8B030D-6E8A-4147-A177-3AD203B41FA5}">
                      <a16:colId xmlns:a16="http://schemas.microsoft.com/office/drawing/2014/main" val="4202518708"/>
                    </a:ext>
                  </a:extLst>
                </a:gridCol>
                <a:gridCol w="873675">
                  <a:extLst>
                    <a:ext uri="{9D8B030D-6E8A-4147-A177-3AD203B41FA5}">
                      <a16:colId xmlns:a16="http://schemas.microsoft.com/office/drawing/2014/main" val="622093143"/>
                    </a:ext>
                  </a:extLst>
                </a:gridCol>
                <a:gridCol w="873675">
                  <a:extLst>
                    <a:ext uri="{9D8B030D-6E8A-4147-A177-3AD203B41FA5}">
                      <a16:colId xmlns:a16="http://schemas.microsoft.com/office/drawing/2014/main" val="789191364"/>
                    </a:ext>
                  </a:extLst>
                </a:gridCol>
                <a:gridCol w="873675">
                  <a:extLst>
                    <a:ext uri="{9D8B030D-6E8A-4147-A177-3AD203B41FA5}">
                      <a16:colId xmlns:a16="http://schemas.microsoft.com/office/drawing/2014/main" val="39846721"/>
                    </a:ext>
                  </a:extLst>
                </a:gridCol>
                <a:gridCol w="873675">
                  <a:extLst>
                    <a:ext uri="{9D8B030D-6E8A-4147-A177-3AD203B41FA5}">
                      <a16:colId xmlns:a16="http://schemas.microsoft.com/office/drawing/2014/main" val="1227536937"/>
                    </a:ext>
                  </a:extLst>
                </a:gridCol>
                <a:gridCol w="873675">
                  <a:extLst>
                    <a:ext uri="{9D8B030D-6E8A-4147-A177-3AD203B41FA5}">
                      <a16:colId xmlns:a16="http://schemas.microsoft.com/office/drawing/2014/main" val="1772780971"/>
                    </a:ext>
                  </a:extLst>
                </a:gridCol>
                <a:gridCol w="873675">
                  <a:extLst>
                    <a:ext uri="{9D8B030D-6E8A-4147-A177-3AD203B41FA5}">
                      <a16:colId xmlns:a16="http://schemas.microsoft.com/office/drawing/2014/main" val="135706626"/>
                    </a:ext>
                  </a:extLst>
                </a:gridCol>
                <a:gridCol w="873675">
                  <a:extLst>
                    <a:ext uri="{9D8B030D-6E8A-4147-A177-3AD203B41FA5}">
                      <a16:colId xmlns:a16="http://schemas.microsoft.com/office/drawing/2014/main" val="3277867565"/>
                    </a:ext>
                  </a:extLst>
                </a:gridCol>
                <a:gridCol w="873675">
                  <a:extLst>
                    <a:ext uri="{9D8B030D-6E8A-4147-A177-3AD203B41FA5}">
                      <a16:colId xmlns:a16="http://schemas.microsoft.com/office/drawing/2014/main" val="680842124"/>
                    </a:ext>
                  </a:extLst>
                </a:gridCol>
                <a:gridCol w="874462">
                  <a:extLst>
                    <a:ext uri="{9D8B030D-6E8A-4147-A177-3AD203B41FA5}">
                      <a16:colId xmlns:a16="http://schemas.microsoft.com/office/drawing/2014/main" val="764689387"/>
                    </a:ext>
                  </a:extLst>
                </a:gridCol>
              </a:tblGrid>
              <a:tr h="174096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Poziom pilności działań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Niedostosowanie polityki czynszowej w zasobie komunalnym gminy do sytuacji ekonomicznej najemców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Konieczność zabezpieczenia w okresie epidemii potrzeb mieszkaniowych osób bezdomnych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Potrzeba adaptacji pomieszczeń niemieszkalnych na mieszkalne na potrzeby odbywania kwarantanny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Szczególna uciążliwość społecznej izolacji osób starszych i z niepełnosprawnościami w mieszkaniach w czasie epidemii.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Potrzeba włączenia organizacji pozarządowych w pomoc osobom w kwarantannie domowej.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Wypowiadanie umów przez najemców w związku z utratą źródła utrzymania w związku z epidemią.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Konieczność zapewnienia stabilnej ochrony najemcom mieszkań na prywatnym rynku najmu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Brak środków na remonty interwencyjne związane z koniecznością zapewnienia lokali zamiennych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Potrzeba określenia szczególnych form udzielania pomocy dla lokalnej społeczności w miejscu zamieszkania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Powiększenie skali zadłużenia najemców w gminnym zasobie mieszkaniowym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Zatory płatnicze w przypadku należności z tyt. dostaw mediów w gminnego zasobu mieszkaniowego.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Trudna sytuacja zarządców nieruchomości w związku z utratą płynności finansowej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1595483"/>
                  </a:ext>
                </a:extLst>
              </a:tr>
              <a:tr h="217281">
                <a:tc gridSpan="1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Uzyskana punktacja odpowiedzi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750516"/>
                  </a:ext>
                </a:extLst>
              </a:tr>
              <a:tr h="21728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85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65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165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120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85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0332647"/>
                  </a:ext>
                </a:extLst>
              </a:tr>
              <a:tr h="21728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44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56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68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96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52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64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56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72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6077077"/>
                  </a:ext>
                </a:extLst>
              </a:tr>
              <a:tr h="21728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33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8866647"/>
                  </a:ext>
                </a:extLst>
              </a:tr>
              <a:tr h="21728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6198250"/>
                  </a:ext>
                </a:extLst>
              </a:tr>
              <a:tr h="21728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669053"/>
                  </a:ext>
                </a:extLst>
              </a:tr>
              <a:tr h="21728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Razem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155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159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203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212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150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174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244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211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228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208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373520"/>
                  </a:ext>
                </a:extLst>
              </a:tr>
              <a:tr h="217281">
                <a:tc gridSpan="1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Struktura % odpowiedzi</a:t>
                      </a:r>
                      <a:r>
                        <a:rPr lang="pl-PL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327378"/>
                  </a:ext>
                </a:extLst>
              </a:tr>
              <a:tr h="21728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29,03%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42,50%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25,16%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34,48%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30,66%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23,33%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25,86%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67,62%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42,65%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52,63%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40,87%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29,85%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4866447"/>
                  </a:ext>
                </a:extLst>
              </a:tr>
              <a:tr h="21728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15,48%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22,00%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35,22%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33,50%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45,28%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32,00%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27,59%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21,31%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30,33%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24,56%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28,85%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35,82%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8209579"/>
                  </a:ext>
                </a:extLst>
              </a:tr>
              <a:tr h="21728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21,29%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24,00%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13,21%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19,21%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16,98%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18,00%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27,59%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7,38%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18,48%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17,11%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21,63%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22,39%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0518620"/>
                  </a:ext>
                </a:extLst>
              </a:tr>
              <a:tr h="21728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27,10%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9,00%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16,35%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11,82%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5,66%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13,33%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13,79%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2,46%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6,64%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5,26%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6,73%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10,95%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8503746"/>
                  </a:ext>
                </a:extLst>
              </a:tr>
              <a:tr h="21728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7,10%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2,50%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10,06%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0,99%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1,42%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13,33%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5,17%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1,23%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1,90%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0,44%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1,92%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1,00%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614261"/>
                  </a:ext>
                </a:extLst>
              </a:tr>
              <a:tr h="21728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Razem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100,00%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100,00%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100,00%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100,00%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100,00%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100,00%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100,00%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100,00%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100,00%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100,00%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100,00%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100,00%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498781"/>
                  </a:ext>
                </a:extLst>
              </a:tr>
              <a:tr h="21728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 i 4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44,52%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64,50%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60,38%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67,98%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75,94%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55,33%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53,45%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88,93%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72,99%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77,19%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69,71%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65,67%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039848"/>
                  </a:ext>
                </a:extLst>
              </a:tr>
            </a:tbl>
          </a:graphicData>
        </a:graphic>
      </p:graphicFrame>
      <p:sp>
        <p:nvSpPr>
          <p:cNvPr id="3" name="Prostokąt 2"/>
          <p:cNvSpPr/>
          <p:nvPr/>
        </p:nvSpPr>
        <p:spPr>
          <a:xfrm>
            <a:off x="497148" y="235817"/>
            <a:ext cx="3839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Podsumowanie wyników badania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139" y="5871523"/>
            <a:ext cx="8177784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152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90609" y="1145228"/>
            <a:ext cx="11621386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68855" algn="l"/>
                <a:tab pos="4490085" algn="l"/>
                <a:tab pos="6711950" algn="l"/>
              </a:tabLst>
            </a:pPr>
            <a:endParaRPr lang="pl-PL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68855" algn="l"/>
                <a:tab pos="4490085" algn="l"/>
                <a:tab pos="6711950" algn="l"/>
              </a:tabLst>
            </a:pPr>
            <a:r>
              <a:rPr lang="pl-P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Powiększenie skali zadłużenia najemców w gminnym zasobie mieszkaniowym.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68855" algn="l"/>
                <a:tab pos="4490085" algn="l"/>
                <a:tab pos="6711950" algn="l"/>
              </a:tabLst>
            </a:pPr>
            <a:r>
              <a:rPr lang="pl-P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Określenie szczególnych form udzielania pomocy dla lokalnej społeczności w miejscu zamieszkania.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68855" algn="l"/>
                <a:tab pos="4490085" algn="l"/>
                <a:tab pos="6711950" algn="l"/>
              </a:tabLst>
            </a:pPr>
            <a:r>
              <a:rPr lang="pl-P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Zatory płatnicze w przypadku należności z tyt. dostaw mediów w gminnym zasobie mieszkaniowym.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68855" algn="l"/>
                <a:tab pos="4490085" algn="l"/>
                <a:tab pos="6711950" algn="l"/>
              </a:tabLst>
            </a:pPr>
            <a:r>
              <a:rPr lang="pl-P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Trudna sytuacja zarządców nieruchomości w związku z utratą płynności finansowej.</a:t>
            </a:r>
          </a:p>
        </p:txBody>
      </p:sp>
      <p:sp>
        <p:nvSpPr>
          <p:cNvPr id="6" name="Prostokąt 5"/>
          <p:cNvSpPr/>
          <p:nvPr/>
        </p:nvSpPr>
        <p:spPr>
          <a:xfrm>
            <a:off x="565913" y="775896"/>
            <a:ext cx="5917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Podsumowanie wyników badania – rekomendacje </a:t>
            </a:r>
            <a:endParaRPr lang="pl-PL" dirty="0"/>
          </a:p>
        </p:txBody>
      </p:sp>
      <p:sp>
        <p:nvSpPr>
          <p:cNvPr id="2" name="Prostokąt 1"/>
          <p:cNvSpPr/>
          <p:nvPr/>
        </p:nvSpPr>
        <p:spPr>
          <a:xfrm>
            <a:off x="495640" y="4592469"/>
            <a:ext cx="10944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>
                <a:solidFill>
                  <a:srgbClr val="222222"/>
                </a:solidFill>
                <a:latin typeface="Arial" panose="020B0604020202020204" pitchFamily="34" charset="0"/>
              </a:rPr>
              <a:t>Modelowe odpowiedzi na zidentyfikowane wyzwania zostaną wypracowane podczas odrębnego projektu doradczego, realizowanego przez </a:t>
            </a:r>
            <a:r>
              <a:rPr lang="pl-PL" b="1" dirty="0" err="1">
                <a:solidFill>
                  <a:srgbClr val="222222"/>
                </a:solidFill>
                <a:latin typeface="Arial" panose="020B0604020202020204" pitchFamily="34" charset="0"/>
              </a:rPr>
              <a:t>IRMiR</a:t>
            </a:r>
            <a:r>
              <a:rPr lang="pl-PL" b="1" dirty="0">
                <a:solidFill>
                  <a:srgbClr val="222222"/>
                </a:solidFill>
                <a:latin typeface="Arial" panose="020B0604020202020204" pitchFamily="34" charset="0"/>
              </a:rPr>
              <a:t> na zlecenie Ministerstwa Funduszy i Polityki Regionalnej.</a:t>
            </a:r>
            <a:endParaRPr lang="pl-PL" b="1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132" y="5796220"/>
            <a:ext cx="8177784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519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1">
            <a:extLst>
              <a:ext uri="{FF2B5EF4-FFF2-40B4-BE49-F238E27FC236}">
                <a16:creationId xmlns:a16="http://schemas.microsoft.com/office/drawing/2014/main" id="{9329EFD1-F38B-484D-9618-0A7A40278FC2}"/>
              </a:ext>
            </a:extLst>
          </p:cNvPr>
          <p:cNvSpPr txBox="1">
            <a:spLocks/>
          </p:cNvSpPr>
          <p:nvPr/>
        </p:nvSpPr>
        <p:spPr>
          <a:xfrm>
            <a:off x="3212409" y="2862000"/>
            <a:ext cx="6050954" cy="2214440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algn="ctr"/>
            <a:r>
              <a:rPr lang="pl-PL" sz="32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Dziękuję za uwagę</a:t>
            </a:r>
          </a:p>
          <a:p>
            <a:pPr algn="ctr"/>
            <a:endParaRPr lang="pl-PL" sz="3200" b="1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Katarzyna Spadło</a:t>
            </a:r>
          </a:p>
          <a:p>
            <a:pPr algn="ctr"/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kspadlo@irmir.pl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3363" y="148970"/>
            <a:ext cx="2587757" cy="902210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593" y="5763947"/>
            <a:ext cx="8177784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687876"/>
      </p:ext>
    </p:extLst>
  </p:cSld>
  <p:clrMapOvr>
    <a:masterClrMapping/>
  </p:clrMapOvr>
</p:sld>
</file>

<file path=ppt/theme/theme1.xml><?xml version="1.0" encoding="utf-8"?>
<a:theme xmlns:a="http://schemas.openxmlformats.org/drawingml/2006/main" name="ZM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ZMP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_TP102923943" id="{01FC8EAD-4A0B-4F26-87F4-4BA89417ECDB}" vid="{16E11136-12C7-4FC0-81A3-8AEFAFB807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A6A3D1210D0064ABE1BE124E2AFFDE3" ma:contentTypeVersion="11" ma:contentTypeDescription="Utwórz nowy dokument." ma:contentTypeScope="" ma:versionID="84fd9f6e9dd49230c7839bfc673f36ff">
  <xsd:schema xmlns:xsd="http://www.w3.org/2001/XMLSchema" xmlns:xs="http://www.w3.org/2001/XMLSchema" xmlns:p="http://schemas.microsoft.com/office/2006/metadata/properties" xmlns:ns2="4a07eeba-9bc3-47e7-9ac4-fddd11761be8" xmlns:ns3="695eaa01-9f43-4f0d-8e22-e7319a802ad9" targetNamespace="http://schemas.microsoft.com/office/2006/metadata/properties" ma:root="true" ma:fieldsID="04e595719efa0681a1106e44621b79d0" ns2:_="" ns3:_="">
    <xsd:import namespace="4a07eeba-9bc3-47e7-9ac4-fddd11761be8"/>
    <xsd:import namespace="695eaa01-9f43-4f0d-8e22-e7319a802a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07eeba-9bc3-47e7-9ac4-fddd11761b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5eaa01-9f43-4f0d-8e22-e7319a802ad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95eaa01-9f43-4f0d-8e22-e7319a802ad9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5DCDB1-E6DC-4F1B-ADCC-3D0CF57B9E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07eeba-9bc3-47e7-9ac4-fddd11761be8"/>
    <ds:schemaRef ds:uri="695eaa01-9f43-4f0d-8e22-e7319a802a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7AFE3B-0E0C-4D03-B166-22842870A543}">
  <ds:schemaRefs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4a07eeba-9bc3-47e7-9ac4-fddd11761be8"/>
    <ds:schemaRef ds:uri="http://schemas.microsoft.com/office/2006/documentManagement/types"/>
    <ds:schemaRef ds:uri="695eaa01-9f43-4f0d-8e22-e7319a802ad9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3BFB2F8-8058-4200-96CC-97C2782ECF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712</Words>
  <Application>Microsoft Office PowerPoint</Application>
  <PresentationFormat>Panoramiczny</PresentationFormat>
  <Paragraphs>236</Paragraphs>
  <Slides>7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Arial</vt:lpstr>
      <vt:lpstr>Calibri</vt:lpstr>
      <vt:lpstr>Roboto Light</vt:lpstr>
      <vt:lpstr>Tahoma</vt:lpstr>
      <vt:lpstr>Times New Roman</vt:lpstr>
      <vt:lpstr>ZMP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</cp:revision>
  <dcterms:created xsi:type="dcterms:W3CDTF">2017-01-02T12:00:26Z</dcterms:created>
  <dcterms:modified xsi:type="dcterms:W3CDTF">2020-06-04T12:34:10Z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  <property fmtid="{D5CDD505-2E9C-101B-9397-08002B2CF9AE}" pid="3" name="ContentTypeId">
    <vt:lpwstr>0x0101001A6A3D1210D0064ABE1BE124E2AFFDE3</vt:lpwstr>
  </property>
  <property fmtid="{D5CDD505-2E9C-101B-9397-08002B2CF9AE}" pid="4" name="Order">
    <vt:r8>104900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</Properties>
</file>