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ink/ink1.xml" ContentType="application/inkml+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53" r:id="rId1"/>
  </p:sldMasterIdLst>
  <p:notesMasterIdLst>
    <p:notesMasterId r:id="rId24"/>
  </p:notesMasterIdLst>
  <p:sldIdLst>
    <p:sldId id="426" r:id="rId2"/>
    <p:sldId id="422" r:id="rId3"/>
    <p:sldId id="432" r:id="rId4"/>
    <p:sldId id="434" r:id="rId5"/>
    <p:sldId id="436" r:id="rId6"/>
    <p:sldId id="435" r:id="rId7"/>
    <p:sldId id="445" r:id="rId8"/>
    <p:sldId id="437" r:id="rId9"/>
    <p:sldId id="438" r:id="rId10"/>
    <p:sldId id="439" r:id="rId11"/>
    <p:sldId id="440" r:id="rId12"/>
    <p:sldId id="443" r:id="rId13"/>
    <p:sldId id="457" r:id="rId14"/>
    <p:sldId id="458" r:id="rId15"/>
    <p:sldId id="459" r:id="rId16"/>
    <p:sldId id="447" r:id="rId17"/>
    <p:sldId id="448" r:id="rId18"/>
    <p:sldId id="451" r:id="rId19"/>
    <p:sldId id="452" r:id="rId20"/>
    <p:sldId id="453" r:id="rId21"/>
    <p:sldId id="456" r:id="rId22"/>
    <p:sldId id="446" r:id="rId23"/>
  </p:sldIdLst>
  <p:sldSz cx="12192000" cy="6858000"/>
  <p:notesSz cx="6858000" cy="9144000"/>
  <p:defaultText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iddels stil 2 - uthev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461"/>
    <p:restoredTop sz="85780" autoAdjust="0"/>
  </p:normalViewPr>
  <p:slideViewPr>
    <p:cSldViewPr snapToGrid="0" snapToObjects="1">
      <p:cViewPr varScale="1">
        <p:scale>
          <a:sx n="59" d="100"/>
          <a:sy n="59" d="100"/>
        </p:scale>
        <p:origin x="-84" y="-64"/>
      </p:cViewPr>
      <p:guideLst>
        <p:guide orient="horz" pos="2160"/>
        <p:guide pos="3840"/>
      </p:guideLst>
    </p:cSldViewPr>
  </p:slideViewPr>
  <p:notesTextViewPr>
    <p:cViewPr>
      <p:scale>
        <a:sx n="1" d="1"/>
        <a:sy n="1" d="1"/>
      </p:scale>
      <p:origin x="0" y="0"/>
    </p:cViewPr>
  </p:notesTextViewPr>
  <p:sorterViewPr>
    <p:cViewPr varScale="1">
      <p:scale>
        <a:sx n="1" d="1"/>
        <a:sy n="1" d="1"/>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2-10T11:34:32.754"/>
    </inkml:context>
    <inkml:brush xml:id="br0">
      <inkml:brushProperty name="width" value="0.05" units="cm"/>
      <inkml:brushProperty name="height" value="0.05" units="cm"/>
      <inkml:brushProperty name="color" value="#E71224"/>
    </inkml:brush>
  </inkml:definitions>
  <inkml:trace contextRef="#ctx0" brushRef="#br0">1 0 24575,'0'0'0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x-non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2F67B05-A00B-614A-B3EB-BECA57845B65}" type="datetimeFigureOut">
              <a:rPr lang="x-none" smtClean="0"/>
              <a:pPr/>
              <a:t>2020-09-23</a:t>
            </a:fld>
            <a:endParaRPr lang="x-non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x-non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x-non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B91CD3-0A51-2044-818F-7927559E5519}" type="slidenum">
              <a:rPr lang="x-none" smtClean="0"/>
              <a:pPr/>
              <a:t>‹#›</a:t>
            </a:fld>
            <a:endParaRPr lang="x-none"/>
          </a:p>
        </p:txBody>
      </p:sp>
    </p:spTree>
    <p:extLst>
      <p:ext uri="{BB962C8B-B14F-4D97-AF65-F5344CB8AC3E}">
        <p14:creationId xmlns:p14="http://schemas.microsoft.com/office/powerpoint/2010/main" xmlns="" val="29878967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en-GB" sz="1200" kern="1200" dirty="0" smtClean="0">
                <a:solidFill>
                  <a:schemeClr val="tx1"/>
                </a:solidFill>
                <a:effectLst/>
                <a:latin typeface="+mn-lt"/>
                <a:ea typeface="+mn-ea"/>
                <a:cs typeface="+mn-cs"/>
              </a:rPr>
              <a:t>Fagforbundet has shop stewards and trade union representatives at all levels of the country’s administration: national, county, municipal and organisational. Fagforbundet is made up of more than 550 local branches. Each local branch is a fully functional trade union where members elect their local representative. Fagforbundet has nearly 17,000 experienced shop stewards across the country, and 18 county level organisations. Fagforbundet also gains strength from being under the umbrella of the Norwegian Confederation of Trade Unions. </a:t>
            </a:r>
            <a:endParaRPr lang="nb-NO" sz="1200" kern="1200" dirty="0" smtClean="0">
              <a:solidFill>
                <a:schemeClr val="tx1"/>
              </a:solidFill>
              <a:effectLst/>
              <a:latin typeface="+mn-lt"/>
              <a:ea typeface="+mn-ea"/>
              <a:cs typeface="+mn-cs"/>
            </a:endParaRPr>
          </a:p>
          <a:p>
            <a:r>
              <a:rPr lang="en-GB" sz="1200" kern="1200" baseline="30000" dirty="0" smtClean="0">
                <a:solidFill>
                  <a:schemeClr val="tx1"/>
                </a:solidFill>
                <a:effectLst/>
                <a:latin typeface="+mn-lt"/>
                <a:ea typeface="+mn-ea"/>
                <a:cs typeface="+mn-cs"/>
              </a:rPr>
              <a:t>	</a:t>
            </a:r>
            <a:endParaRPr lang="nb-NO" dirty="0"/>
          </a:p>
        </p:txBody>
      </p:sp>
      <p:sp>
        <p:nvSpPr>
          <p:cNvPr id="4" name="Plassholder for lysbildenummer 3"/>
          <p:cNvSpPr>
            <a:spLocks noGrp="1"/>
          </p:cNvSpPr>
          <p:nvPr>
            <p:ph type="sldNum" sz="quarter" idx="10"/>
          </p:nvPr>
        </p:nvSpPr>
        <p:spPr/>
        <p:txBody>
          <a:bodyPr/>
          <a:lstStyle/>
          <a:p>
            <a:fld id="{A3B19874-E90D-4DC6-A18E-D493C918F90B}" type="slidenum">
              <a:rPr lang="nb-NO" smtClean="0"/>
              <a:pPr/>
              <a:t>2</a:t>
            </a:fld>
            <a:endParaRPr lang="nb-NO"/>
          </a:p>
        </p:txBody>
      </p:sp>
    </p:spTree>
    <p:extLst>
      <p:ext uri="{BB962C8B-B14F-4D97-AF65-F5344CB8AC3E}">
        <p14:creationId xmlns:p14="http://schemas.microsoft.com/office/powerpoint/2010/main" xmlns="" val="21950052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bunntekst 3"/>
          <p:cNvSpPr>
            <a:spLocks noGrp="1"/>
          </p:cNvSpPr>
          <p:nvPr>
            <p:ph type="ftr" sz="quarter" idx="4"/>
          </p:nvPr>
        </p:nvSpPr>
        <p:spPr/>
        <p:txBody>
          <a:bodyPr/>
          <a:lstStyle/>
          <a:p>
            <a:pPr>
              <a:defRPr/>
            </a:pPr>
            <a:r>
              <a:rPr lang="en-US"/>
              <a:t>KS Omstilling og konkurranse</a:t>
            </a:r>
          </a:p>
        </p:txBody>
      </p:sp>
      <p:sp>
        <p:nvSpPr>
          <p:cNvPr id="5" name="Plassholder for lysbildenummer 4"/>
          <p:cNvSpPr>
            <a:spLocks noGrp="1"/>
          </p:cNvSpPr>
          <p:nvPr>
            <p:ph type="sldNum" sz="quarter" idx="5"/>
          </p:nvPr>
        </p:nvSpPr>
        <p:spPr/>
        <p:txBody>
          <a:bodyPr/>
          <a:lstStyle/>
          <a:p>
            <a:pPr>
              <a:defRPr/>
            </a:pPr>
            <a:fld id="{16111B11-F428-4CAA-99BE-B82AD22EA58D}" type="slidenum">
              <a:rPr lang="en-US" altLang="nb-NO" smtClean="0"/>
              <a:pPr>
                <a:defRPr/>
              </a:pPr>
              <a:t>13</a:t>
            </a:fld>
            <a:endParaRPr lang="en-US" altLang="nb-NO"/>
          </a:p>
        </p:txBody>
      </p:sp>
    </p:spTree>
    <p:extLst>
      <p:ext uri="{BB962C8B-B14F-4D97-AF65-F5344CB8AC3E}">
        <p14:creationId xmlns:p14="http://schemas.microsoft.com/office/powerpoint/2010/main" xmlns="" val="18182744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bunntekst 3"/>
          <p:cNvSpPr>
            <a:spLocks noGrp="1"/>
          </p:cNvSpPr>
          <p:nvPr>
            <p:ph type="ftr" sz="quarter" idx="10"/>
          </p:nvPr>
        </p:nvSpPr>
        <p:spPr/>
        <p:txBody>
          <a:bodyPr/>
          <a:lstStyle/>
          <a:p>
            <a:pPr>
              <a:defRPr/>
            </a:pPr>
            <a:r>
              <a:rPr lang="en-US"/>
              <a:t>KS Omstilling og konkurranse</a:t>
            </a:r>
          </a:p>
        </p:txBody>
      </p:sp>
      <p:sp>
        <p:nvSpPr>
          <p:cNvPr id="5" name="Plassholder for lysbildenummer 4"/>
          <p:cNvSpPr>
            <a:spLocks noGrp="1"/>
          </p:cNvSpPr>
          <p:nvPr>
            <p:ph type="sldNum" sz="quarter" idx="11"/>
          </p:nvPr>
        </p:nvSpPr>
        <p:spPr/>
        <p:txBody>
          <a:bodyPr/>
          <a:lstStyle/>
          <a:p>
            <a:pPr>
              <a:defRPr/>
            </a:pPr>
            <a:fld id="{16111B11-F428-4CAA-99BE-B82AD22EA58D}" type="slidenum">
              <a:rPr lang="en-US" altLang="nb-NO" smtClean="0"/>
              <a:pPr>
                <a:defRPr/>
              </a:pPr>
              <a:t>16</a:t>
            </a:fld>
            <a:endParaRPr lang="en-US" altLang="nb-NO"/>
          </a:p>
        </p:txBody>
      </p:sp>
    </p:spTree>
    <p:extLst>
      <p:ext uri="{BB962C8B-B14F-4D97-AF65-F5344CB8AC3E}">
        <p14:creationId xmlns:p14="http://schemas.microsoft.com/office/powerpoint/2010/main" xmlns="" val="30627898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Plassholder for lysbilde 1"/>
          <p:cNvSpPr>
            <a:spLocks noGrp="1" noRot="1" noChangeAspect="1" noTextEdit="1"/>
          </p:cNvSpPr>
          <p:nvPr>
            <p:ph type="sldImg"/>
          </p:nvPr>
        </p:nvSpPr>
        <p:spPr>
          <a:ln/>
        </p:spPr>
      </p:sp>
      <p:sp>
        <p:nvSpPr>
          <p:cNvPr id="35843" name="Plassholder for notater 2"/>
          <p:cNvSpPr>
            <a:spLocks noGrp="1"/>
          </p:cNvSpPr>
          <p:nvPr>
            <p:ph type="body" idx="1"/>
          </p:nvPr>
        </p:nvSpPr>
        <p:spPr>
          <a:noFill/>
        </p:spPr>
        <p:txBody>
          <a:bodyPr/>
          <a:lstStyle/>
          <a:p>
            <a:r>
              <a:rPr lang="en-GB" altLang="nb-NO" dirty="0">
                <a:latin typeface="Arial" panose="020B0604020202020204" pitchFamily="34" charset="0"/>
                <a:ea typeface="ＭＳ Ｐゴシック" panose="020B0600070205080204" pitchFamily="34" charset="-128"/>
              </a:rPr>
              <a:t>Started its own Model municipality project in 1996-1997.</a:t>
            </a:r>
            <a:r>
              <a:rPr lang="en-GB" altLang="nb-NO" baseline="0" dirty="0">
                <a:latin typeface="Arial" panose="020B0604020202020204" pitchFamily="34" charset="0"/>
                <a:ea typeface="ＭＳ Ｐゴシック" panose="020B0600070205080204" pitchFamily="34" charset="-128"/>
              </a:rPr>
              <a:t> </a:t>
            </a:r>
            <a:r>
              <a:rPr lang="en-GB" altLang="nb-NO" dirty="0">
                <a:latin typeface="Arial" panose="020B0604020202020204" pitchFamily="34" charset="0"/>
                <a:ea typeface="ＭＳ Ｐゴシック" panose="020B0600070205080204" pitchFamily="34" charset="-128"/>
              </a:rPr>
              <a:t>Successful. Initiated a cooperation nationally for programmes to encourage local tripartite cooperation. </a:t>
            </a:r>
            <a:r>
              <a:rPr lang="en-GB" altLang="nb-NO" dirty="0">
                <a:solidFill>
                  <a:srgbClr val="FF0000"/>
                </a:solidFill>
                <a:latin typeface="Arial" panose="020B0604020202020204" pitchFamily="34" charset="0"/>
                <a:ea typeface="ＭＳ Ｐゴシック" panose="020B0600070205080204" pitchFamily="34" charset="-128"/>
              </a:rPr>
              <a:t>More than 60% of all municipalities have participated in one or more of the national programs (Now 356 municipalities).</a:t>
            </a:r>
            <a:r>
              <a:rPr lang="en-GB" altLang="nb-NO" dirty="0">
                <a:latin typeface="Arial" panose="020B0604020202020204" pitchFamily="34" charset="0"/>
                <a:ea typeface="ＭＳ Ｐゴシック" panose="020B0600070205080204" pitchFamily="34" charset="-128"/>
              </a:rPr>
              <a:t/>
            </a:r>
            <a:br>
              <a:rPr lang="en-GB" altLang="nb-NO" dirty="0">
                <a:latin typeface="Arial" panose="020B0604020202020204" pitchFamily="34" charset="0"/>
                <a:ea typeface="ＭＳ Ｐゴシック" panose="020B0600070205080204" pitchFamily="34" charset="-128"/>
              </a:rPr>
            </a:br>
            <a:endParaRPr lang="en-GB" altLang="nb-NO" dirty="0">
              <a:latin typeface="Arial" panose="020B0604020202020204" pitchFamily="34" charset="0"/>
              <a:ea typeface="ＭＳ Ｐゴシック" panose="020B0600070205080204" pitchFamily="34" charset="-128"/>
            </a:endParaRPr>
          </a:p>
          <a:p>
            <a:r>
              <a:rPr lang="en-GB" altLang="nb-NO" dirty="0">
                <a:latin typeface="Arial" panose="020B0604020202020204" pitchFamily="34" charset="0"/>
                <a:ea typeface="ＭＳ Ｐゴシック" panose="020B0600070205080204" pitchFamily="34" charset="-128"/>
              </a:rPr>
              <a:t>Over the last 10 years, the national ministry in charge of local government has collaborated with the Norwegian Association of Local and Regional Authorities (KS) and the four largest national trade unions to support programmes in the municipalities.  </a:t>
            </a:r>
            <a:endParaRPr lang="nb-NO" altLang="nb-NO" dirty="0">
              <a:latin typeface="Arial" panose="020B0604020202020204" pitchFamily="34" charset="0"/>
              <a:ea typeface="ＭＳ Ｐゴシック" panose="020B0600070205080204" pitchFamily="34" charset="-128"/>
            </a:endParaRPr>
          </a:p>
          <a:p>
            <a:r>
              <a:rPr lang="en-GB" altLang="nb-NO" dirty="0">
                <a:latin typeface="Arial" panose="020B0604020202020204" pitchFamily="34" charset="0"/>
                <a:ea typeface="ＭＳ Ｐゴシック" panose="020B0600070205080204" pitchFamily="34" charset="-128"/>
              </a:rPr>
              <a:t> </a:t>
            </a:r>
            <a:endParaRPr lang="nb-NO" altLang="nb-NO" dirty="0">
              <a:latin typeface="Arial" panose="020B0604020202020204" pitchFamily="34" charset="0"/>
              <a:ea typeface="ＭＳ Ｐゴシック" panose="020B0600070205080204" pitchFamily="34" charset="-128"/>
            </a:endParaRPr>
          </a:p>
          <a:p>
            <a:r>
              <a:rPr lang="en-GB" altLang="nb-NO" i="1" dirty="0">
                <a:latin typeface="Arial" panose="020B0604020202020204" pitchFamily="34" charset="0"/>
                <a:ea typeface="ＭＳ Ｐゴシック" panose="020B0600070205080204" pitchFamily="34" charset="-128"/>
              </a:rPr>
              <a:t>Fagforbundet</a:t>
            </a:r>
            <a:r>
              <a:rPr lang="en-GB" altLang="nb-NO" dirty="0">
                <a:latin typeface="Arial" panose="020B0604020202020204" pitchFamily="34" charset="0"/>
                <a:ea typeface="ＭＳ Ｐゴシック" panose="020B0600070205080204" pitchFamily="34" charset="-128"/>
              </a:rPr>
              <a:t> has played a central part in these programmes. In order to qualify for participation in the programme, municipalities had to base their projects on local tripartite cooperation among local politicians, administrative leaders and employees and their trade union reps. More than half of Norway’s 426 municipalities have been involved in the programmes, covering topics such as reduced sick leave, full-time work, skilled labour, communication and innovation. Both internal and external evaluations of the programmes have been positive. The Norwegian Institute for Urban and Regional Research evaluated some of the earlier programmes, with sound results. </a:t>
            </a:r>
            <a:r>
              <a:rPr lang="en-US" altLang="nb-NO" dirty="0"/>
              <a:t> </a:t>
            </a:r>
          </a:p>
          <a:p>
            <a:endParaRPr lang="en-US" altLang="nb-NO" dirty="0"/>
          </a:p>
          <a:p>
            <a:r>
              <a:rPr lang="en-US" altLang="nb-NO" dirty="0"/>
              <a:t>Quality public services (2007-2010) (kindergarten, education, health and social services)</a:t>
            </a:r>
          </a:p>
          <a:p>
            <a:r>
              <a:rPr lang="en-US" altLang="nb-NO" dirty="0"/>
              <a:t>Together for a better municipality (2011-15), (full time, permanent jobs/qualifications/reduce absenteeism, innovation</a:t>
            </a:r>
          </a:p>
          <a:p>
            <a:endParaRPr lang="en-US" altLang="nb-NO" dirty="0"/>
          </a:p>
          <a:p>
            <a:r>
              <a:rPr lang="en-US" altLang="nb-NO" dirty="0"/>
              <a:t>Employees play a key role in developing their workplaces. Together with administrative leaders of the municipalities and local politicians these actors recognize the mutual benefit of involving each others experience and input, for better decisions and more effective results.</a:t>
            </a:r>
          </a:p>
          <a:p>
            <a:r>
              <a:rPr lang="en-US" altLang="nb-NO" dirty="0"/>
              <a:t> </a:t>
            </a:r>
            <a:endParaRPr lang="nb-NO" altLang="nb-NO" dirty="0"/>
          </a:p>
        </p:txBody>
      </p:sp>
      <p:sp>
        <p:nvSpPr>
          <p:cNvPr id="35844" name="Plassholder for lysbildenummer 3"/>
          <p:cNvSpPr>
            <a:spLocks noGrp="1"/>
          </p:cNvSpPr>
          <p:nvPr>
            <p:ph type="sldNum" sz="quarter" idx="5"/>
          </p:nvPr>
        </p:nvSpPr>
        <p:spPr>
          <a:noFill/>
        </p:spPr>
        <p:txBody>
          <a:bodyPr/>
          <a:lstStyle>
            <a:lvl1pPr>
              <a:defRPr sz="2400">
                <a:solidFill>
                  <a:schemeClr val="tx1"/>
                </a:solidFill>
                <a:latin typeface="Helvetica" panose="020B0604020202020204" pitchFamily="34" charset="0"/>
              </a:defRPr>
            </a:lvl1pPr>
            <a:lvl2pPr marL="742950" indent="-285750">
              <a:defRPr sz="2400">
                <a:solidFill>
                  <a:schemeClr val="tx1"/>
                </a:solidFill>
                <a:latin typeface="Helvetica" panose="020B0604020202020204" pitchFamily="34" charset="0"/>
              </a:defRPr>
            </a:lvl2pPr>
            <a:lvl3pPr marL="1143000" indent="-228600">
              <a:defRPr sz="2400">
                <a:solidFill>
                  <a:schemeClr val="tx1"/>
                </a:solidFill>
                <a:latin typeface="Helvetica" panose="020B0604020202020204" pitchFamily="34" charset="0"/>
              </a:defRPr>
            </a:lvl3pPr>
            <a:lvl4pPr marL="1600200" indent="-228600">
              <a:defRPr sz="2400">
                <a:solidFill>
                  <a:schemeClr val="tx1"/>
                </a:solidFill>
                <a:latin typeface="Helvetica" panose="020B0604020202020204" pitchFamily="34" charset="0"/>
              </a:defRPr>
            </a:lvl4pPr>
            <a:lvl5pPr marL="2057400" indent="-228600">
              <a:defRPr sz="2400">
                <a:solidFill>
                  <a:schemeClr val="tx1"/>
                </a:solidFill>
                <a:latin typeface="Helvetica" panose="020B0604020202020204" pitchFamily="34" charset="0"/>
              </a:defRPr>
            </a:lvl5pPr>
            <a:lvl6pPr marL="2514600" indent="-228600" eaLnBrk="0" fontAlgn="base" hangingPunct="0">
              <a:spcBef>
                <a:spcPct val="0"/>
              </a:spcBef>
              <a:spcAft>
                <a:spcPct val="0"/>
              </a:spcAft>
              <a:defRPr sz="2400">
                <a:solidFill>
                  <a:schemeClr val="tx1"/>
                </a:solidFill>
                <a:latin typeface="Helvetica" panose="020B0604020202020204" pitchFamily="34" charset="0"/>
              </a:defRPr>
            </a:lvl6pPr>
            <a:lvl7pPr marL="2971800" indent="-228600" eaLnBrk="0" fontAlgn="base" hangingPunct="0">
              <a:spcBef>
                <a:spcPct val="0"/>
              </a:spcBef>
              <a:spcAft>
                <a:spcPct val="0"/>
              </a:spcAft>
              <a:defRPr sz="2400">
                <a:solidFill>
                  <a:schemeClr val="tx1"/>
                </a:solidFill>
                <a:latin typeface="Helvetica" panose="020B0604020202020204" pitchFamily="34" charset="0"/>
              </a:defRPr>
            </a:lvl7pPr>
            <a:lvl8pPr marL="3429000" indent="-228600" eaLnBrk="0" fontAlgn="base" hangingPunct="0">
              <a:spcBef>
                <a:spcPct val="0"/>
              </a:spcBef>
              <a:spcAft>
                <a:spcPct val="0"/>
              </a:spcAft>
              <a:defRPr sz="2400">
                <a:solidFill>
                  <a:schemeClr val="tx1"/>
                </a:solidFill>
                <a:latin typeface="Helvetica" panose="020B0604020202020204" pitchFamily="34" charset="0"/>
              </a:defRPr>
            </a:lvl8pPr>
            <a:lvl9pPr marL="3886200" indent="-228600" eaLnBrk="0" fontAlgn="base" hangingPunct="0">
              <a:spcBef>
                <a:spcPct val="0"/>
              </a:spcBef>
              <a:spcAft>
                <a:spcPct val="0"/>
              </a:spcAft>
              <a:defRPr sz="2400">
                <a:solidFill>
                  <a:schemeClr val="tx1"/>
                </a:solidFill>
                <a:latin typeface="Helvetica" panose="020B0604020202020204" pitchFamily="34" charset="0"/>
              </a:defRPr>
            </a:lvl9pPr>
          </a:lstStyle>
          <a:p>
            <a:fld id="{423E7BD9-C84B-4C29-8673-CEDB46E45BC7}" type="slidenum">
              <a:rPr lang="nb-NO" altLang="nb-NO" sz="1200" smtClean="0"/>
              <a:pPr/>
              <a:t>17</a:t>
            </a:fld>
            <a:endParaRPr lang="nb-NO" altLang="nb-NO" sz="1200"/>
          </a:p>
        </p:txBody>
      </p:sp>
    </p:spTree>
    <p:extLst>
      <p:ext uri="{BB962C8B-B14F-4D97-AF65-F5344CB8AC3E}">
        <p14:creationId xmlns:p14="http://schemas.microsoft.com/office/powerpoint/2010/main" xmlns="" val="1200857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x-none" dirty="0"/>
              <a:t>Fagforbundet is systematically bui</a:t>
            </a:r>
            <a:r>
              <a:rPr lang="nb-NO" dirty="0"/>
              <a:t>l</a:t>
            </a:r>
            <a:r>
              <a:rPr lang="x-none" dirty="0"/>
              <a:t>ding knowledge and experience on the “ local tripartite model” of participation and development by working with committed municipalities and research institutions. </a:t>
            </a:r>
            <a:r>
              <a:rPr lang="nb-NO" dirty="0"/>
              <a:t>One </a:t>
            </a:r>
            <a:r>
              <a:rPr lang="nb-NO" dirty="0" err="1"/>
              <a:t>example</a:t>
            </a:r>
            <a:r>
              <a:rPr lang="nb-NO" dirty="0"/>
              <a:t> is </a:t>
            </a:r>
            <a:r>
              <a:rPr lang="nb-NO" dirty="0" err="1"/>
              <a:t>this</a:t>
            </a:r>
            <a:r>
              <a:rPr lang="nb-NO" dirty="0"/>
              <a:t> </a:t>
            </a:r>
            <a:r>
              <a:rPr lang="nb-NO" dirty="0" err="1"/>
              <a:t>cooperation</a:t>
            </a:r>
            <a:r>
              <a:rPr lang="nb-NO" baseline="0" dirty="0"/>
              <a:t> </a:t>
            </a:r>
            <a:r>
              <a:rPr lang="nb-NO" baseline="0" dirty="0" err="1"/>
              <a:t>with</a:t>
            </a:r>
            <a:r>
              <a:rPr lang="nb-NO" baseline="0" dirty="0"/>
              <a:t> Sintef. </a:t>
            </a:r>
          </a:p>
          <a:p>
            <a:r>
              <a:rPr lang="en-GB" sz="1200" kern="1200" dirty="0">
                <a:solidFill>
                  <a:schemeClr val="tx1"/>
                </a:solidFill>
                <a:effectLst/>
                <a:latin typeface="Helvetica" pitchFamily="34" charset="0"/>
                <a:ea typeface="+mn-ea"/>
                <a:cs typeface="+mn-cs"/>
              </a:rPr>
              <a:t>The research</a:t>
            </a:r>
            <a:r>
              <a:rPr lang="en-GB" sz="1200" kern="1200" baseline="0" dirty="0">
                <a:solidFill>
                  <a:schemeClr val="tx1"/>
                </a:solidFill>
                <a:effectLst/>
                <a:latin typeface="Helvetica" pitchFamily="34" charset="0"/>
                <a:ea typeface="+mn-ea"/>
                <a:cs typeface="+mn-cs"/>
              </a:rPr>
              <a:t> report from </a:t>
            </a:r>
            <a:r>
              <a:rPr lang="en-GB" sz="1200" kern="1200" baseline="0" dirty="0" err="1">
                <a:solidFill>
                  <a:schemeClr val="tx1"/>
                </a:solidFill>
                <a:effectLst/>
                <a:latin typeface="Helvetica" pitchFamily="34" charset="0"/>
                <a:ea typeface="+mn-ea"/>
                <a:cs typeface="+mn-cs"/>
              </a:rPr>
              <a:t>Sintef</a:t>
            </a:r>
            <a:r>
              <a:rPr lang="en-GB" sz="1200" kern="1200" baseline="0" dirty="0">
                <a:solidFill>
                  <a:schemeClr val="tx1"/>
                </a:solidFill>
                <a:effectLst/>
                <a:latin typeface="Helvetica" pitchFamily="34" charset="0"/>
                <a:ea typeface="+mn-ea"/>
                <a:cs typeface="+mn-cs"/>
              </a:rPr>
              <a:t> in short: </a:t>
            </a:r>
            <a:endParaRPr lang="nb-NO" sz="1200" kern="1200" dirty="0">
              <a:solidFill>
                <a:schemeClr val="tx1"/>
              </a:solidFill>
              <a:effectLst/>
              <a:latin typeface="Helvetica" pitchFamily="34" charset="0"/>
              <a:ea typeface="+mn-ea"/>
              <a:cs typeface="+mn-cs"/>
            </a:endParaRPr>
          </a:p>
          <a:p>
            <a:r>
              <a:rPr lang="en-GB" sz="1200" kern="1200" dirty="0">
                <a:solidFill>
                  <a:schemeClr val="tx1"/>
                </a:solidFill>
                <a:effectLst/>
                <a:latin typeface="Helvetica" pitchFamily="34" charset="0"/>
                <a:ea typeface="+mn-ea"/>
                <a:cs typeface="+mn-cs"/>
              </a:rPr>
              <a:t>The report is about a two-year tripartite collaboration for strengthened development in three Norwegian municipalities, Steinkjer, </a:t>
            </a:r>
            <a:r>
              <a:rPr lang="en-GB" sz="1200" kern="1200" dirty="0" err="1">
                <a:solidFill>
                  <a:schemeClr val="tx1"/>
                </a:solidFill>
                <a:effectLst/>
                <a:latin typeface="Helvetica" pitchFamily="34" charset="0"/>
                <a:ea typeface="+mn-ea"/>
                <a:cs typeface="+mn-cs"/>
              </a:rPr>
              <a:t>Melhus</a:t>
            </a:r>
            <a:r>
              <a:rPr lang="en-GB" sz="1200" kern="1200" dirty="0">
                <a:solidFill>
                  <a:schemeClr val="tx1"/>
                </a:solidFill>
                <a:effectLst/>
                <a:latin typeface="Helvetica" pitchFamily="34" charset="0"/>
                <a:ea typeface="+mn-ea"/>
                <a:cs typeface="+mn-cs"/>
              </a:rPr>
              <a:t> and </a:t>
            </a:r>
            <a:r>
              <a:rPr lang="en-GB" sz="1200" kern="1200" dirty="0" err="1">
                <a:solidFill>
                  <a:schemeClr val="tx1"/>
                </a:solidFill>
                <a:effectLst/>
                <a:latin typeface="Helvetica" pitchFamily="34" charset="0"/>
                <a:ea typeface="+mn-ea"/>
                <a:cs typeface="+mn-cs"/>
              </a:rPr>
              <a:t>Malvik</a:t>
            </a:r>
            <a:r>
              <a:rPr lang="en-GB" sz="1200" kern="1200" dirty="0">
                <a:solidFill>
                  <a:schemeClr val="tx1"/>
                </a:solidFill>
                <a:effectLst/>
                <a:latin typeface="Helvetica" pitchFamily="34" charset="0"/>
                <a:ea typeface="+mn-ea"/>
                <a:cs typeface="+mn-cs"/>
              </a:rPr>
              <a:t>. Trade union representatives, management and safety and health representatives at three kindergartens and three nursing homes have been trained to use social</a:t>
            </a:r>
            <a:r>
              <a:rPr lang="en-GB" sz="1200" kern="1200" baseline="0" dirty="0">
                <a:solidFill>
                  <a:schemeClr val="tx1"/>
                </a:solidFill>
                <a:effectLst/>
                <a:latin typeface="Helvetica" pitchFamily="34" charset="0"/>
                <a:ea typeface="+mn-ea"/>
                <a:cs typeface="+mn-cs"/>
              </a:rPr>
              <a:t> dialogue as a way to </a:t>
            </a:r>
            <a:r>
              <a:rPr lang="en-GB" sz="1200" kern="1200" dirty="0">
                <a:solidFill>
                  <a:schemeClr val="tx1"/>
                </a:solidFill>
                <a:effectLst/>
                <a:latin typeface="Helvetica" pitchFamily="34" charset="0"/>
                <a:ea typeface="+mn-ea"/>
                <a:cs typeface="+mn-cs"/>
              </a:rPr>
              <a:t>improve the services.  Municipal tripartite cooperation is a tool for the development of good working environment, effective organisation of work, and even better service quality. Everything framed in political priorities in the municipalities. The research institute SINTEF calls this cooperation “close to business cooperation” because it is complementary to municipal tripartite cooperation and formal social dialogue regulated by the law.  The project has been carried out with an action research design. When establishing an operational tripartite cooperation, we see when it is necessary to exercise to establish trust, and gain competence in conducting participation-based development work, and ensuring a well-functioning structure of cooperation between the parties.</a:t>
            </a:r>
            <a:r>
              <a:rPr lang="en-GB" sz="1200" kern="1200" baseline="0" dirty="0">
                <a:solidFill>
                  <a:schemeClr val="tx1"/>
                </a:solidFill>
                <a:effectLst/>
                <a:latin typeface="Helvetica" pitchFamily="34" charset="0"/>
                <a:ea typeface="+mn-ea"/>
                <a:cs typeface="+mn-cs"/>
              </a:rPr>
              <a:t> A</a:t>
            </a:r>
            <a:r>
              <a:rPr lang="en-GB" sz="1200" kern="1200" dirty="0">
                <a:solidFill>
                  <a:schemeClr val="tx1"/>
                </a:solidFill>
                <a:effectLst/>
                <a:latin typeface="Helvetica" pitchFamily="34" charset="0"/>
                <a:ea typeface="+mn-ea"/>
                <a:cs typeface="+mn-cs"/>
              </a:rPr>
              <a:t>t the local level this is a necessary tool for improvement and development. The main finding is that the manager</a:t>
            </a:r>
            <a:r>
              <a:rPr lang="en-GB" sz="1200" kern="1200" baseline="0" dirty="0">
                <a:solidFill>
                  <a:schemeClr val="tx1"/>
                </a:solidFill>
                <a:effectLst/>
                <a:latin typeface="Helvetica" pitchFamily="34" charset="0"/>
                <a:ea typeface="+mn-ea"/>
                <a:cs typeface="+mn-cs"/>
              </a:rPr>
              <a:t> of the nursing home or </a:t>
            </a:r>
            <a:r>
              <a:rPr lang="en-GB" sz="1200" kern="1200" baseline="0" dirty="0" err="1">
                <a:solidFill>
                  <a:schemeClr val="tx1"/>
                </a:solidFill>
                <a:effectLst/>
                <a:latin typeface="Helvetica" pitchFamily="34" charset="0"/>
                <a:ea typeface="+mn-ea"/>
                <a:cs typeface="+mn-cs"/>
              </a:rPr>
              <a:t>kintergarden</a:t>
            </a:r>
            <a:r>
              <a:rPr lang="en-GB" sz="1200" kern="1200" baseline="0" dirty="0">
                <a:solidFill>
                  <a:schemeClr val="tx1"/>
                </a:solidFill>
                <a:effectLst/>
                <a:latin typeface="Helvetica" pitchFamily="34" charset="0"/>
                <a:ea typeface="+mn-ea"/>
                <a:cs typeface="+mn-cs"/>
              </a:rPr>
              <a:t>, </a:t>
            </a:r>
            <a:r>
              <a:rPr lang="en-GB" sz="1200" kern="1200" dirty="0">
                <a:solidFill>
                  <a:schemeClr val="tx1"/>
                </a:solidFill>
                <a:effectLst/>
                <a:latin typeface="Helvetica" pitchFamily="34" charset="0"/>
                <a:ea typeface="+mn-ea"/>
                <a:cs typeface="+mn-cs"/>
              </a:rPr>
              <a:t>the shopkeeper and the safety representative have become more confident</a:t>
            </a:r>
            <a:r>
              <a:rPr lang="en-GB" sz="1200" kern="1200" baseline="0" dirty="0">
                <a:solidFill>
                  <a:schemeClr val="tx1"/>
                </a:solidFill>
                <a:effectLst/>
                <a:latin typeface="Helvetica" pitchFamily="34" charset="0"/>
                <a:ea typeface="+mn-ea"/>
                <a:cs typeface="+mn-cs"/>
              </a:rPr>
              <a:t> in </a:t>
            </a:r>
            <a:r>
              <a:rPr lang="en-GB" sz="1200" kern="1200" dirty="0">
                <a:solidFill>
                  <a:schemeClr val="tx1"/>
                </a:solidFill>
                <a:effectLst/>
                <a:latin typeface="Helvetica" pitchFamily="34" charset="0"/>
                <a:ea typeface="+mn-ea"/>
                <a:cs typeface="+mn-cs"/>
              </a:rPr>
              <a:t>understanding their own role</a:t>
            </a:r>
            <a:r>
              <a:rPr lang="en-GB" sz="1200" kern="1200" baseline="0" dirty="0">
                <a:solidFill>
                  <a:schemeClr val="tx1"/>
                </a:solidFill>
                <a:effectLst/>
                <a:latin typeface="Helvetica" pitchFamily="34" charset="0"/>
                <a:ea typeface="+mn-ea"/>
                <a:cs typeface="+mn-cs"/>
              </a:rPr>
              <a:t> and</a:t>
            </a:r>
            <a:r>
              <a:rPr lang="en-GB" sz="1200" kern="1200" dirty="0">
                <a:solidFill>
                  <a:schemeClr val="tx1"/>
                </a:solidFill>
                <a:effectLst/>
                <a:latin typeface="Helvetica" pitchFamily="34" charset="0"/>
                <a:ea typeface="+mn-ea"/>
                <a:cs typeface="+mn-cs"/>
              </a:rPr>
              <a:t> have</a:t>
            </a:r>
            <a:r>
              <a:rPr lang="en-GB" sz="1200" kern="1200" baseline="0" dirty="0">
                <a:solidFill>
                  <a:schemeClr val="tx1"/>
                </a:solidFill>
                <a:effectLst/>
                <a:latin typeface="Helvetica" pitchFamily="34" charset="0"/>
                <a:ea typeface="+mn-ea"/>
                <a:cs typeface="+mn-cs"/>
              </a:rPr>
              <a:t> </a:t>
            </a:r>
            <a:r>
              <a:rPr lang="en-GB" sz="1200" kern="1200" dirty="0">
                <a:solidFill>
                  <a:schemeClr val="tx1"/>
                </a:solidFill>
                <a:effectLst/>
                <a:latin typeface="Helvetica" pitchFamily="34" charset="0"/>
                <a:ea typeface="+mn-ea"/>
                <a:cs typeface="+mn-cs"/>
              </a:rPr>
              <a:t>moved to the line of cooperation. Good collaboration at the workplace level, provides the municipal tripartite cooperation an operational body to implement policy decisions, but is also a quality assurance system for the operating units to provide good service quality. When the municipal tripartite cooperation gets its own "operating unit" organised through representative development groups in the workplace, they get what we call a tripartite cooperation close to service.</a:t>
            </a:r>
            <a:endParaRPr lang="nb-NO" sz="1200" kern="1200" dirty="0">
              <a:solidFill>
                <a:schemeClr val="tx1"/>
              </a:solidFill>
              <a:effectLst/>
              <a:latin typeface="Helvetica" pitchFamily="34" charset="0"/>
              <a:ea typeface="+mn-ea"/>
              <a:cs typeface="+mn-cs"/>
            </a:endParaRPr>
          </a:p>
          <a:p>
            <a:endParaRPr lang="x-none" dirty="0"/>
          </a:p>
        </p:txBody>
      </p:sp>
      <p:sp>
        <p:nvSpPr>
          <p:cNvPr id="4" name="Footer Placeholder 3"/>
          <p:cNvSpPr>
            <a:spLocks noGrp="1"/>
          </p:cNvSpPr>
          <p:nvPr>
            <p:ph type="ftr" sz="quarter" idx="4"/>
          </p:nvPr>
        </p:nvSpPr>
        <p:spPr/>
        <p:txBody>
          <a:bodyPr/>
          <a:lstStyle/>
          <a:p>
            <a:pPr>
              <a:defRPr/>
            </a:pPr>
            <a:r>
              <a:rPr lang="en-US"/>
              <a:t>KS Omstilling og konkurranse</a:t>
            </a:r>
          </a:p>
        </p:txBody>
      </p:sp>
      <p:sp>
        <p:nvSpPr>
          <p:cNvPr id="5" name="Slide Number Placeholder 4"/>
          <p:cNvSpPr>
            <a:spLocks noGrp="1"/>
          </p:cNvSpPr>
          <p:nvPr>
            <p:ph type="sldNum" sz="quarter" idx="5"/>
          </p:nvPr>
        </p:nvSpPr>
        <p:spPr/>
        <p:txBody>
          <a:bodyPr/>
          <a:lstStyle/>
          <a:p>
            <a:pPr>
              <a:defRPr/>
            </a:pPr>
            <a:fld id="{16111B11-F428-4CAA-99BE-B82AD22EA58D}" type="slidenum">
              <a:rPr lang="en-US" altLang="nb-NO" smtClean="0"/>
              <a:pPr>
                <a:defRPr/>
              </a:pPr>
              <a:t>19</a:t>
            </a:fld>
            <a:endParaRPr lang="en-US" altLang="nb-NO"/>
          </a:p>
        </p:txBody>
      </p:sp>
    </p:spTree>
    <p:extLst>
      <p:ext uri="{BB962C8B-B14F-4D97-AF65-F5344CB8AC3E}">
        <p14:creationId xmlns:p14="http://schemas.microsoft.com/office/powerpoint/2010/main" xmlns="" val="21776557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Plassholder for lysbilde 1"/>
          <p:cNvSpPr>
            <a:spLocks noGrp="1" noRot="1" noChangeAspect="1" noTextEdit="1"/>
          </p:cNvSpPr>
          <p:nvPr>
            <p:ph type="sldImg"/>
          </p:nvPr>
        </p:nvSpPr>
        <p:spPr>
          <a:ln/>
        </p:spPr>
      </p:sp>
      <p:sp>
        <p:nvSpPr>
          <p:cNvPr id="44035" name="Plassholder for notater 2"/>
          <p:cNvSpPr>
            <a:spLocks noGrp="1"/>
          </p:cNvSpPr>
          <p:nvPr>
            <p:ph type="body" idx="1"/>
          </p:nvPr>
        </p:nvSpPr>
        <p:spPr>
          <a:no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cs typeface="Times New Roman" panose="02020603050405020304" pitchFamily="18" charset="0"/>
              </a:rPr>
              <a:t>Vida </a:t>
            </a:r>
            <a:r>
              <a:rPr lang="en-US" dirty="0" err="1" smtClean="0">
                <a:cs typeface="Times New Roman" panose="02020603050405020304" pitchFamily="18" charset="0"/>
              </a:rPr>
              <a:t>Zubaite</a:t>
            </a:r>
            <a:r>
              <a:rPr lang="en-US" dirty="0" smtClean="0">
                <a:cs typeface="Times New Roman" panose="02020603050405020304" pitchFamily="18" charset="0"/>
              </a:rPr>
              <a:t> </a:t>
            </a:r>
            <a:r>
              <a:rPr lang="en-US" dirty="0" err="1" smtClean="0">
                <a:cs typeface="Times New Roman" panose="02020603050405020304" pitchFamily="18" charset="0"/>
              </a:rPr>
              <a:t>Bekken</a:t>
            </a:r>
            <a:r>
              <a:rPr lang="en-US" dirty="0" smtClean="0">
                <a:cs typeface="Times New Roman" panose="02020603050405020304" pitchFamily="18" charset="0"/>
              </a:rPr>
              <a:t>, originally from Lithuania, is project manager in the municipality. She is displaying the new integration plan for minority children – from </a:t>
            </a:r>
            <a:r>
              <a:rPr lang="en-US" dirty="0" err="1" smtClean="0">
                <a:cs typeface="Times New Roman" panose="02020603050405020304" pitchFamily="18" charset="0"/>
              </a:rPr>
              <a:t>kintergarden</a:t>
            </a:r>
            <a:r>
              <a:rPr lang="en-US" dirty="0" smtClean="0">
                <a:cs typeface="Times New Roman" panose="02020603050405020304" pitchFamily="18" charset="0"/>
              </a:rPr>
              <a:t> to high school. </a:t>
            </a:r>
          </a:p>
          <a:p>
            <a:endParaRPr lang="nb-NO" altLang="nb-NO" dirty="0">
              <a:latin typeface="Arial" panose="020B0604020202020204" pitchFamily="34" charset="0"/>
              <a:ea typeface="ＭＳ Ｐゴシック" panose="020B0600070205080204" pitchFamily="34" charset="-128"/>
            </a:endParaRPr>
          </a:p>
        </p:txBody>
      </p:sp>
      <p:sp>
        <p:nvSpPr>
          <p:cNvPr id="44036" name="Plassholder for lysbildenummer 3"/>
          <p:cNvSpPr>
            <a:spLocks noGrp="1"/>
          </p:cNvSpPr>
          <p:nvPr>
            <p:ph type="sldNum" sz="quarter" idx="5"/>
          </p:nvPr>
        </p:nvSpPr>
        <p:spPr>
          <a:noFill/>
        </p:spPr>
        <p:txBody>
          <a:bodyPr/>
          <a:lstStyle>
            <a:lvl1pPr>
              <a:defRPr sz="2400">
                <a:solidFill>
                  <a:schemeClr val="tx1"/>
                </a:solidFill>
                <a:latin typeface="Helvetica" panose="020B0604020202020204" pitchFamily="34" charset="0"/>
              </a:defRPr>
            </a:lvl1pPr>
            <a:lvl2pPr marL="742950" indent="-285750">
              <a:defRPr sz="2400">
                <a:solidFill>
                  <a:schemeClr val="tx1"/>
                </a:solidFill>
                <a:latin typeface="Helvetica" panose="020B0604020202020204" pitchFamily="34" charset="0"/>
              </a:defRPr>
            </a:lvl2pPr>
            <a:lvl3pPr marL="1143000" indent="-228600">
              <a:defRPr sz="2400">
                <a:solidFill>
                  <a:schemeClr val="tx1"/>
                </a:solidFill>
                <a:latin typeface="Helvetica" panose="020B0604020202020204" pitchFamily="34" charset="0"/>
              </a:defRPr>
            </a:lvl3pPr>
            <a:lvl4pPr marL="1600200" indent="-228600">
              <a:defRPr sz="2400">
                <a:solidFill>
                  <a:schemeClr val="tx1"/>
                </a:solidFill>
                <a:latin typeface="Helvetica" panose="020B0604020202020204" pitchFamily="34" charset="0"/>
              </a:defRPr>
            </a:lvl4pPr>
            <a:lvl5pPr marL="2057400" indent="-228600">
              <a:defRPr sz="2400">
                <a:solidFill>
                  <a:schemeClr val="tx1"/>
                </a:solidFill>
                <a:latin typeface="Helvetica" panose="020B0604020202020204" pitchFamily="34" charset="0"/>
              </a:defRPr>
            </a:lvl5pPr>
            <a:lvl6pPr marL="2514600" indent="-228600" eaLnBrk="0" fontAlgn="base" hangingPunct="0">
              <a:spcBef>
                <a:spcPct val="0"/>
              </a:spcBef>
              <a:spcAft>
                <a:spcPct val="0"/>
              </a:spcAft>
              <a:defRPr sz="2400">
                <a:solidFill>
                  <a:schemeClr val="tx1"/>
                </a:solidFill>
                <a:latin typeface="Helvetica" panose="020B0604020202020204" pitchFamily="34" charset="0"/>
              </a:defRPr>
            </a:lvl6pPr>
            <a:lvl7pPr marL="2971800" indent="-228600" eaLnBrk="0" fontAlgn="base" hangingPunct="0">
              <a:spcBef>
                <a:spcPct val="0"/>
              </a:spcBef>
              <a:spcAft>
                <a:spcPct val="0"/>
              </a:spcAft>
              <a:defRPr sz="2400">
                <a:solidFill>
                  <a:schemeClr val="tx1"/>
                </a:solidFill>
                <a:latin typeface="Helvetica" panose="020B0604020202020204" pitchFamily="34" charset="0"/>
              </a:defRPr>
            </a:lvl7pPr>
            <a:lvl8pPr marL="3429000" indent="-228600" eaLnBrk="0" fontAlgn="base" hangingPunct="0">
              <a:spcBef>
                <a:spcPct val="0"/>
              </a:spcBef>
              <a:spcAft>
                <a:spcPct val="0"/>
              </a:spcAft>
              <a:defRPr sz="2400">
                <a:solidFill>
                  <a:schemeClr val="tx1"/>
                </a:solidFill>
                <a:latin typeface="Helvetica" panose="020B0604020202020204" pitchFamily="34" charset="0"/>
              </a:defRPr>
            </a:lvl8pPr>
            <a:lvl9pPr marL="3886200" indent="-228600" eaLnBrk="0" fontAlgn="base" hangingPunct="0">
              <a:spcBef>
                <a:spcPct val="0"/>
              </a:spcBef>
              <a:spcAft>
                <a:spcPct val="0"/>
              </a:spcAft>
              <a:defRPr sz="2400">
                <a:solidFill>
                  <a:schemeClr val="tx1"/>
                </a:solidFill>
                <a:latin typeface="Helvetica" panose="020B0604020202020204" pitchFamily="34" charset="0"/>
              </a:defRPr>
            </a:lvl9pPr>
          </a:lstStyle>
          <a:p>
            <a:fld id="{672FE7CA-6CAE-45F9-9D3C-FBE346EA3F99}" type="slidenum">
              <a:rPr lang="nb-NO" altLang="nb-NO" sz="1200" smtClean="0"/>
              <a:pPr/>
              <a:t>21</a:t>
            </a:fld>
            <a:endParaRPr lang="nb-NO" altLang="nb-NO" sz="1200"/>
          </a:p>
        </p:txBody>
      </p:sp>
    </p:spTree>
    <p:extLst>
      <p:ext uri="{BB962C8B-B14F-4D97-AF65-F5344CB8AC3E}">
        <p14:creationId xmlns:p14="http://schemas.microsoft.com/office/powerpoint/2010/main" xmlns="" val="7299307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Plassholder for lysbilde 1"/>
          <p:cNvSpPr>
            <a:spLocks noGrp="1" noRot="1" noChangeAspect="1" noTextEdit="1"/>
          </p:cNvSpPr>
          <p:nvPr>
            <p:ph type="sldImg"/>
          </p:nvPr>
        </p:nvSpPr>
        <p:spPr>
          <a:ln/>
        </p:spPr>
      </p:sp>
      <p:sp>
        <p:nvSpPr>
          <p:cNvPr id="62467" name="Plassholder for notater 2"/>
          <p:cNvSpPr>
            <a:spLocks noGrp="1"/>
          </p:cNvSpPr>
          <p:nvPr>
            <p:ph type="body" idx="1"/>
          </p:nvPr>
        </p:nvSpPr>
        <p:spPr>
          <a:noFill/>
        </p:spPr>
        <p:txBody>
          <a:bodyPr/>
          <a:lstStyle/>
          <a:p>
            <a:r>
              <a:rPr lang="nb-NO" altLang="nb-NO" dirty="0"/>
              <a:t>Here </a:t>
            </a:r>
            <a:r>
              <a:rPr lang="nb-NO" altLang="nb-NO" dirty="0" err="1"/>
              <a:t>are</a:t>
            </a:r>
            <a:r>
              <a:rPr lang="nb-NO" altLang="nb-NO" dirty="0"/>
              <a:t> </a:t>
            </a:r>
            <a:r>
              <a:rPr lang="nb-NO" altLang="nb-NO" dirty="0" err="1"/>
              <a:t>some</a:t>
            </a:r>
            <a:r>
              <a:rPr lang="nb-NO" altLang="nb-NO" dirty="0"/>
              <a:t> </a:t>
            </a:r>
            <a:r>
              <a:rPr lang="nb-NO" altLang="nb-NO" dirty="0" err="1"/>
              <a:t>core</a:t>
            </a:r>
            <a:r>
              <a:rPr lang="nb-NO" altLang="nb-NO" dirty="0"/>
              <a:t> </a:t>
            </a:r>
            <a:r>
              <a:rPr lang="nb-NO" altLang="nb-NO" dirty="0" err="1"/>
              <a:t>values</a:t>
            </a:r>
            <a:r>
              <a:rPr lang="nb-NO" altLang="nb-NO" dirty="0"/>
              <a:t> </a:t>
            </a:r>
            <a:r>
              <a:rPr lang="nb-NO" altLang="nb-NO" dirty="0" err="1"/>
              <a:t>that</a:t>
            </a:r>
            <a:r>
              <a:rPr lang="nb-NO" altLang="nb-NO" dirty="0"/>
              <a:t> </a:t>
            </a:r>
            <a:r>
              <a:rPr lang="nb-NO" altLang="nb-NO" dirty="0" err="1"/>
              <a:t>we</a:t>
            </a:r>
            <a:r>
              <a:rPr lang="nb-NO" altLang="nb-NO" dirty="0"/>
              <a:t> </a:t>
            </a:r>
            <a:r>
              <a:rPr lang="nb-NO" altLang="nb-NO" dirty="0" err="1"/>
              <a:t>find</a:t>
            </a:r>
            <a:r>
              <a:rPr lang="nb-NO" altLang="nb-NO" dirty="0"/>
              <a:t> </a:t>
            </a:r>
            <a:r>
              <a:rPr lang="nb-NO" altLang="nb-NO" dirty="0" err="1"/>
              <a:t>critical</a:t>
            </a:r>
            <a:r>
              <a:rPr lang="nb-NO" altLang="nb-NO" dirty="0"/>
              <a:t> in Norway, to </a:t>
            </a:r>
            <a:r>
              <a:rPr lang="nb-NO" altLang="nb-NO" dirty="0" err="1"/>
              <a:t>underpin</a:t>
            </a:r>
            <a:r>
              <a:rPr lang="nb-NO" altLang="nb-NO" dirty="0"/>
              <a:t> </a:t>
            </a:r>
            <a:r>
              <a:rPr lang="nb-NO" altLang="nb-NO" dirty="0" err="1"/>
              <a:t>the</a:t>
            </a:r>
            <a:r>
              <a:rPr lang="nb-NO" altLang="nb-NO" dirty="0"/>
              <a:t> </a:t>
            </a:r>
            <a:r>
              <a:rPr lang="nb-NO" altLang="nb-NO" dirty="0" err="1"/>
              <a:t>social</a:t>
            </a:r>
            <a:r>
              <a:rPr lang="nb-NO" altLang="nb-NO" dirty="0"/>
              <a:t> </a:t>
            </a:r>
            <a:r>
              <a:rPr lang="nb-NO" altLang="nb-NO" dirty="0" err="1"/>
              <a:t>dialogue</a:t>
            </a:r>
            <a:r>
              <a:rPr lang="nb-NO" altLang="nb-NO" dirty="0"/>
              <a:t> and </a:t>
            </a:r>
            <a:r>
              <a:rPr lang="nb-NO" altLang="nb-NO" dirty="0" err="1"/>
              <a:t>build</a:t>
            </a:r>
            <a:r>
              <a:rPr lang="nb-NO" altLang="nb-NO" dirty="0"/>
              <a:t> trust:</a:t>
            </a:r>
          </a:p>
          <a:p>
            <a:r>
              <a:rPr lang="nb-NO" altLang="nb-NO" dirty="0"/>
              <a:t>- Values like </a:t>
            </a:r>
            <a:r>
              <a:rPr lang="nb-NO" altLang="nb-NO" dirty="0" err="1"/>
              <a:t>openness</a:t>
            </a:r>
            <a:r>
              <a:rPr lang="nb-NO" altLang="nb-NO" dirty="0"/>
              <a:t> and </a:t>
            </a:r>
            <a:r>
              <a:rPr lang="nb-NO" altLang="nb-NO" dirty="0" err="1"/>
              <a:t>transparency</a:t>
            </a:r>
            <a:r>
              <a:rPr lang="nb-NO" altLang="nb-NO" dirty="0"/>
              <a:t> </a:t>
            </a:r>
            <a:r>
              <a:rPr lang="nb-NO" altLang="nb-NO" dirty="0" err="1"/>
              <a:t>are</a:t>
            </a:r>
            <a:r>
              <a:rPr lang="nb-NO" altLang="nb-NO" dirty="0"/>
              <a:t> </a:t>
            </a:r>
            <a:r>
              <a:rPr lang="nb-NO" altLang="nb-NO" dirty="0" err="1"/>
              <a:t>critical</a:t>
            </a:r>
            <a:r>
              <a:rPr lang="nb-NO" altLang="nb-NO" dirty="0"/>
              <a:t> to make </a:t>
            </a:r>
            <a:r>
              <a:rPr lang="nb-NO" altLang="nb-NO" dirty="0" err="1"/>
              <a:t>social</a:t>
            </a:r>
            <a:r>
              <a:rPr lang="nb-NO" altLang="nb-NO" dirty="0"/>
              <a:t> </a:t>
            </a:r>
            <a:r>
              <a:rPr lang="nb-NO" altLang="nb-NO" dirty="0" err="1"/>
              <a:t>dialogue</a:t>
            </a:r>
            <a:r>
              <a:rPr lang="nb-NO" altLang="nb-NO" dirty="0"/>
              <a:t> </a:t>
            </a:r>
            <a:r>
              <a:rPr lang="nb-NO" altLang="nb-NO" dirty="0" err="1"/>
              <a:t>work</a:t>
            </a:r>
            <a:r>
              <a:rPr lang="nb-NO" altLang="nb-NO" dirty="0"/>
              <a:t> in general. </a:t>
            </a:r>
            <a:r>
              <a:rPr lang="nb-NO" altLang="nb-NO" dirty="0" err="1"/>
              <a:t>But</a:t>
            </a:r>
            <a:r>
              <a:rPr lang="nb-NO" altLang="nb-NO" dirty="0"/>
              <a:t> </a:t>
            </a:r>
            <a:r>
              <a:rPr lang="nb-NO" altLang="nb-NO" dirty="0" err="1"/>
              <a:t>Involvement</a:t>
            </a:r>
            <a:r>
              <a:rPr lang="nb-NO" altLang="nb-NO" dirty="0"/>
              <a:t> </a:t>
            </a:r>
            <a:r>
              <a:rPr lang="nb-NO" altLang="nb-NO" dirty="0" err="1"/>
              <a:t>of</a:t>
            </a:r>
            <a:r>
              <a:rPr lang="nb-NO" altLang="nb-NO" dirty="0"/>
              <a:t> </a:t>
            </a:r>
            <a:r>
              <a:rPr lang="nb-NO" altLang="nb-NO" dirty="0" err="1"/>
              <a:t>social</a:t>
            </a:r>
            <a:r>
              <a:rPr lang="nb-NO" altLang="nb-NO" dirty="0"/>
              <a:t> partners </a:t>
            </a:r>
            <a:r>
              <a:rPr lang="nb-NO" altLang="nb-NO" dirty="0" err="1"/>
              <a:t>can</a:t>
            </a:r>
            <a:r>
              <a:rPr lang="nb-NO" altLang="nb-NO" dirty="0"/>
              <a:t> </a:t>
            </a:r>
            <a:r>
              <a:rPr lang="nb-NO" altLang="nb-NO" dirty="0" err="1"/>
              <a:t>also</a:t>
            </a:r>
            <a:r>
              <a:rPr lang="nb-NO" altLang="nb-NO" dirty="0"/>
              <a:t> be a </a:t>
            </a:r>
            <a:r>
              <a:rPr lang="nb-NO" altLang="nb-NO" dirty="0" err="1"/>
              <a:t>powerful</a:t>
            </a:r>
            <a:r>
              <a:rPr lang="nb-NO" altLang="nb-NO" dirty="0"/>
              <a:t> </a:t>
            </a:r>
            <a:r>
              <a:rPr lang="nb-NO" altLang="nb-NO" dirty="0" err="1"/>
              <a:t>way</a:t>
            </a:r>
            <a:r>
              <a:rPr lang="nb-NO" altLang="nb-NO" dirty="0"/>
              <a:t> to </a:t>
            </a:r>
            <a:r>
              <a:rPr lang="nb-NO" altLang="nb-NO" dirty="0" err="1"/>
              <a:t>combat</a:t>
            </a:r>
            <a:r>
              <a:rPr lang="nb-NO" altLang="nb-NO" dirty="0"/>
              <a:t> </a:t>
            </a:r>
            <a:r>
              <a:rPr lang="nb-NO" altLang="nb-NO" dirty="0" err="1"/>
              <a:t>tentensies</a:t>
            </a:r>
            <a:r>
              <a:rPr lang="nb-NO" altLang="nb-NO" dirty="0"/>
              <a:t> or </a:t>
            </a:r>
            <a:r>
              <a:rPr lang="nb-NO" altLang="nb-NO" dirty="0" err="1"/>
              <a:t>signs</a:t>
            </a:r>
            <a:r>
              <a:rPr lang="nb-NO" altLang="nb-NO" dirty="0"/>
              <a:t> </a:t>
            </a:r>
            <a:r>
              <a:rPr lang="nb-NO" altLang="nb-NO" dirty="0" err="1"/>
              <a:t>of</a:t>
            </a:r>
            <a:r>
              <a:rPr lang="nb-NO" altLang="nb-NO" dirty="0"/>
              <a:t> </a:t>
            </a:r>
            <a:r>
              <a:rPr lang="nb-NO" altLang="nb-NO" dirty="0" err="1"/>
              <a:t>corruption</a:t>
            </a:r>
            <a:r>
              <a:rPr lang="nb-NO" altLang="nb-NO" dirty="0"/>
              <a:t>. </a:t>
            </a:r>
            <a:r>
              <a:rPr lang="nb-NO" altLang="nb-NO" dirty="0" err="1"/>
              <a:t>Clarity</a:t>
            </a:r>
            <a:r>
              <a:rPr lang="nb-NO" altLang="nb-NO" dirty="0"/>
              <a:t> </a:t>
            </a:r>
            <a:r>
              <a:rPr lang="nb-NO" altLang="nb-NO" dirty="0" err="1"/>
              <a:t>about</a:t>
            </a:r>
            <a:r>
              <a:rPr lang="nb-NO" altLang="nb-NO" dirty="0"/>
              <a:t> mutual </a:t>
            </a:r>
            <a:r>
              <a:rPr lang="nb-NO" altLang="nb-NO" dirty="0" err="1"/>
              <a:t>interests</a:t>
            </a:r>
            <a:r>
              <a:rPr lang="nb-NO" altLang="nb-NO" dirty="0"/>
              <a:t> to </a:t>
            </a:r>
            <a:r>
              <a:rPr lang="nb-NO" altLang="nb-NO" dirty="0" err="1"/>
              <a:t>achieve</a:t>
            </a:r>
            <a:r>
              <a:rPr lang="nb-NO" altLang="nb-NO" dirty="0"/>
              <a:t> </a:t>
            </a:r>
            <a:r>
              <a:rPr lang="nb-NO" altLang="nb-NO" dirty="0" err="1"/>
              <a:t>better</a:t>
            </a:r>
            <a:r>
              <a:rPr lang="nb-NO" altLang="nb-NO" dirty="0"/>
              <a:t> </a:t>
            </a:r>
            <a:r>
              <a:rPr lang="nb-NO" altLang="nb-NO" dirty="0" err="1"/>
              <a:t>results</a:t>
            </a:r>
            <a:r>
              <a:rPr lang="nb-NO" altLang="nb-NO" dirty="0"/>
              <a:t> </a:t>
            </a:r>
            <a:r>
              <a:rPr lang="nb-NO" altLang="nb-NO" dirty="0" err="1"/>
              <a:t>require</a:t>
            </a:r>
            <a:r>
              <a:rPr lang="nb-NO" altLang="nb-NO" dirty="0"/>
              <a:t> </a:t>
            </a:r>
            <a:r>
              <a:rPr lang="nb-NO" altLang="nb-NO" dirty="0" err="1"/>
              <a:t>openness</a:t>
            </a:r>
            <a:r>
              <a:rPr lang="nb-NO" altLang="nb-NO" dirty="0"/>
              <a:t> at </a:t>
            </a:r>
            <a:r>
              <a:rPr lang="nb-NO" altLang="nb-NO" dirty="0" err="1"/>
              <a:t>every</a:t>
            </a:r>
            <a:r>
              <a:rPr lang="nb-NO" altLang="nb-NO" dirty="0"/>
              <a:t> </a:t>
            </a:r>
            <a:r>
              <a:rPr lang="nb-NO" altLang="nb-NO" dirty="0" err="1"/>
              <a:t>level</a:t>
            </a:r>
            <a:r>
              <a:rPr lang="nb-NO" altLang="nb-NO" dirty="0"/>
              <a:t>, </a:t>
            </a:r>
            <a:r>
              <a:rPr lang="nb-NO" altLang="nb-NO" dirty="0" err="1"/>
              <a:t>including</a:t>
            </a:r>
            <a:r>
              <a:rPr lang="nb-NO" altLang="nb-NO" dirty="0"/>
              <a:t> </a:t>
            </a:r>
            <a:r>
              <a:rPr lang="nb-NO" altLang="nb-NO" dirty="0" err="1"/>
              <a:t>financial</a:t>
            </a:r>
            <a:r>
              <a:rPr lang="nb-NO" altLang="nb-NO" dirty="0"/>
              <a:t> </a:t>
            </a:r>
            <a:r>
              <a:rPr lang="nb-NO" altLang="nb-NO" dirty="0" err="1"/>
              <a:t>resources</a:t>
            </a:r>
            <a:r>
              <a:rPr lang="nb-NO" altLang="nb-NO" dirty="0"/>
              <a:t> and </a:t>
            </a:r>
            <a:r>
              <a:rPr lang="nb-NO" altLang="nb-NO" dirty="0" err="1"/>
              <a:t>how</a:t>
            </a:r>
            <a:r>
              <a:rPr lang="nb-NO" altLang="nb-NO" dirty="0"/>
              <a:t> </a:t>
            </a:r>
            <a:r>
              <a:rPr lang="nb-NO" altLang="nb-NO" dirty="0" err="1"/>
              <a:t>money</a:t>
            </a:r>
            <a:r>
              <a:rPr lang="nb-NO" altLang="nb-NO" dirty="0"/>
              <a:t> is spent.</a:t>
            </a:r>
          </a:p>
          <a:p>
            <a:endParaRPr lang="nb-NO" altLang="nb-NO" dirty="0"/>
          </a:p>
        </p:txBody>
      </p:sp>
      <p:sp>
        <p:nvSpPr>
          <p:cNvPr id="62468" name="Plassholder for lysbildenummer 3"/>
          <p:cNvSpPr>
            <a:spLocks noGrp="1"/>
          </p:cNvSpPr>
          <p:nvPr>
            <p:ph type="sldNum" sz="quarter" idx="5"/>
          </p:nvPr>
        </p:nvSpPr>
        <p:spPr>
          <a:noFill/>
        </p:spPr>
        <p:txBody>
          <a:bodyPr/>
          <a:lstStyle>
            <a:lvl1pPr>
              <a:defRPr sz="2400">
                <a:solidFill>
                  <a:schemeClr val="tx1"/>
                </a:solidFill>
                <a:latin typeface="Helvetica" panose="020B0604020202020204" pitchFamily="34" charset="0"/>
              </a:defRPr>
            </a:lvl1pPr>
            <a:lvl2pPr marL="742950" indent="-285750">
              <a:defRPr sz="2400">
                <a:solidFill>
                  <a:schemeClr val="tx1"/>
                </a:solidFill>
                <a:latin typeface="Helvetica" panose="020B0604020202020204" pitchFamily="34" charset="0"/>
              </a:defRPr>
            </a:lvl2pPr>
            <a:lvl3pPr marL="1143000" indent="-228600">
              <a:defRPr sz="2400">
                <a:solidFill>
                  <a:schemeClr val="tx1"/>
                </a:solidFill>
                <a:latin typeface="Helvetica" panose="020B0604020202020204" pitchFamily="34" charset="0"/>
              </a:defRPr>
            </a:lvl3pPr>
            <a:lvl4pPr marL="1600200" indent="-228600">
              <a:defRPr sz="2400">
                <a:solidFill>
                  <a:schemeClr val="tx1"/>
                </a:solidFill>
                <a:latin typeface="Helvetica" panose="020B0604020202020204" pitchFamily="34" charset="0"/>
              </a:defRPr>
            </a:lvl4pPr>
            <a:lvl5pPr marL="2057400" indent="-228600">
              <a:defRPr sz="2400">
                <a:solidFill>
                  <a:schemeClr val="tx1"/>
                </a:solidFill>
                <a:latin typeface="Helvetica" panose="020B0604020202020204" pitchFamily="34" charset="0"/>
              </a:defRPr>
            </a:lvl5pPr>
            <a:lvl6pPr marL="2514600" indent="-228600" eaLnBrk="0" fontAlgn="base" hangingPunct="0">
              <a:spcBef>
                <a:spcPct val="0"/>
              </a:spcBef>
              <a:spcAft>
                <a:spcPct val="0"/>
              </a:spcAft>
              <a:defRPr sz="2400">
                <a:solidFill>
                  <a:schemeClr val="tx1"/>
                </a:solidFill>
                <a:latin typeface="Helvetica" panose="020B0604020202020204" pitchFamily="34" charset="0"/>
              </a:defRPr>
            </a:lvl6pPr>
            <a:lvl7pPr marL="2971800" indent="-228600" eaLnBrk="0" fontAlgn="base" hangingPunct="0">
              <a:spcBef>
                <a:spcPct val="0"/>
              </a:spcBef>
              <a:spcAft>
                <a:spcPct val="0"/>
              </a:spcAft>
              <a:defRPr sz="2400">
                <a:solidFill>
                  <a:schemeClr val="tx1"/>
                </a:solidFill>
                <a:latin typeface="Helvetica" panose="020B0604020202020204" pitchFamily="34" charset="0"/>
              </a:defRPr>
            </a:lvl7pPr>
            <a:lvl8pPr marL="3429000" indent="-228600" eaLnBrk="0" fontAlgn="base" hangingPunct="0">
              <a:spcBef>
                <a:spcPct val="0"/>
              </a:spcBef>
              <a:spcAft>
                <a:spcPct val="0"/>
              </a:spcAft>
              <a:defRPr sz="2400">
                <a:solidFill>
                  <a:schemeClr val="tx1"/>
                </a:solidFill>
                <a:latin typeface="Helvetica" panose="020B0604020202020204" pitchFamily="34" charset="0"/>
              </a:defRPr>
            </a:lvl8pPr>
            <a:lvl9pPr marL="3886200" indent="-228600" eaLnBrk="0" fontAlgn="base" hangingPunct="0">
              <a:spcBef>
                <a:spcPct val="0"/>
              </a:spcBef>
              <a:spcAft>
                <a:spcPct val="0"/>
              </a:spcAft>
              <a:defRPr sz="2400">
                <a:solidFill>
                  <a:schemeClr val="tx1"/>
                </a:solidFill>
                <a:latin typeface="Helvetica" panose="020B0604020202020204" pitchFamily="34" charset="0"/>
              </a:defRPr>
            </a:lvl9pPr>
          </a:lstStyle>
          <a:p>
            <a:fld id="{A806A622-5DA7-4098-B7BC-606DA94DECEC}" type="slidenum">
              <a:rPr lang="nb-NO" altLang="nb-NO" sz="1200" smtClean="0">
                <a:solidFill>
                  <a:srgbClr val="000000"/>
                </a:solidFill>
              </a:rPr>
              <a:pPr/>
              <a:t>22</a:t>
            </a:fld>
            <a:endParaRPr lang="nb-NO" altLang="nb-NO" sz="1200">
              <a:solidFill>
                <a:srgbClr val="000000"/>
              </a:solidFill>
            </a:endParaRPr>
          </a:p>
        </p:txBody>
      </p:sp>
    </p:spTree>
    <p:extLst>
      <p:ext uri="{BB962C8B-B14F-4D97-AF65-F5344CB8AC3E}">
        <p14:creationId xmlns:p14="http://schemas.microsoft.com/office/powerpoint/2010/main" xmlns="" val="15544309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Plassholder for lysbilde 1"/>
          <p:cNvSpPr>
            <a:spLocks noGrp="1" noRot="1" noChangeAspect="1" noTextEdit="1"/>
          </p:cNvSpPr>
          <p:nvPr>
            <p:ph type="sldImg"/>
          </p:nvPr>
        </p:nvSpPr>
        <p:spPr>
          <a:ln/>
        </p:spPr>
      </p:sp>
      <p:sp>
        <p:nvSpPr>
          <p:cNvPr id="48131" name="Plassholder for notater 2"/>
          <p:cNvSpPr>
            <a:spLocks noGrp="1"/>
          </p:cNvSpPr>
          <p:nvPr>
            <p:ph type="body" idx="1"/>
          </p:nvPr>
        </p:nvSpPr>
        <p:spPr>
          <a:noFill/>
        </p:spPr>
        <p:txBody>
          <a:bodyPr/>
          <a:lstStyle/>
          <a:p>
            <a:r>
              <a:rPr lang="en-US" altLang="nb-NO" dirty="0"/>
              <a:t>The main principles of the tripartite approach in Norway:</a:t>
            </a:r>
          </a:p>
          <a:p>
            <a:r>
              <a:rPr lang="en-US" altLang="nb-NO" dirty="0"/>
              <a:t>Wages are set in tariff agreements, which are the result of highly </a:t>
            </a:r>
            <a:r>
              <a:rPr lang="en-US" altLang="nb-NO" dirty="0" err="1"/>
              <a:t>centralised</a:t>
            </a:r>
            <a:r>
              <a:rPr lang="en-US" altLang="nb-NO" dirty="0"/>
              <a:t> negotiations between a few big unions and employers</a:t>
            </a:r>
          </a:p>
          <a:p>
            <a:r>
              <a:rPr lang="en-US" altLang="nb-NO" dirty="0"/>
              <a:t>Given their size, trade unions have an incentive to take into account the impact of wage increases on unemployment</a:t>
            </a:r>
          </a:p>
          <a:p>
            <a:r>
              <a:rPr lang="en-US" altLang="nb-NO" dirty="0"/>
              <a:t>In order to avoid increased unemployment, overall wage growth is restricted to what export-oriented industries are able to offer while remaining competitive</a:t>
            </a:r>
          </a:p>
          <a:p>
            <a:r>
              <a:rPr lang="en-US" altLang="nb-NO" dirty="0"/>
              <a:t>Its is a form of negotiations facilitates an emphasis on common interests and a fairly equal distribution of income</a:t>
            </a:r>
          </a:p>
          <a:p>
            <a:endParaRPr lang="nb-NO" altLang="nb-NO" dirty="0"/>
          </a:p>
        </p:txBody>
      </p:sp>
      <p:sp>
        <p:nvSpPr>
          <p:cNvPr id="48132" name="Plassholder for bunntekst 3"/>
          <p:cNvSpPr>
            <a:spLocks noGrp="1"/>
          </p:cNvSpPr>
          <p:nvPr>
            <p:ph type="ftr" sz="quarter" idx="4"/>
          </p:nvPr>
        </p:nvSpPr>
        <p:spPr>
          <a:noFill/>
        </p:spPr>
        <p:txBody>
          <a:bodyPr/>
          <a:lstStyle>
            <a:lvl1pPr>
              <a:defRPr sz="2400">
                <a:solidFill>
                  <a:schemeClr val="tx1"/>
                </a:solidFill>
                <a:latin typeface="Helvetica" panose="020B0604020202020204" pitchFamily="34" charset="0"/>
              </a:defRPr>
            </a:lvl1pPr>
            <a:lvl2pPr marL="742950" indent="-285750">
              <a:defRPr sz="2400">
                <a:solidFill>
                  <a:schemeClr val="tx1"/>
                </a:solidFill>
                <a:latin typeface="Helvetica" panose="020B0604020202020204" pitchFamily="34" charset="0"/>
              </a:defRPr>
            </a:lvl2pPr>
            <a:lvl3pPr marL="1143000" indent="-228600">
              <a:defRPr sz="2400">
                <a:solidFill>
                  <a:schemeClr val="tx1"/>
                </a:solidFill>
                <a:latin typeface="Helvetica" panose="020B0604020202020204" pitchFamily="34" charset="0"/>
              </a:defRPr>
            </a:lvl3pPr>
            <a:lvl4pPr marL="1600200" indent="-228600">
              <a:defRPr sz="2400">
                <a:solidFill>
                  <a:schemeClr val="tx1"/>
                </a:solidFill>
                <a:latin typeface="Helvetica" panose="020B0604020202020204" pitchFamily="34" charset="0"/>
              </a:defRPr>
            </a:lvl4pPr>
            <a:lvl5pPr marL="2057400" indent="-228600">
              <a:defRPr sz="2400">
                <a:solidFill>
                  <a:schemeClr val="tx1"/>
                </a:solidFill>
                <a:latin typeface="Helvetica" panose="020B0604020202020204" pitchFamily="34" charset="0"/>
              </a:defRPr>
            </a:lvl5pPr>
            <a:lvl6pPr marL="2514600" indent="-228600" eaLnBrk="0" fontAlgn="base" hangingPunct="0">
              <a:spcBef>
                <a:spcPct val="0"/>
              </a:spcBef>
              <a:spcAft>
                <a:spcPct val="0"/>
              </a:spcAft>
              <a:defRPr sz="2400">
                <a:solidFill>
                  <a:schemeClr val="tx1"/>
                </a:solidFill>
                <a:latin typeface="Helvetica" panose="020B0604020202020204" pitchFamily="34" charset="0"/>
              </a:defRPr>
            </a:lvl6pPr>
            <a:lvl7pPr marL="2971800" indent="-228600" eaLnBrk="0" fontAlgn="base" hangingPunct="0">
              <a:spcBef>
                <a:spcPct val="0"/>
              </a:spcBef>
              <a:spcAft>
                <a:spcPct val="0"/>
              </a:spcAft>
              <a:defRPr sz="2400">
                <a:solidFill>
                  <a:schemeClr val="tx1"/>
                </a:solidFill>
                <a:latin typeface="Helvetica" panose="020B0604020202020204" pitchFamily="34" charset="0"/>
              </a:defRPr>
            </a:lvl7pPr>
            <a:lvl8pPr marL="3429000" indent="-228600" eaLnBrk="0" fontAlgn="base" hangingPunct="0">
              <a:spcBef>
                <a:spcPct val="0"/>
              </a:spcBef>
              <a:spcAft>
                <a:spcPct val="0"/>
              </a:spcAft>
              <a:defRPr sz="2400">
                <a:solidFill>
                  <a:schemeClr val="tx1"/>
                </a:solidFill>
                <a:latin typeface="Helvetica" panose="020B0604020202020204" pitchFamily="34" charset="0"/>
              </a:defRPr>
            </a:lvl8pPr>
            <a:lvl9pPr marL="3886200" indent="-228600" eaLnBrk="0" fontAlgn="base" hangingPunct="0">
              <a:spcBef>
                <a:spcPct val="0"/>
              </a:spcBef>
              <a:spcAft>
                <a:spcPct val="0"/>
              </a:spcAft>
              <a:defRPr sz="2400">
                <a:solidFill>
                  <a:schemeClr val="tx1"/>
                </a:solidFill>
                <a:latin typeface="Helvetica" panose="020B0604020202020204" pitchFamily="34" charset="0"/>
              </a:defRPr>
            </a:lvl9pPr>
          </a:lstStyle>
          <a:p>
            <a:r>
              <a:rPr lang="en-US" altLang="nb-NO" sz="1200"/>
              <a:t>KS Omstilling og konkurranse</a:t>
            </a:r>
          </a:p>
        </p:txBody>
      </p:sp>
      <p:sp>
        <p:nvSpPr>
          <p:cNvPr id="48133" name="Plassholder for lysbildenummer 4"/>
          <p:cNvSpPr>
            <a:spLocks noGrp="1"/>
          </p:cNvSpPr>
          <p:nvPr>
            <p:ph type="sldNum" sz="quarter" idx="5"/>
          </p:nvPr>
        </p:nvSpPr>
        <p:spPr>
          <a:noFill/>
        </p:spPr>
        <p:txBody>
          <a:bodyPr/>
          <a:lstStyle>
            <a:lvl1pPr>
              <a:defRPr sz="2400">
                <a:solidFill>
                  <a:schemeClr val="tx1"/>
                </a:solidFill>
                <a:latin typeface="Helvetica" panose="020B0604020202020204" pitchFamily="34" charset="0"/>
              </a:defRPr>
            </a:lvl1pPr>
            <a:lvl2pPr marL="742950" indent="-285750">
              <a:defRPr sz="2400">
                <a:solidFill>
                  <a:schemeClr val="tx1"/>
                </a:solidFill>
                <a:latin typeface="Helvetica" panose="020B0604020202020204" pitchFamily="34" charset="0"/>
              </a:defRPr>
            </a:lvl2pPr>
            <a:lvl3pPr marL="1143000" indent="-228600">
              <a:defRPr sz="2400">
                <a:solidFill>
                  <a:schemeClr val="tx1"/>
                </a:solidFill>
                <a:latin typeface="Helvetica" panose="020B0604020202020204" pitchFamily="34" charset="0"/>
              </a:defRPr>
            </a:lvl3pPr>
            <a:lvl4pPr marL="1600200" indent="-228600">
              <a:defRPr sz="2400">
                <a:solidFill>
                  <a:schemeClr val="tx1"/>
                </a:solidFill>
                <a:latin typeface="Helvetica" panose="020B0604020202020204" pitchFamily="34" charset="0"/>
              </a:defRPr>
            </a:lvl4pPr>
            <a:lvl5pPr marL="2057400" indent="-228600">
              <a:defRPr sz="2400">
                <a:solidFill>
                  <a:schemeClr val="tx1"/>
                </a:solidFill>
                <a:latin typeface="Helvetica" panose="020B0604020202020204" pitchFamily="34" charset="0"/>
              </a:defRPr>
            </a:lvl5pPr>
            <a:lvl6pPr marL="2514600" indent="-228600" eaLnBrk="0" fontAlgn="base" hangingPunct="0">
              <a:spcBef>
                <a:spcPct val="0"/>
              </a:spcBef>
              <a:spcAft>
                <a:spcPct val="0"/>
              </a:spcAft>
              <a:defRPr sz="2400">
                <a:solidFill>
                  <a:schemeClr val="tx1"/>
                </a:solidFill>
                <a:latin typeface="Helvetica" panose="020B0604020202020204" pitchFamily="34" charset="0"/>
              </a:defRPr>
            </a:lvl6pPr>
            <a:lvl7pPr marL="2971800" indent="-228600" eaLnBrk="0" fontAlgn="base" hangingPunct="0">
              <a:spcBef>
                <a:spcPct val="0"/>
              </a:spcBef>
              <a:spcAft>
                <a:spcPct val="0"/>
              </a:spcAft>
              <a:defRPr sz="2400">
                <a:solidFill>
                  <a:schemeClr val="tx1"/>
                </a:solidFill>
                <a:latin typeface="Helvetica" panose="020B0604020202020204" pitchFamily="34" charset="0"/>
              </a:defRPr>
            </a:lvl7pPr>
            <a:lvl8pPr marL="3429000" indent="-228600" eaLnBrk="0" fontAlgn="base" hangingPunct="0">
              <a:spcBef>
                <a:spcPct val="0"/>
              </a:spcBef>
              <a:spcAft>
                <a:spcPct val="0"/>
              </a:spcAft>
              <a:defRPr sz="2400">
                <a:solidFill>
                  <a:schemeClr val="tx1"/>
                </a:solidFill>
                <a:latin typeface="Helvetica" panose="020B0604020202020204" pitchFamily="34" charset="0"/>
              </a:defRPr>
            </a:lvl8pPr>
            <a:lvl9pPr marL="3886200" indent="-228600" eaLnBrk="0" fontAlgn="base" hangingPunct="0">
              <a:spcBef>
                <a:spcPct val="0"/>
              </a:spcBef>
              <a:spcAft>
                <a:spcPct val="0"/>
              </a:spcAft>
              <a:defRPr sz="2400">
                <a:solidFill>
                  <a:schemeClr val="tx1"/>
                </a:solidFill>
                <a:latin typeface="Helvetica" panose="020B0604020202020204" pitchFamily="34" charset="0"/>
              </a:defRPr>
            </a:lvl9pPr>
          </a:lstStyle>
          <a:p>
            <a:fld id="{7801F72C-545D-4E57-8322-8EBAEE323A82}" type="slidenum">
              <a:rPr lang="en-US" altLang="nb-NO" sz="1200" smtClean="0"/>
              <a:pPr/>
              <a:t>5</a:t>
            </a:fld>
            <a:endParaRPr lang="en-US" altLang="nb-NO" sz="1200"/>
          </a:p>
        </p:txBody>
      </p:sp>
    </p:spTree>
    <p:extLst>
      <p:ext uri="{BB962C8B-B14F-4D97-AF65-F5344CB8AC3E}">
        <p14:creationId xmlns:p14="http://schemas.microsoft.com/office/powerpoint/2010/main" xmlns="" val="27984226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C0B91CD3-0A51-2044-818F-7927559E5519}" type="slidenum">
              <a:rPr lang="x-none" smtClean="0"/>
              <a:pPr/>
              <a:t>6</a:t>
            </a:fld>
            <a:endParaRPr lang="x-none"/>
          </a:p>
        </p:txBody>
      </p:sp>
    </p:spTree>
    <p:extLst>
      <p:ext uri="{BB962C8B-B14F-4D97-AF65-F5344CB8AC3E}">
        <p14:creationId xmlns:p14="http://schemas.microsoft.com/office/powerpoint/2010/main" xmlns="" val="11811709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Plassholder for lysbilde 1"/>
          <p:cNvSpPr>
            <a:spLocks noGrp="1" noRot="1" noChangeAspect="1" noTextEdit="1"/>
          </p:cNvSpPr>
          <p:nvPr>
            <p:ph type="sldImg"/>
          </p:nvPr>
        </p:nvSpPr>
        <p:spPr>
          <a:xfrm>
            <a:off x="26988" y="744538"/>
            <a:ext cx="6615112" cy="3722687"/>
          </a:xfrm>
          <a:ln/>
        </p:spPr>
      </p:sp>
      <p:sp>
        <p:nvSpPr>
          <p:cNvPr id="3" name="Plassholder for notater 2"/>
          <p:cNvSpPr>
            <a:spLocks noGrp="1"/>
          </p:cNvSpPr>
          <p:nvPr>
            <p:ph type="body" idx="1"/>
          </p:nvPr>
        </p:nvSpPr>
        <p:spPr/>
        <p:txBody>
          <a:bodyPr/>
          <a:lstStyle/>
          <a:p>
            <a:pPr>
              <a:defRPr/>
            </a:pPr>
            <a:r>
              <a:rPr lang="en-US" dirty="0"/>
              <a:t>What are the characteristics of social dialogue in Norway?</a:t>
            </a:r>
          </a:p>
          <a:p>
            <a:pPr>
              <a:defRPr/>
            </a:pPr>
            <a:r>
              <a:rPr lang="en-US" dirty="0"/>
              <a:t>The mentioned characteristics of social dialogue is not a recent development, but to maintain these characteristics it is a necessity to - never promise more than you can keep - and keep what you have promised.</a:t>
            </a:r>
          </a:p>
          <a:p>
            <a:pPr>
              <a:defRPr/>
            </a:pPr>
            <a:endParaRPr lang="en-US" dirty="0"/>
          </a:p>
          <a:p>
            <a:pPr>
              <a:defRPr/>
            </a:pPr>
            <a:r>
              <a:rPr lang="nb-NO" dirty="0">
                <a:latin typeface="+mn-lt"/>
              </a:rPr>
              <a:t>The </a:t>
            </a:r>
            <a:r>
              <a:rPr lang="nb-NO" dirty="0" err="1">
                <a:latin typeface="+mn-lt"/>
              </a:rPr>
              <a:t>high</a:t>
            </a:r>
            <a:r>
              <a:rPr lang="nb-NO" dirty="0">
                <a:latin typeface="+mn-lt"/>
              </a:rPr>
              <a:t> union </a:t>
            </a:r>
            <a:r>
              <a:rPr lang="nb-NO" dirty="0" err="1">
                <a:latin typeface="+mn-lt"/>
              </a:rPr>
              <a:t>density</a:t>
            </a:r>
            <a:r>
              <a:rPr lang="nb-NO" dirty="0">
                <a:latin typeface="+mn-lt"/>
              </a:rPr>
              <a:t> is </a:t>
            </a:r>
            <a:r>
              <a:rPr lang="nb-NO" dirty="0" err="1">
                <a:latin typeface="+mn-lt"/>
              </a:rPr>
              <a:t>important</a:t>
            </a:r>
            <a:r>
              <a:rPr lang="nb-NO" dirty="0">
                <a:latin typeface="+mn-lt"/>
              </a:rPr>
              <a:t> to </a:t>
            </a:r>
            <a:r>
              <a:rPr lang="nb-NO" dirty="0" err="1">
                <a:latin typeface="+mn-lt"/>
              </a:rPr>
              <a:t>the</a:t>
            </a:r>
            <a:r>
              <a:rPr lang="nb-NO" dirty="0">
                <a:latin typeface="+mn-lt"/>
              </a:rPr>
              <a:t> </a:t>
            </a:r>
            <a:r>
              <a:rPr lang="nb-NO" dirty="0" err="1">
                <a:latin typeface="+mn-lt"/>
              </a:rPr>
              <a:t>functioning</a:t>
            </a:r>
            <a:r>
              <a:rPr lang="nb-NO" dirty="0">
                <a:latin typeface="+mn-lt"/>
              </a:rPr>
              <a:t> </a:t>
            </a:r>
            <a:r>
              <a:rPr lang="nb-NO" dirty="0" err="1">
                <a:latin typeface="+mn-lt"/>
              </a:rPr>
              <a:t>of</a:t>
            </a:r>
            <a:r>
              <a:rPr lang="nb-NO" dirty="0">
                <a:latin typeface="+mn-lt"/>
              </a:rPr>
              <a:t> </a:t>
            </a:r>
            <a:r>
              <a:rPr lang="nb-NO" dirty="0" err="1">
                <a:latin typeface="+mn-lt"/>
              </a:rPr>
              <a:t>our</a:t>
            </a:r>
            <a:r>
              <a:rPr lang="nb-NO" dirty="0">
                <a:latin typeface="+mn-lt"/>
              </a:rPr>
              <a:t> system, and for </a:t>
            </a:r>
            <a:r>
              <a:rPr lang="nb-NO" dirty="0" err="1">
                <a:latin typeface="+mn-lt"/>
              </a:rPr>
              <a:t>the</a:t>
            </a:r>
            <a:r>
              <a:rPr lang="nb-NO" dirty="0">
                <a:latin typeface="+mn-lt"/>
              </a:rPr>
              <a:t> </a:t>
            </a:r>
            <a:r>
              <a:rPr lang="nb-NO" dirty="0" err="1">
                <a:latin typeface="+mn-lt"/>
              </a:rPr>
              <a:t>legitimacy</a:t>
            </a:r>
            <a:r>
              <a:rPr lang="nb-NO" dirty="0">
                <a:latin typeface="+mn-lt"/>
              </a:rPr>
              <a:t> </a:t>
            </a:r>
            <a:r>
              <a:rPr lang="nb-NO" dirty="0" err="1">
                <a:latin typeface="+mn-lt"/>
              </a:rPr>
              <a:t>of</a:t>
            </a:r>
            <a:r>
              <a:rPr lang="nb-NO" dirty="0">
                <a:latin typeface="+mn-lt"/>
              </a:rPr>
              <a:t> </a:t>
            </a:r>
            <a:r>
              <a:rPr lang="nb-NO" dirty="0" err="1">
                <a:latin typeface="+mn-lt"/>
              </a:rPr>
              <a:t>the</a:t>
            </a:r>
            <a:r>
              <a:rPr lang="nb-NO" dirty="0">
                <a:latin typeface="+mn-lt"/>
              </a:rPr>
              <a:t> </a:t>
            </a:r>
            <a:r>
              <a:rPr lang="nb-NO" dirty="0" err="1">
                <a:latin typeface="+mn-lt"/>
              </a:rPr>
              <a:t>agreements</a:t>
            </a:r>
            <a:r>
              <a:rPr lang="nb-NO" dirty="0">
                <a:latin typeface="+mn-lt"/>
              </a:rPr>
              <a:t> </a:t>
            </a:r>
            <a:r>
              <a:rPr lang="nb-NO" dirty="0" err="1">
                <a:latin typeface="+mn-lt"/>
              </a:rPr>
              <a:t>reached</a:t>
            </a:r>
            <a:r>
              <a:rPr lang="nb-NO" dirty="0">
                <a:latin typeface="+mn-lt"/>
              </a:rPr>
              <a:t>. </a:t>
            </a:r>
          </a:p>
          <a:p>
            <a:pPr>
              <a:defRPr/>
            </a:pPr>
            <a:endParaRPr lang="nb-NO" dirty="0"/>
          </a:p>
          <a:p>
            <a:pPr>
              <a:defRPr/>
            </a:pPr>
            <a:r>
              <a:rPr lang="nb-NO" dirty="0" err="1"/>
              <a:t>We</a:t>
            </a:r>
            <a:r>
              <a:rPr lang="nb-NO" dirty="0"/>
              <a:t> have </a:t>
            </a:r>
            <a:r>
              <a:rPr lang="nb-NO" dirty="0" err="1"/>
              <a:t>long</a:t>
            </a:r>
            <a:r>
              <a:rPr lang="nb-NO" dirty="0"/>
              <a:t> </a:t>
            </a:r>
            <a:r>
              <a:rPr lang="nb-NO" dirty="0" err="1"/>
              <a:t>standing</a:t>
            </a:r>
            <a:r>
              <a:rPr lang="nb-NO" dirty="0"/>
              <a:t>, and </a:t>
            </a:r>
            <a:r>
              <a:rPr lang="nb-NO" dirty="0" err="1"/>
              <a:t>predictable</a:t>
            </a:r>
            <a:r>
              <a:rPr lang="nb-NO" dirty="0"/>
              <a:t> </a:t>
            </a:r>
            <a:r>
              <a:rPr lang="nb-NO" dirty="0" err="1"/>
              <a:t>relations</a:t>
            </a:r>
            <a:r>
              <a:rPr lang="nb-NO" dirty="0"/>
              <a:t>, </a:t>
            </a:r>
            <a:r>
              <a:rPr lang="nb-NO" dirty="0" err="1"/>
              <a:t>there</a:t>
            </a:r>
            <a:r>
              <a:rPr lang="nb-NO" dirty="0"/>
              <a:t> is </a:t>
            </a:r>
            <a:r>
              <a:rPr lang="nb-NO" dirty="0" err="1"/>
              <a:t>often</a:t>
            </a:r>
            <a:r>
              <a:rPr lang="nb-NO" dirty="0"/>
              <a:t> a </a:t>
            </a:r>
            <a:r>
              <a:rPr lang="nb-NO" dirty="0" err="1"/>
              <a:t>willingness</a:t>
            </a:r>
            <a:r>
              <a:rPr lang="nb-NO" dirty="0"/>
              <a:t> to </a:t>
            </a:r>
            <a:r>
              <a:rPr lang="nb-NO" dirty="0" err="1"/>
              <a:t>find</a:t>
            </a:r>
            <a:r>
              <a:rPr lang="nb-NO" dirty="0"/>
              <a:t> </a:t>
            </a:r>
            <a:r>
              <a:rPr lang="nb-NO" dirty="0" err="1"/>
              <a:t>solutions</a:t>
            </a:r>
            <a:r>
              <a:rPr lang="nb-NO" dirty="0"/>
              <a:t> – and </a:t>
            </a:r>
            <a:r>
              <a:rPr lang="nb-NO" dirty="0" err="1"/>
              <a:t>this</a:t>
            </a:r>
            <a:r>
              <a:rPr lang="nb-NO" dirty="0"/>
              <a:t> is </a:t>
            </a:r>
            <a:r>
              <a:rPr lang="nb-NO" dirty="0" err="1"/>
              <a:t>often</a:t>
            </a:r>
            <a:r>
              <a:rPr lang="nb-NO" dirty="0"/>
              <a:t> </a:t>
            </a:r>
            <a:r>
              <a:rPr lang="nb-NO" dirty="0" err="1"/>
              <a:t>based</a:t>
            </a:r>
            <a:r>
              <a:rPr lang="nb-NO" dirty="0"/>
              <a:t> </a:t>
            </a:r>
            <a:r>
              <a:rPr lang="nb-NO" dirty="0" err="1"/>
              <a:t>on</a:t>
            </a:r>
            <a:r>
              <a:rPr lang="nb-NO" dirty="0"/>
              <a:t> a mutual </a:t>
            </a:r>
            <a:r>
              <a:rPr lang="nb-NO" dirty="0" err="1"/>
              <a:t>understanding</a:t>
            </a:r>
            <a:r>
              <a:rPr lang="nb-NO" dirty="0"/>
              <a:t> </a:t>
            </a:r>
            <a:r>
              <a:rPr lang="nb-NO" dirty="0" err="1"/>
              <a:t>of</a:t>
            </a:r>
            <a:r>
              <a:rPr lang="nb-NO" dirty="0"/>
              <a:t> </a:t>
            </a:r>
            <a:r>
              <a:rPr lang="nb-NO" dirty="0" err="1"/>
              <a:t>challenges</a:t>
            </a:r>
            <a:r>
              <a:rPr lang="nb-NO" dirty="0"/>
              <a:t>. </a:t>
            </a:r>
          </a:p>
          <a:p>
            <a:pPr>
              <a:defRPr/>
            </a:pPr>
            <a:endParaRPr lang="nb-NO" dirty="0"/>
          </a:p>
          <a:p>
            <a:pPr>
              <a:defRPr/>
            </a:pPr>
            <a:r>
              <a:rPr lang="nb-NO" dirty="0" err="1"/>
              <a:t>There</a:t>
            </a:r>
            <a:r>
              <a:rPr lang="nb-NO" dirty="0"/>
              <a:t> is </a:t>
            </a:r>
            <a:r>
              <a:rPr lang="nb-NO" dirty="0" err="1"/>
              <a:t>also</a:t>
            </a:r>
            <a:r>
              <a:rPr lang="nb-NO" dirty="0"/>
              <a:t> </a:t>
            </a:r>
            <a:r>
              <a:rPr lang="nb-NO" dirty="0" err="1"/>
              <a:t>strong</a:t>
            </a:r>
            <a:r>
              <a:rPr lang="nb-NO" dirty="0"/>
              <a:t> </a:t>
            </a:r>
            <a:r>
              <a:rPr lang="nb-NO" dirty="0" err="1"/>
              <a:t>relations</a:t>
            </a:r>
            <a:r>
              <a:rPr lang="nb-NO" dirty="0"/>
              <a:t> </a:t>
            </a:r>
            <a:r>
              <a:rPr lang="nb-NO" dirty="0" err="1"/>
              <a:t>between</a:t>
            </a:r>
            <a:r>
              <a:rPr lang="nb-NO" dirty="0"/>
              <a:t> </a:t>
            </a:r>
            <a:r>
              <a:rPr lang="nb-NO" dirty="0" err="1"/>
              <a:t>the</a:t>
            </a:r>
            <a:r>
              <a:rPr lang="nb-NO" dirty="0"/>
              <a:t> </a:t>
            </a:r>
            <a:r>
              <a:rPr lang="nb-NO" dirty="0" err="1"/>
              <a:t>confederations</a:t>
            </a:r>
            <a:r>
              <a:rPr lang="nb-NO" dirty="0"/>
              <a:t> and KS and </a:t>
            </a:r>
            <a:r>
              <a:rPr lang="nb-NO" dirty="0" err="1"/>
              <a:t>the</a:t>
            </a:r>
            <a:r>
              <a:rPr lang="nb-NO" dirty="0"/>
              <a:t> </a:t>
            </a:r>
            <a:r>
              <a:rPr lang="nb-NO" dirty="0" err="1"/>
              <a:t>employer</a:t>
            </a:r>
            <a:r>
              <a:rPr lang="nb-NO" dirty="0"/>
              <a:t> </a:t>
            </a:r>
            <a:r>
              <a:rPr lang="nb-NO" dirty="0" err="1"/>
              <a:t>organzations</a:t>
            </a:r>
            <a:r>
              <a:rPr lang="nb-NO" dirty="0"/>
              <a:t> and </a:t>
            </a:r>
            <a:r>
              <a:rPr lang="nb-NO" dirty="0" err="1"/>
              <a:t>also</a:t>
            </a:r>
            <a:r>
              <a:rPr lang="nb-NO" dirty="0"/>
              <a:t> </a:t>
            </a:r>
            <a:r>
              <a:rPr lang="nb-NO" dirty="0" err="1"/>
              <a:t>between</a:t>
            </a:r>
            <a:r>
              <a:rPr lang="nb-NO" dirty="0"/>
              <a:t> </a:t>
            </a:r>
            <a:r>
              <a:rPr lang="nb-NO" dirty="0" err="1"/>
              <a:t>local</a:t>
            </a:r>
            <a:r>
              <a:rPr lang="nb-NO" dirty="0"/>
              <a:t> trade unions and </a:t>
            </a:r>
            <a:r>
              <a:rPr lang="nb-NO" dirty="0" err="1"/>
              <a:t>the</a:t>
            </a:r>
            <a:r>
              <a:rPr lang="nb-NO" dirty="0"/>
              <a:t> </a:t>
            </a:r>
            <a:r>
              <a:rPr lang="nb-NO" dirty="0" err="1"/>
              <a:t>municipalities</a:t>
            </a:r>
            <a:r>
              <a:rPr lang="nb-NO" dirty="0"/>
              <a:t>/regions</a:t>
            </a:r>
          </a:p>
        </p:txBody>
      </p:sp>
      <p:sp>
        <p:nvSpPr>
          <p:cNvPr id="56324" name="Plassholder for lysbildenummer 3"/>
          <p:cNvSpPr>
            <a:spLocks noGrp="1"/>
          </p:cNvSpPr>
          <p:nvPr>
            <p:ph type="sldNum" sz="quarter" idx="5"/>
          </p:nvPr>
        </p:nvSpPr>
        <p:spPr>
          <a:noFill/>
        </p:spPr>
        <p:txBody>
          <a:bodyPr/>
          <a:lstStyle>
            <a:lvl1pPr>
              <a:defRPr sz="2400">
                <a:solidFill>
                  <a:schemeClr val="tx1"/>
                </a:solidFill>
                <a:latin typeface="Helvetica" panose="020B0604020202020204" pitchFamily="34" charset="0"/>
              </a:defRPr>
            </a:lvl1pPr>
            <a:lvl2pPr marL="742950" indent="-285750">
              <a:defRPr sz="2400">
                <a:solidFill>
                  <a:schemeClr val="tx1"/>
                </a:solidFill>
                <a:latin typeface="Helvetica" panose="020B0604020202020204" pitchFamily="34" charset="0"/>
              </a:defRPr>
            </a:lvl2pPr>
            <a:lvl3pPr marL="1143000" indent="-228600">
              <a:defRPr sz="2400">
                <a:solidFill>
                  <a:schemeClr val="tx1"/>
                </a:solidFill>
                <a:latin typeface="Helvetica" panose="020B0604020202020204" pitchFamily="34" charset="0"/>
              </a:defRPr>
            </a:lvl3pPr>
            <a:lvl4pPr marL="1600200" indent="-228600">
              <a:defRPr sz="2400">
                <a:solidFill>
                  <a:schemeClr val="tx1"/>
                </a:solidFill>
                <a:latin typeface="Helvetica" panose="020B0604020202020204" pitchFamily="34" charset="0"/>
              </a:defRPr>
            </a:lvl4pPr>
            <a:lvl5pPr marL="2057400" indent="-228600">
              <a:defRPr sz="2400">
                <a:solidFill>
                  <a:schemeClr val="tx1"/>
                </a:solidFill>
                <a:latin typeface="Helvetica" panose="020B0604020202020204" pitchFamily="34" charset="0"/>
              </a:defRPr>
            </a:lvl5pPr>
            <a:lvl6pPr marL="2514600" indent="-228600" eaLnBrk="0" fontAlgn="base" hangingPunct="0">
              <a:spcBef>
                <a:spcPct val="0"/>
              </a:spcBef>
              <a:spcAft>
                <a:spcPct val="0"/>
              </a:spcAft>
              <a:defRPr sz="2400">
                <a:solidFill>
                  <a:schemeClr val="tx1"/>
                </a:solidFill>
                <a:latin typeface="Helvetica" panose="020B0604020202020204" pitchFamily="34" charset="0"/>
              </a:defRPr>
            </a:lvl6pPr>
            <a:lvl7pPr marL="2971800" indent="-228600" eaLnBrk="0" fontAlgn="base" hangingPunct="0">
              <a:spcBef>
                <a:spcPct val="0"/>
              </a:spcBef>
              <a:spcAft>
                <a:spcPct val="0"/>
              </a:spcAft>
              <a:defRPr sz="2400">
                <a:solidFill>
                  <a:schemeClr val="tx1"/>
                </a:solidFill>
                <a:latin typeface="Helvetica" panose="020B0604020202020204" pitchFamily="34" charset="0"/>
              </a:defRPr>
            </a:lvl7pPr>
            <a:lvl8pPr marL="3429000" indent="-228600" eaLnBrk="0" fontAlgn="base" hangingPunct="0">
              <a:spcBef>
                <a:spcPct val="0"/>
              </a:spcBef>
              <a:spcAft>
                <a:spcPct val="0"/>
              </a:spcAft>
              <a:defRPr sz="2400">
                <a:solidFill>
                  <a:schemeClr val="tx1"/>
                </a:solidFill>
                <a:latin typeface="Helvetica" panose="020B0604020202020204" pitchFamily="34" charset="0"/>
              </a:defRPr>
            </a:lvl8pPr>
            <a:lvl9pPr marL="3886200" indent="-228600" eaLnBrk="0" fontAlgn="base" hangingPunct="0">
              <a:spcBef>
                <a:spcPct val="0"/>
              </a:spcBef>
              <a:spcAft>
                <a:spcPct val="0"/>
              </a:spcAft>
              <a:defRPr sz="2400">
                <a:solidFill>
                  <a:schemeClr val="tx1"/>
                </a:solidFill>
                <a:latin typeface="Helvetica" panose="020B0604020202020204" pitchFamily="34" charset="0"/>
              </a:defRPr>
            </a:lvl9pPr>
          </a:lstStyle>
          <a:p>
            <a:fld id="{FF089577-AD9D-4BED-AC81-DAB3301E6179}" type="slidenum">
              <a:rPr lang="nb-NO" altLang="nb-NO" sz="1200" smtClean="0"/>
              <a:pPr/>
              <a:t>7</a:t>
            </a:fld>
            <a:endParaRPr lang="nb-NO" altLang="nb-NO" sz="1200"/>
          </a:p>
        </p:txBody>
      </p:sp>
    </p:spTree>
    <p:extLst>
      <p:ext uri="{BB962C8B-B14F-4D97-AF65-F5344CB8AC3E}">
        <p14:creationId xmlns:p14="http://schemas.microsoft.com/office/powerpoint/2010/main" xmlns="" val="8396729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a:extLst>
              <a:ext uri="{FF2B5EF4-FFF2-40B4-BE49-F238E27FC236}">
                <a16:creationId xmlns:a16="http://schemas.microsoft.com/office/drawing/2014/main" xmlns="" id="{17DC1EF1-9E32-4080-B87E-5DF0051CDF58}"/>
              </a:ext>
            </a:extLst>
          </p:cNvPr>
          <p:cNvSpPr>
            <a:spLocks noGrp="1" noChangeArrowheads="1"/>
          </p:cNvSpPr>
          <p:nvPr>
            <p:ph type="sldNum" sz="quarter" idx="5"/>
          </p:nvPr>
        </p:nvSpPr>
        <p:spPr>
          <a:noFill/>
        </p:spPr>
        <p:txBody>
          <a:bodyPr/>
          <a:lstStyle>
            <a:lvl1pPr>
              <a:defRPr sz="2400">
                <a:solidFill>
                  <a:schemeClr val="tx1"/>
                </a:solidFill>
                <a:latin typeface="Helvetica" panose="020B0604020202020204" pitchFamily="34" charset="0"/>
              </a:defRPr>
            </a:lvl1pPr>
            <a:lvl2pPr marL="742950" indent="-285750">
              <a:defRPr sz="2400">
                <a:solidFill>
                  <a:schemeClr val="tx1"/>
                </a:solidFill>
                <a:latin typeface="Helvetica" panose="020B0604020202020204" pitchFamily="34" charset="0"/>
              </a:defRPr>
            </a:lvl2pPr>
            <a:lvl3pPr marL="1143000" indent="-228600">
              <a:defRPr sz="2400">
                <a:solidFill>
                  <a:schemeClr val="tx1"/>
                </a:solidFill>
                <a:latin typeface="Helvetica" panose="020B0604020202020204" pitchFamily="34" charset="0"/>
              </a:defRPr>
            </a:lvl3pPr>
            <a:lvl4pPr marL="1600200" indent="-228600">
              <a:defRPr sz="2400">
                <a:solidFill>
                  <a:schemeClr val="tx1"/>
                </a:solidFill>
                <a:latin typeface="Helvetica" panose="020B0604020202020204" pitchFamily="34" charset="0"/>
              </a:defRPr>
            </a:lvl4pPr>
            <a:lvl5pPr marL="2057400" indent="-228600">
              <a:defRPr sz="2400">
                <a:solidFill>
                  <a:schemeClr val="tx1"/>
                </a:solidFill>
                <a:latin typeface="Helvetica" panose="020B0604020202020204" pitchFamily="34" charset="0"/>
              </a:defRPr>
            </a:lvl5pPr>
            <a:lvl6pPr marL="2514600" indent="-228600" eaLnBrk="0" fontAlgn="base" hangingPunct="0">
              <a:spcBef>
                <a:spcPct val="0"/>
              </a:spcBef>
              <a:spcAft>
                <a:spcPct val="0"/>
              </a:spcAft>
              <a:defRPr sz="2400">
                <a:solidFill>
                  <a:schemeClr val="tx1"/>
                </a:solidFill>
                <a:latin typeface="Helvetica" panose="020B0604020202020204" pitchFamily="34" charset="0"/>
              </a:defRPr>
            </a:lvl6pPr>
            <a:lvl7pPr marL="2971800" indent="-228600" eaLnBrk="0" fontAlgn="base" hangingPunct="0">
              <a:spcBef>
                <a:spcPct val="0"/>
              </a:spcBef>
              <a:spcAft>
                <a:spcPct val="0"/>
              </a:spcAft>
              <a:defRPr sz="2400">
                <a:solidFill>
                  <a:schemeClr val="tx1"/>
                </a:solidFill>
                <a:latin typeface="Helvetica" panose="020B0604020202020204" pitchFamily="34" charset="0"/>
              </a:defRPr>
            </a:lvl7pPr>
            <a:lvl8pPr marL="3429000" indent="-228600" eaLnBrk="0" fontAlgn="base" hangingPunct="0">
              <a:spcBef>
                <a:spcPct val="0"/>
              </a:spcBef>
              <a:spcAft>
                <a:spcPct val="0"/>
              </a:spcAft>
              <a:defRPr sz="2400">
                <a:solidFill>
                  <a:schemeClr val="tx1"/>
                </a:solidFill>
                <a:latin typeface="Helvetica" panose="020B0604020202020204" pitchFamily="34" charset="0"/>
              </a:defRPr>
            </a:lvl8pPr>
            <a:lvl9pPr marL="3886200" indent="-228600" eaLnBrk="0" fontAlgn="base" hangingPunct="0">
              <a:spcBef>
                <a:spcPct val="0"/>
              </a:spcBef>
              <a:spcAft>
                <a:spcPct val="0"/>
              </a:spcAft>
              <a:defRPr sz="2400">
                <a:solidFill>
                  <a:schemeClr val="tx1"/>
                </a:solidFill>
                <a:latin typeface="Helvetica" panose="020B0604020202020204" pitchFamily="34" charset="0"/>
              </a:defRPr>
            </a:lvl9pPr>
          </a:lstStyle>
          <a:p>
            <a:fld id="{30022B58-F99D-4C6A-8BD1-0BB8CC797595}" type="slidenum">
              <a:rPr lang="en-US" altLang="nb-NO" sz="1200"/>
              <a:pPr/>
              <a:t>8</a:t>
            </a:fld>
            <a:endParaRPr lang="en-US" altLang="nb-NO" sz="1200"/>
          </a:p>
        </p:txBody>
      </p:sp>
      <p:sp>
        <p:nvSpPr>
          <p:cNvPr id="30723" name="Rectangle 2">
            <a:extLst>
              <a:ext uri="{FF2B5EF4-FFF2-40B4-BE49-F238E27FC236}">
                <a16:creationId xmlns:a16="http://schemas.microsoft.com/office/drawing/2014/main" xmlns="" id="{EE3BC4C8-1F32-433F-9535-CB0EB039CD92}"/>
              </a:ext>
            </a:extLst>
          </p:cNvPr>
          <p:cNvSpPr>
            <a:spLocks noGrp="1" noRot="1" noChangeAspect="1" noChangeArrowheads="1" noTextEdit="1"/>
          </p:cNvSpPr>
          <p:nvPr>
            <p:ph type="sldImg"/>
          </p:nvPr>
        </p:nvSpPr>
        <p:spPr>
          <a:xfrm>
            <a:off x="26988" y="744538"/>
            <a:ext cx="6615112" cy="3722687"/>
          </a:xfrm>
          <a:ln/>
        </p:spPr>
      </p:sp>
      <p:sp>
        <p:nvSpPr>
          <p:cNvPr id="43011" name="Rectangle 3">
            <a:extLst>
              <a:ext uri="{FF2B5EF4-FFF2-40B4-BE49-F238E27FC236}">
                <a16:creationId xmlns:a16="http://schemas.microsoft.com/office/drawing/2014/main" xmlns="" id="{3EB30424-435F-4133-BC9B-653C59CDEBCE}"/>
              </a:ext>
            </a:extLst>
          </p:cNvPr>
          <p:cNvSpPr>
            <a:spLocks noGrp="1" noChangeArrowheads="1"/>
          </p:cNvSpPr>
          <p:nvPr>
            <p:ph type="body" idx="1"/>
          </p:nvPr>
        </p:nvSpPr>
        <p:spPr/>
        <p:txBody>
          <a:bodyPr/>
          <a:lstStyle/>
          <a:p>
            <a:pPr defTabSz="457200" eaLnBrk="1" fontAlgn="auto" hangingPunct="1">
              <a:spcBef>
                <a:spcPts val="0"/>
              </a:spcBef>
              <a:spcAft>
                <a:spcPts val="0"/>
              </a:spcAft>
              <a:defRPr/>
            </a:pPr>
            <a:r>
              <a:rPr lang="nb-NO" dirty="0">
                <a:latin typeface="+mn-lt"/>
              </a:rPr>
              <a:t>The </a:t>
            </a:r>
            <a:r>
              <a:rPr lang="nb-NO" dirty="0" err="1">
                <a:latin typeface="+mn-lt"/>
              </a:rPr>
              <a:t>two</a:t>
            </a:r>
            <a:r>
              <a:rPr lang="nb-NO" dirty="0">
                <a:latin typeface="+mn-lt"/>
              </a:rPr>
              <a:t> most </a:t>
            </a:r>
            <a:r>
              <a:rPr lang="nb-NO" dirty="0" err="1">
                <a:latin typeface="+mn-lt"/>
              </a:rPr>
              <a:t>important</a:t>
            </a:r>
            <a:r>
              <a:rPr lang="nb-NO" dirty="0">
                <a:latin typeface="+mn-lt"/>
              </a:rPr>
              <a:t> </a:t>
            </a:r>
            <a:r>
              <a:rPr lang="nb-NO" dirty="0" err="1">
                <a:latin typeface="+mn-lt"/>
              </a:rPr>
              <a:t>agreements</a:t>
            </a:r>
            <a:r>
              <a:rPr lang="nb-NO" dirty="0">
                <a:latin typeface="+mn-lt"/>
              </a:rPr>
              <a:t> </a:t>
            </a:r>
            <a:r>
              <a:rPr lang="nb-NO" dirty="0" err="1">
                <a:latin typeface="+mn-lt"/>
              </a:rPr>
              <a:t>are</a:t>
            </a:r>
            <a:r>
              <a:rPr lang="nb-NO" dirty="0">
                <a:latin typeface="+mn-lt"/>
              </a:rPr>
              <a:t> </a:t>
            </a:r>
            <a:r>
              <a:rPr lang="nb-NO" dirty="0" err="1">
                <a:latin typeface="+mn-lt"/>
              </a:rPr>
              <a:t>the</a:t>
            </a:r>
            <a:r>
              <a:rPr lang="nb-NO" dirty="0">
                <a:latin typeface="+mn-lt"/>
              </a:rPr>
              <a:t> Basic Agreement – and </a:t>
            </a:r>
            <a:r>
              <a:rPr lang="nb-NO" dirty="0" err="1">
                <a:latin typeface="+mn-lt"/>
              </a:rPr>
              <a:t>the</a:t>
            </a:r>
            <a:r>
              <a:rPr lang="nb-NO" dirty="0">
                <a:latin typeface="+mn-lt"/>
              </a:rPr>
              <a:t> National </a:t>
            </a:r>
            <a:r>
              <a:rPr lang="nb-NO" dirty="0" err="1">
                <a:latin typeface="+mn-lt"/>
              </a:rPr>
              <a:t>Collective</a:t>
            </a:r>
            <a:r>
              <a:rPr lang="nb-NO" dirty="0">
                <a:latin typeface="+mn-lt"/>
              </a:rPr>
              <a:t> Agreement </a:t>
            </a:r>
          </a:p>
          <a:p>
            <a:pPr defTabSz="457200" eaLnBrk="1" fontAlgn="auto" hangingPunct="1">
              <a:spcBef>
                <a:spcPts val="0"/>
              </a:spcBef>
              <a:spcAft>
                <a:spcPts val="0"/>
              </a:spcAft>
              <a:defRPr/>
            </a:pPr>
            <a:endParaRPr lang="nb-NO" dirty="0">
              <a:latin typeface="+mn-lt"/>
            </a:endParaRPr>
          </a:p>
          <a:p>
            <a:pPr defTabSz="457200" eaLnBrk="1" fontAlgn="auto" hangingPunct="1">
              <a:spcBef>
                <a:spcPts val="0"/>
              </a:spcBef>
              <a:spcAft>
                <a:spcPts val="0"/>
              </a:spcAft>
              <a:defRPr/>
            </a:pPr>
            <a:r>
              <a:rPr lang="nb-NO" dirty="0" err="1">
                <a:latin typeface="+mn-lt"/>
              </a:rPr>
              <a:t>These</a:t>
            </a:r>
            <a:r>
              <a:rPr lang="nb-NO" dirty="0">
                <a:latin typeface="+mn-lt"/>
              </a:rPr>
              <a:t> </a:t>
            </a:r>
            <a:r>
              <a:rPr lang="nb-NO" dirty="0" err="1">
                <a:latin typeface="+mn-lt"/>
              </a:rPr>
              <a:t>two</a:t>
            </a:r>
            <a:r>
              <a:rPr lang="nb-NO" dirty="0">
                <a:latin typeface="+mn-lt"/>
              </a:rPr>
              <a:t> </a:t>
            </a:r>
            <a:r>
              <a:rPr lang="nb-NO" dirty="0" err="1">
                <a:latin typeface="+mn-lt"/>
              </a:rPr>
              <a:t>agreements</a:t>
            </a:r>
            <a:r>
              <a:rPr lang="nb-NO" dirty="0">
                <a:latin typeface="+mn-lt"/>
              </a:rPr>
              <a:t> </a:t>
            </a:r>
            <a:r>
              <a:rPr lang="nb-NO" dirty="0" err="1">
                <a:latin typeface="+mn-lt"/>
              </a:rPr>
              <a:t>are</a:t>
            </a:r>
            <a:r>
              <a:rPr lang="nb-NO" dirty="0">
                <a:latin typeface="+mn-lt"/>
              </a:rPr>
              <a:t> </a:t>
            </a:r>
            <a:r>
              <a:rPr lang="nb-NO" dirty="0" err="1">
                <a:latin typeface="+mn-lt"/>
              </a:rPr>
              <a:t>negotiated</a:t>
            </a:r>
            <a:r>
              <a:rPr lang="nb-NO" dirty="0">
                <a:latin typeface="+mn-lt"/>
              </a:rPr>
              <a:t> </a:t>
            </a:r>
            <a:r>
              <a:rPr lang="nb-NO" dirty="0" err="1">
                <a:latin typeface="+mn-lt"/>
              </a:rPr>
              <a:t>every</a:t>
            </a:r>
            <a:r>
              <a:rPr lang="nb-NO" dirty="0">
                <a:latin typeface="+mn-lt"/>
              </a:rPr>
              <a:t> </a:t>
            </a:r>
            <a:r>
              <a:rPr lang="nb-NO" dirty="0" err="1">
                <a:latin typeface="+mn-lt"/>
              </a:rPr>
              <a:t>second</a:t>
            </a:r>
            <a:r>
              <a:rPr lang="nb-NO" dirty="0">
                <a:latin typeface="+mn-lt"/>
              </a:rPr>
              <a:t> </a:t>
            </a:r>
            <a:r>
              <a:rPr lang="nb-NO" dirty="0" err="1">
                <a:latin typeface="+mn-lt"/>
              </a:rPr>
              <a:t>year</a:t>
            </a:r>
            <a:r>
              <a:rPr lang="nb-NO" dirty="0">
                <a:latin typeface="+mn-lt"/>
              </a:rPr>
              <a:t>. </a:t>
            </a:r>
          </a:p>
          <a:p>
            <a:pPr>
              <a:defRPr/>
            </a:pPr>
            <a:r>
              <a:rPr lang="en-GB" u="sng" dirty="0"/>
              <a:t>The Basic Agreement</a:t>
            </a:r>
            <a:r>
              <a:rPr lang="en-GB" dirty="0"/>
              <a:t>: Gives ”the overall rules of the game” – Could be described as  “The constitution of the Social Dialogue”. </a:t>
            </a:r>
          </a:p>
          <a:p>
            <a:pPr>
              <a:defRPr/>
            </a:pPr>
            <a:r>
              <a:rPr lang="en-GB" dirty="0"/>
              <a:t>The Basic Agreement has three sections A, B and C. </a:t>
            </a:r>
          </a:p>
          <a:p>
            <a:pPr>
              <a:defRPr/>
            </a:pPr>
            <a:r>
              <a:rPr lang="en-GB" dirty="0"/>
              <a:t>A: the negotiation/bargaining system – </a:t>
            </a:r>
          </a:p>
          <a:p>
            <a:pPr>
              <a:defRPr/>
            </a:pPr>
            <a:r>
              <a:rPr lang="en-GB" dirty="0"/>
              <a:t>	Who can enter into agreement, what type of agreements are permitted, the right to negotiate, procedures for strike and lockout, conflict of interest resolution, litigation, mediation</a:t>
            </a:r>
          </a:p>
          <a:p>
            <a:pPr>
              <a:defRPr/>
            </a:pPr>
            <a:r>
              <a:rPr lang="en-GB" dirty="0"/>
              <a:t>B: Cooperation between employers and employees by their union representatives – Types of codetermination, cooperation in reorganization/restructuring and development, union representation and the duties and rights of employer and union representatives, bipartite working groups etc.  </a:t>
            </a:r>
          </a:p>
          <a:p>
            <a:pPr>
              <a:defRPr/>
            </a:pPr>
            <a:r>
              <a:rPr lang="en-GB" dirty="0"/>
              <a:t>C: For enterprises, the same agreement as for authorities, with some adjustments.</a:t>
            </a:r>
          </a:p>
          <a:p>
            <a:pPr>
              <a:defRPr/>
            </a:pPr>
            <a:endParaRPr lang="en-GB" u="sng" dirty="0"/>
          </a:p>
          <a:p>
            <a:pPr>
              <a:defRPr/>
            </a:pPr>
            <a:r>
              <a:rPr lang="en-GB" u="sng" dirty="0"/>
              <a:t>Two basic principles</a:t>
            </a:r>
            <a:r>
              <a:rPr lang="en-GB" dirty="0"/>
              <a:t>:</a:t>
            </a:r>
          </a:p>
          <a:p>
            <a:pPr>
              <a:buFontTx/>
              <a:buChar char="-"/>
              <a:defRPr/>
            </a:pPr>
            <a:r>
              <a:rPr lang="en-GB" dirty="0"/>
              <a:t>Public sector is managed by elected councils</a:t>
            </a:r>
          </a:p>
          <a:p>
            <a:pPr>
              <a:buFontTx/>
              <a:buChar char="-"/>
              <a:defRPr/>
            </a:pPr>
            <a:r>
              <a:rPr lang="en-GB" dirty="0"/>
              <a:t>The employees shall have the right of influence and co-decision in matters concerning their job situation or workplace.</a:t>
            </a:r>
          </a:p>
          <a:p>
            <a:pPr>
              <a:defRPr/>
            </a:pPr>
            <a:r>
              <a:rPr lang="en-GB" u="sng" dirty="0"/>
              <a:t>From the introduction/preamble</a:t>
            </a:r>
            <a:r>
              <a:rPr lang="en-GB" dirty="0"/>
              <a:t>: </a:t>
            </a:r>
          </a:p>
          <a:p>
            <a:pPr>
              <a:buFontTx/>
              <a:buChar char="•"/>
              <a:defRPr/>
            </a:pPr>
            <a:r>
              <a:rPr lang="en-GB" dirty="0"/>
              <a:t>The central social partners (organisations) have entered into this agreement in order to create the best possible foundation for cooperation between the social partners on all levels.</a:t>
            </a:r>
          </a:p>
          <a:p>
            <a:pPr>
              <a:buFontTx/>
              <a:buChar char="•"/>
              <a:defRPr/>
            </a:pPr>
            <a:r>
              <a:rPr lang="en-GB" dirty="0"/>
              <a:t>The agreement shall be a means to create cooperative relations between employers and employees and the development of high quality public services.</a:t>
            </a:r>
          </a:p>
          <a:p>
            <a:pPr>
              <a:buFontTx/>
              <a:buChar char="•"/>
              <a:defRPr/>
            </a:pPr>
            <a:r>
              <a:rPr lang="en-GB" dirty="0"/>
              <a:t>The cooperation must be based on trust and mutual understanding of the roles of the different parties. </a:t>
            </a:r>
          </a:p>
          <a:p>
            <a:pPr eaLnBrk="1" fontAlgn="auto" hangingPunct="1">
              <a:spcBef>
                <a:spcPts val="0"/>
              </a:spcBef>
              <a:spcAft>
                <a:spcPts val="0"/>
              </a:spcAft>
              <a:buFontTx/>
              <a:buChar char="•"/>
              <a:defRPr/>
            </a:pPr>
            <a:r>
              <a:rPr lang="en-GB" dirty="0"/>
              <a:t>The employees and their Unions shall be involved as early as possible when reorganisation and reforms are implemented.</a:t>
            </a:r>
          </a:p>
          <a:p>
            <a:pPr>
              <a:buFontTx/>
              <a:buChar char="•"/>
              <a:defRPr/>
            </a:pPr>
            <a:r>
              <a:rPr lang="en-GB" dirty="0"/>
              <a:t>The central social partners will by themselves and together contribute to good local processes and follow-up by the local partners of the intentions in the Basic Agreement.</a:t>
            </a:r>
          </a:p>
          <a:p>
            <a:pPr>
              <a:defRPr/>
            </a:pPr>
            <a:endParaRPr lang="en-GB" dirty="0"/>
          </a:p>
          <a:p>
            <a:pPr>
              <a:defRPr/>
            </a:pPr>
            <a:r>
              <a:rPr lang="en-GB" dirty="0"/>
              <a:t>Regulates the right of the employees to influence and co-decision in organisational matters that will influence on their workplace/conditions.</a:t>
            </a:r>
          </a:p>
          <a:p>
            <a:pPr>
              <a:defRPr/>
            </a:pPr>
            <a:r>
              <a:rPr lang="en-GB" dirty="0"/>
              <a:t>Regular meetings between the parties to the agreements.</a:t>
            </a:r>
          </a:p>
          <a:p>
            <a:pPr>
              <a:defRPr/>
            </a:pPr>
            <a:r>
              <a:rPr lang="en-GB" dirty="0"/>
              <a:t>Follow-up and training: implemented by KS and the Unions together</a:t>
            </a:r>
          </a:p>
          <a:p>
            <a:pPr>
              <a:defRPr/>
            </a:pPr>
            <a:endParaRPr lang="en-GB" u="sng" dirty="0"/>
          </a:p>
          <a:p>
            <a:pPr>
              <a:defRPr/>
            </a:pPr>
            <a:r>
              <a:rPr lang="en-GB" u="sng" dirty="0"/>
              <a:t>The other important agreement is the Basic Tariff Agreement/National collective Agreement.</a:t>
            </a:r>
          </a:p>
          <a:p>
            <a:pPr>
              <a:defRPr/>
            </a:pPr>
            <a:endParaRPr lang="en-GB" u="sng" dirty="0"/>
          </a:p>
          <a:p>
            <a:pPr>
              <a:defRPr/>
            </a:pPr>
            <a:r>
              <a:rPr lang="en-GB" u="sng" dirty="0"/>
              <a:t>The Basic Tariff Agreement</a:t>
            </a:r>
            <a:r>
              <a:rPr lang="en-GB" dirty="0"/>
              <a:t>: Re-negotiated every 2 years, but with annual wage-adjustments.</a:t>
            </a:r>
          </a:p>
          <a:p>
            <a:pPr>
              <a:defRPr/>
            </a:pPr>
            <a:endParaRPr lang="en-GB" dirty="0"/>
          </a:p>
          <a:p>
            <a:pPr>
              <a:defRPr/>
            </a:pPr>
            <a:r>
              <a:rPr lang="en-GB" dirty="0"/>
              <a:t>The Basic Tariff agreement </a:t>
            </a:r>
            <a:r>
              <a:rPr lang="da-DK" dirty="0">
                <a:latin typeface="+mn-lt"/>
              </a:rPr>
              <a:t>pay and pension, general employment terms such as pay during sickness, maternity leave, holiday, notice of termination, working hours, rest periods, days of rest etc. </a:t>
            </a:r>
            <a:endParaRPr lang="en-GB" dirty="0"/>
          </a:p>
          <a:p>
            <a:pPr>
              <a:defRPr/>
            </a:pPr>
            <a:endParaRPr lang="en-GB" dirty="0"/>
          </a:p>
          <a:p>
            <a:pPr>
              <a:buFontTx/>
              <a:buChar char="•"/>
              <a:defRPr/>
            </a:pPr>
            <a:r>
              <a:rPr lang="en-GB" dirty="0"/>
              <a:t>The annual wage-adjustments can be a combination of Central and a local negotiations. Central decision about the economic split between central and local economic framework. Central bargaining/control with what influences on macroeconomic aspects. The rest negotiated locally. “Income-policy cooperation” – see the whole picture. </a:t>
            </a:r>
          </a:p>
          <a:p>
            <a:pPr>
              <a:buFontTx/>
              <a:buChar char="•"/>
              <a:defRPr/>
            </a:pPr>
            <a:endParaRPr lang="en-GB" dirty="0"/>
          </a:p>
          <a:p>
            <a:pPr>
              <a:buFontTx/>
              <a:buChar char="•"/>
              <a:defRPr/>
            </a:pPr>
            <a:r>
              <a:rPr lang="en-GB" dirty="0"/>
              <a:t>Important to note: There is an agreement between the social partners on the statistical and economic basis and framework: </a:t>
            </a:r>
            <a:r>
              <a:rPr lang="en-GB" dirty="0" err="1"/>
              <a:t>teknisk</a:t>
            </a:r>
            <a:r>
              <a:rPr lang="en-GB" dirty="0"/>
              <a:t> </a:t>
            </a:r>
            <a:r>
              <a:rPr lang="en-GB" dirty="0" err="1"/>
              <a:t>beregningsutvalg</a:t>
            </a:r>
            <a:r>
              <a:rPr lang="en-GB" dirty="0"/>
              <a:t> for </a:t>
            </a:r>
            <a:r>
              <a:rPr lang="en-GB" dirty="0" err="1"/>
              <a:t>kommunesektoren</a:t>
            </a:r>
            <a:r>
              <a:rPr lang="en-GB" dirty="0"/>
              <a:t>. “Technical statistics and calculation board” for the wage-adjustments.</a:t>
            </a:r>
          </a:p>
          <a:p>
            <a:pPr>
              <a:defRPr/>
            </a:pPr>
            <a:endParaRPr lang="en-GB" dirty="0"/>
          </a:p>
          <a:p>
            <a:pPr>
              <a:defRPr/>
            </a:pPr>
            <a:r>
              <a:rPr lang="nb-NO" dirty="0">
                <a:solidFill>
                  <a:schemeClr val="tx2"/>
                </a:solidFill>
              </a:rPr>
              <a:t>And </a:t>
            </a:r>
            <a:r>
              <a:rPr lang="nb-NO" dirty="0" err="1">
                <a:solidFill>
                  <a:schemeClr val="tx2"/>
                </a:solidFill>
              </a:rPr>
              <a:t>additionaly</a:t>
            </a:r>
            <a:r>
              <a:rPr lang="nb-NO" dirty="0">
                <a:solidFill>
                  <a:schemeClr val="tx2"/>
                </a:solidFill>
              </a:rPr>
              <a:t>: 25 </a:t>
            </a:r>
            <a:r>
              <a:rPr lang="nb-NO" dirty="0" err="1">
                <a:solidFill>
                  <a:schemeClr val="tx2"/>
                </a:solidFill>
              </a:rPr>
              <a:t>special</a:t>
            </a:r>
            <a:r>
              <a:rPr lang="nb-NO" dirty="0">
                <a:solidFill>
                  <a:schemeClr val="tx2"/>
                </a:solidFill>
              </a:rPr>
              <a:t> </a:t>
            </a:r>
            <a:r>
              <a:rPr lang="nb-NO" dirty="0" err="1">
                <a:solidFill>
                  <a:schemeClr val="tx2"/>
                </a:solidFill>
              </a:rPr>
              <a:t>agreements</a:t>
            </a:r>
            <a:r>
              <a:rPr lang="nb-NO" dirty="0">
                <a:solidFill>
                  <a:schemeClr val="tx2"/>
                </a:solidFill>
              </a:rPr>
              <a:t> </a:t>
            </a:r>
          </a:p>
        </p:txBody>
      </p:sp>
    </p:spTree>
    <p:extLst>
      <p:ext uri="{BB962C8B-B14F-4D97-AF65-F5344CB8AC3E}">
        <p14:creationId xmlns:p14="http://schemas.microsoft.com/office/powerpoint/2010/main" xmlns="" val="11068214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Plassholder for lysbilde 1">
            <a:extLst>
              <a:ext uri="{FF2B5EF4-FFF2-40B4-BE49-F238E27FC236}">
                <a16:creationId xmlns:a16="http://schemas.microsoft.com/office/drawing/2014/main" xmlns="" id="{90414E01-399E-40AF-8C63-1C2845B4B620}"/>
              </a:ext>
            </a:extLst>
          </p:cNvPr>
          <p:cNvSpPr>
            <a:spLocks noGrp="1" noRot="1" noChangeAspect="1" noTextEdit="1"/>
          </p:cNvSpPr>
          <p:nvPr>
            <p:ph type="sldImg"/>
          </p:nvPr>
        </p:nvSpPr>
        <p:spPr>
          <a:ln/>
        </p:spPr>
      </p:sp>
      <p:sp>
        <p:nvSpPr>
          <p:cNvPr id="36867" name="Plassholder for notater 2">
            <a:extLst>
              <a:ext uri="{FF2B5EF4-FFF2-40B4-BE49-F238E27FC236}">
                <a16:creationId xmlns:a16="http://schemas.microsoft.com/office/drawing/2014/main" xmlns="" id="{85BA0CBD-15DC-4721-9958-9E2966F63002}"/>
              </a:ext>
            </a:extLst>
          </p:cNvPr>
          <p:cNvSpPr>
            <a:spLocks noGrp="1"/>
          </p:cNvSpPr>
          <p:nvPr>
            <p:ph type="body" idx="1"/>
          </p:nvPr>
        </p:nvSpPr>
        <p:spPr>
          <a:noFill/>
        </p:spPr>
        <p:txBody>
          <a:bodyPr/>
          <a:lstStyle/>
          <a:p>
            <a:endParaRPr lang="nb-NO" altLang="nb-NO"/>
          </a:p>
          <a:p>
            <a:r>
              <a:rPr lang="nb-NO" altLang="nb-NO"/>
              <a:t>The original law was passed in 1977, the current version is from 2015</a:t>
            </a:r>
          </a:p>
          <a:p>
            <a:r>
              <a:rPr lang="nb-NO" altLang="nb-NO"/>
              <a:t>Covers both public and private enterprises and institutions, and incorporates the EU directive on work environment into Norwegian law</a:t>
            </a:r>
          </a:p>
          <a:p>
            <a:endParaRPr lang="nb-NO" altLang="nb-NO"/>
          </a:p>
          <a:p>
            <a:endParaRPr lang="nb-NO" altLang="nb-NO"/>
          </a:p>
          <a:p>
            <a:endParaRPr lang="nb-NO" altLang="nb-NO"/>
          </a:p>
        </p:txBody>
      </p:sp>
      <p:sp>
        <p:nvSpPr>
          <p:cNvPr id="36868" name="Plassholder for bunntekst 3">
            <a:extLst>
              <a:ext uri="{FF2B5EF4-FFF2-40B4-BE49-F238E27FC236}">
                <a16:creationId xmlns:a16="http://schemas.microsoft.com/office/drawing/2014/main" xmlns="" id="{AAD7D8C9-1439-40D1-A49D-7443EC2C64DF}"/>
              </a:ext>
            </a:extLst>
          </p:cNvPr>
          <p:cNvSpPr>
            <a:spLocks noGrp="1"/>
          </p:cNvSpPr>
          <p:nvPr>
            <p:ph type="ftr" sz="quarter" idx="4"/>
          </p:nvPr>
        </p:nvSpPr>
        <p:spPr>
          <a:noFill/>
        </p:spPr>
        <p:txBody>
          <a:bodyPr/>
          <a:lstStyle>
            <a:lvl1pPr>
              <a:defRPr sz="2400">
                <a:solidFill>
                  <a:schemeClr val="tx1"/>
                </a:solidFill>
                <a:latin typeface="Helvetica" panose="020B0604020202020204" pitchFamily="34" charset="0"/>
              </a:defRPr>
            </a:lvl1pPr>
            <a:lvl2pPr marL="742950" indent="-285750">
              <a:defRPr sz="2400">
                <a:solidFill>
                  <a:schemeClr val="tx1"/>
                </a:solidFill>
                <a:latin typeface="Helvetica" panose="020B0604020202020204" pitchFamily="34" charset="0"/>
              </a:defRPr>
            </a:lvl2pPr>
            <a:lvl3pPr marL="1143000" indent="-228600">
              <a:defRPr sz="2400">
                <a:solidFill>
                  <a:schemeClr val="tx1"/>
                </a:solidFill>
                <a:latin typeface="Helvetica" panose="020B0604020202020204" pitchFamily="34" charset="0"/>
              </a:defRPr>
            </a:lvl3pPr>
            <a:lvl4pPr marL="1600200" indent="-228600">
              <a:defRPr sz="2400">
                <a:solidFill>
                  <a:schemeClr val="tx1"/>
                </a:solidFill>
                <a:latin typeface="Helvetica" panose="020B0604020202020204" pitchFamily="34" charset="0"/>
              </a:defRPr>
            </a:lvl4pPr>
            <a:lvl5pPr marL="2057400" indent="-228600">
              <a:defRPr sz="2400">
                <a:solidFill>
                  <a:schemeClr val="tx1"/>
                </a:solidFill>
                <a:latin typeface="Helvetica" panose="020B0604020202020204" pitchFamily="34" charset="0"/>
              </a:defRPr>
            </a:lvl5pPr>
            <a:lvl6pPr marL="2514600" indent="-228600" eaLnBrk="0" fontAlgn="base" hangingPunct="0">
              <a:spcBef>
                <a:spcPct val="0"/>
              </a:spcBef>
              <a:spcAft>
                <a:spcPct val="0"/>
              </a:spcAft>
              <a:defRPr sz="2400">
                <a:solidFill>
                  <a:schemeClr val="tx1"/>
                </a:solidFill>
                <a:latin typeface="Helvetica" panose="020B0604020202020204" pitchFamily="34" charset="0"/>
              </a:defRPr>
            </a:lvl6pPr>
            <a:lvl7pPr marL="2971800" indent="-228600" eaLnBrk="0" fontAlgn="base" hangingPunct="0">
              <a:spcBef>
                <a:spcPct val="0"/>
              </a:spcBef>
              <a:spcAft>
                <a:spcPct val="0"/>
              </a:spcAft>
              <a:defRPr sz="2400">
                <a:solidFill>
                  <a:schemeClr val="tx1"/>
                </a:solidFill>
                <a:latin typeface="Helvetica" panose="020B0604020202020204" pitchFamily="34" charset="0"/>
              </a:defRPr>
            </a:lvl7pPr>
            <a:lvl8pPr marL="3429000" indent="-228600" eaLnBrk="0" fontAlgn="base" hangingPunct="0">
              <a:spcBef>
                <a:spcPct val="0"/>
              </a:spcBef>
              <a:spcAft>
                <a:spcPct val="0"/>
              </a:spcAft>
              <a:defRPr sz="2400">
                <a:solidFill>
                  <a:schemeClr val="tx1"/>
                </a:solidFill>
                <a:latin typeface="Helvetica" panose="020B0604020202020204" pitchFamily="34" charset="0"/>
              </a:defRPr>
            </a:lvl8pPr>
            <a:lvl9pPr marL="3886200" indent="-228600" eaLnBrk="0" fontAlgn="base" hangingPunct="0">
              <a:spcBef>
                <a:spcPct val="0"/>
              </a:spcBef>
              <a:spcAft>
                <a:spcPct val="0"/>
              </a:spcAft>
              <a:defRPr sz="2400">
                <a:solidFill>
                  <a:schemeClr val="tx1"/>
                </a:solidFill>
                <a:latin typeface="Helvetica" panose="020B0604020202020204" pitchFamily="34" charset="0"/>
              </a:defRPr>
            </a:lvl9pPr>
          </a:lstStyle>
          <a:p>
            <a:r>
              <a:rPr lang="en-US" altLang="nb-NO" sz="1200"/>
              <a:t>KS Omstilling og konkurranse</a:t>
            </a:r>
          </a:p>
        </p:txBody>
      </p:sp>
      <p:sp>
        <p:nvSpPr>
          <p:cNvPr id="36869" name="Plassholder for lysbildenummer 4">
            <a:extLst>
              <a:ext uri="{FF2B5EF4-FFF2-40B4-BE49-F238E27FC236}">
                <a16:creationId xmlns:a16="http://schemas.microsoft.com/office/drawing/2014/main" xmlns="" id="{CC9AFAAD-B127-4CDA-8BA2-0294292A8B42}"/>
              </a:ext>
            </a:extLst>
          </p:cNvPr>
          <p:cNvSpPr>
            <a:spLocks noGrp="1"/>
          </p:cNvSpPr>
          <p:nvPr>
            <p:ph type="sldNum" sz="quarter" idx="5"/>
          </p:nvPr>
        </p:nvSpPr>
        <p:spPr>
          <a:noFill/>
        </p:spPr>
        <p:txBody>
          <a:bodyPr/>
          <a:lstStyle>
            <a:lvl1pPr>
              <a:defRPr sz="2400">
                <a:solidFill>
                  <a:schemeClr val="tx1"/>
                </a:solidFill>
                <a:latin typeface="Helvetica" panose="020B0604020202020204" pitchFamily="34" charset="0"/>
              </a:defRPr>
            </a:lvl1pPr>
            <a:lvl2pPr marL="742950" indent="-285750">
              <a:defRPr sz="2400">
                <a:solidFill>
                  <a:schemeClr val="tx1"/>
                </a:solidFill>
                <a:latin typeface="Helvetica" panose="020B0604020202020204" pitchFamily="34" charset="0"/>
              </a:defRPr>
            </a:lvl2pPr>
            <a:lvl3pPr marL="1143000" indent="-228600">
              <a:defRPr sz="2400">
                <a:solidFill>
                  <a:schemeClr val="tx1"/>
                </a:solidFill>
                <a:latin typeface="Helvetica" panose="020B0604020202020204" pitchFamily="34" charset="0"/>
              </a:defRPr>
            </a:lvl3pPr>
            <a:lvl4pPr marL="1600200" indent="-228600">
              <a:defRPr sz="2400">
                <a:solidFill>
                  <a:schemeClr val="tx1"/>
                </a:solidFill>
                <a:latin typeface="Helvetica" panose="020B0604020202020204" pitchFamily="34" charset="0"/>
              </a:defRPr>
            </a:lvl4pPr>
            <a:lvl5pPr marL="2057400" indent="-228600">
              <a:defRPr sz="2400">
                <a:solidFill>
                  <a:schemeClr val="tx1"/>
                </a:solidFill>
                <a:latin typeface="Helvetica" panose="020B0604020202020204" pitchFamily="34" charset="0"/>
              </a:defRPr>
            </a:lvl5pPr>
            <a:lvl6pPr marL="2514600" indent="-228600" eaLnBrk="0" fontAlgn="base" hangingPunct="0">
              <a:spcBef>
                <a:spcPct val="0"/>
              </a:spcBef>
              <a:spcAft>
                <a:spcPct val="0"/>
              </a:spcAft>
              <a:defRPr sz="2400">
                <a:solidFill>
                  <a:schemeClr val="tx1"/>
                </a:solidFill>
                <a:latin typeface="Helvetica" panose="020B0604020202020204" pitchFamily="34" charset="0"/>
              </a:defRPr>
            </a:lvl6pPr>
            <a:lvl7pPr marL="2971800" indent="-228600" eaLnBrk="0" fontAlgn="base" hangingPunct="0">
              <a:spcBef>
                <a:spcPct val="0"/>
              </a:spcBef>
              <a:spcAft>
                <a:spcPct val="0"/>
              </a:spcAft>
              <a:defRPr sz="2400">
                <a:solidFill>
                  <a:schemeClr val="tx1"/>
                </a:solidFill>
                <a:latin typeface="Helvetica" panose="020B0604020202020204" pitchFamily="34" charset="0"/>
              </a:defRPr>
            </a:lvl7pPr>
            <a:lvl8pPr marL="3429000" indent="-228600" eaLnBrk="0" fontAlgn="base" hangingPunct="0">
              <a:spcBef>
                <a:spcPct val="0"/>
              </a:spcBef>
              <a:spcAft>
                <a:spcPct val="0"/>
              </a:spcAft>
              <a:defRPr sz="2400">
                <a:solidFill>
                  <a:schemeClr val="tx1"/>
                </a:solidFill>
                <a:latin typeface="Helvetica" panose="020B0604020202020204" pitchFamily="34" charset="0"/>
              </a:defRPr>
            </a:lvl8pPr>
            <a:lvl9pPr marL="3886200" indent="-228600" eaLnBrk="0" fontAlgn="base" hangingPunct="0">
              <a:spcBef>
                <a:spcPct val="0"/>
              </a:spcBef>
              <a:spcAft>
                <a:spcPct val="0"/>
              </a:spcAft>
              <a:defRPr sz="2400">
                <a:solidFill>
                  <a:schemeClr val="tx1"/>
                </a:solidFill>
                <a:latin typeface="Helvetica" panose="020B0604020202020204" pitchFamily="34" charset="0"/>
              </a:defRPr>
            </a:lvl9pPr>
          </a:lstStyle>
          <a:p>
            <a:fld id="{8C6B3477-5F99-4AEC-A79B-145FE4272724}" type="slidenum">
              <a:rPr lang="en-US" altLang="nb-NO" sz="1200"/>
              <a:pPr/>
              <a:t>9</a:t>
            </a:fld>
            <a:endParaRPr lang="en-US" altLang="nb-NO" sz="1200"/>
          </a:p>
        </p:txBody>
      </p:sp>
    </p:spTree>
    <p:extLst>
      <p:ext uri="{BB962C8B-B14F-4D97-AF65-F5344CB8AC3E}">
        <p14:creationId xmlns:p14="http://schemas.microsoft.com/office/powerpoint/2010/main" xmlns="" val="22836006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Plassholder for lysbilde 1">
            <a:extLst>
              <a:ext uri="{FF2B5EF4-FFF2-40B4-BE49-F238E27FC236}">
                <a16:creationId xmlns:a16="http://schemas.microsoft.com/office/drawing/2014/main" xmlns="" id="{C47F8F91-57AA-426F-B1CB-4F3C3C715ED6}"/>
              </a:ext>
            </a:extLst>
          </p:cNvPr>
          <p:cNvSpPr>
            <a:spLocks noGrp="1" noRot="1" noChangeAspect="1" noTextEdit="1"/>
          </p:cNvSpPr>
          <p:nvPr>
            <p:ph type="sldImg"/>
          </p:nvPr>
        </p:nvSpPr>
        <p:spPr>
          <a:ln/>
        </p:spPr>
      </p:sp>
      <p:sp>
        <p:nvSpPr>
          <p:cNvPr id="31747" name="Plassholder for notater 2">
            <a:extLst>
              <a:ext uri="{FF2B5EF4-FFF2-40B4-BE49-F238E27FC236}">
                <a16:creationId xmlns:a16="http://schemas.microsoft.com/office/drawing/2014/main" xmlns="" id="{1A33F699-54F8-467C-ABA8-114F09E3F022}"/>
              </a:ext>
            </a:extLst>
          </p:cNvPr>
          <p:cNvSpPr>
            <a:spLocks noGrp="1"/>
          </p:cNvSpPr>
          <p:nvPr>
            <p:ph type="body" idx="1"/>
          </p:nvPr>
        </p:nvSpPr>
        <p:spPr>
          <a:noFill/>
        </p:spPr>
        <p:txBody>
          <a:bodyPr/>
          <a:lstStyle/>
          <a:p>
            <a:r>
              <a:rPr lang="nb-NO" altLang="nb-NO"/>
              <a:t>There is also an important legal framework for collective agreements and negotiations. </a:t>
            </a:r>
          </a:p>
          <a:p>
            <a:endParaRPr lang="nb-NO" altLang="nb-NO"/>
          </a:p>
          <a:p>
            <a:r>
              <a:rPr lang="nb-NO" altLang="nb-NO"/>
              <a:t>There is of course many aspects of the working environment that is regulated through legislation, and this regulation is in many cases overlapping the collective agreements.</a:t>
            </a:r>
          </a:p>
          <a:p>
            <a:endParaRPr lang="nb-NO" altLang="nb-NO"/>
          </a:p>
          <a:p>
            <a:r>
              <a:rPr lang="nb-NO" altLang="nb-NO"/>
              <a:t>But there is also a Labour Disputes Act, that regulates disputes between the employers and unions, and is the legal basis for mediation in conflict situations. </a:t>
            </a:r>
          </a:p>
          <a:p>
            <a:endParaRPr lang="nb-NO" altLang="nb-NO"/>
          </a:p>
          <a:p>
            <a:r>
              <a:rPr lang="nb-NO" altLang="nb-NO"/>
              <a:t>There is a National Mediator which is appointed by the Government. </a:t>
            </a:r>
          </a:p>
          <a:p>
            <a:endParaRPr lang="nb-NO" altLang="nb-NO"/>
          </a:p>
          <a:p>
            <a:r>
              <a:rPr lang="nb-NO" altLang="nb-NO"/>
              <a:t>The National Mediator must be notified for all strikes and lock-outs beforhand.</a:t>
            </a:r>
          </a:p>
          <a:p>
            <a:endParaRPr lang="nb-NO" altLang="nb-NO"/>
          </a:p>
          <a:p>
            <a:r>
              <a:rPr lang="nb-NO" altLang="nb-NO"/>
              <a:t>In local wage bargaining break-downs KS and the Confederations can solve the disputes by arbitration</a:t>
            </a:r>
          </a:p>
        </p:txBody>
      </p:sp>
      <p:sp>
        <p:nvSpPr>
          <p:cNvPr id="31748" name="Plassholder for lysbildenummer 3">
            <a:extLst>
              <a:ext uri="{FF2B5EF4-FFF2-40B4-BE49-F238E27FC236}">
                <a16:creationId xmlns:a16="http://schemas.microsoft.com/office/drawing/2014/main" xmlns="" id="{695509B6-6420-402C-9062-83CCA1CC300C}"/>
              </a:ext>
            </a:extLst>
          </p:cNvPr>
          <p:cNvSpPr>
            <a:spLocks noGrp="1"/>
          </p:cNvSpPr>
          <p:nvPr>
            <p:ph type="sldNum" sz="quarter" idx="5"/>
          </p:nvPr>
        </p:nvSpPr>
        <p:spPr>
          <a:noFill/>
        </p:spPr>
        <p:txBody>
          <a:bodyPr/>
          <a:lstStyle>
            <a:lvl1pPr>
              <a:defRPr sz="2400">
                <a:solidFill>
                  <a:schemeClr val="tx1"/>
                </a:solidFill>
                <a:latin typeface="Helvetica" panose="020B0604020202020204" pitchFamily="34" charset="0"/>
              </a:defRPr>
            </a:lvl1pPr>
            <a:lvl2pPr marL="742950" indent="-285750">
              <a:defRPr sz="2400">
                <a:solidFill>
                  <a:schemeClr val="tx1"/>
                </a:solidFill>
                <a:latin typeface="Helvetica" panose="020B0604020202020204" pitchFamily="34" charset="0"/>
              </a:defRPr>
            </a:lvl2pPr>
            <a:lvl3pPr marL="1143000" indent="-228600">
              <a:defRPr sz="2400">
                <a:solidFill>
                  <a:schemeClr val="tx1"/>
                </a:solidFill>
                <a:latin typeface="Helvetica" panose="020B0604020202020204" pitchFamily="34" charset="0"/>
              </a:defRPr>
            </a:lvl3pPr>
            <a:lvl4pPr marL="1600200" indent="-228600">
              <a:defRPr sz="2400">
                <a:solidFill>
                  <a:schemeClr val="tx1"/>
                </a:solidFill>
                <a:latin typeface="Helvetica" panose="020B0604020202020204" pitchFamily="34" charset="0"/>
              </a:defRPr>
            </a:lvl4pPr>
            <a:lvl5pPr marL="2057400" indent="-228600">
              <a:defRPr sz="2400">
                <a:solidFill>
                  <a:schemeClr val="tx1"/>
                </a:solidFill>
                <a:latin typeface="Helvetica" panose="020B0604020202020204" pitchFamily="34" charset="0"/>
              </a:defRPr>
            </a:lvl5pPr>
            <a:lvl6pPr marL="2514600" indent="-228600" eaLnBrk="0" fontAlgn="base" hangingPunct="0">
              <a:spcBef>
                <a:spcPct val="0"/>
              </a:spcBef>
              <a:spcAft>
                <a:spcPct val="0"/>
              </a:spcAft>
              <a:defRPr sz="2400">
                <a:solidFill>
                  <a:schemeClr val="tx1"/>
                </a:solidFill>
                <a:latin typeface="Helvetica" panose="020B0604020202020204" pitchFamily="34" charset="0"/>
              </a:defRPr>
            </a:lvl6pPr>
            <a:lvl7pPr marL="2971800" indent="-228600" eaLnBrk="0" fontAlgn="base" hangingPunct="0">
              <a:spcBef>
                <a:spcPct val="0"/>
              </a:spcBef>
              <a:spcAft>
                <a:spcPct val="0"/>
              </a:spcAft>
              <a:defRPr sz="2400">
                <a:solidFill>
                  <a:schemeClr val="tx1"/>
                </a:solidFill>
                <a:latin typeface="Helvetica" panose="020B0604020202020204" pitchFamily="34" charset="0"/>
              </a:defRPr>
            </a:lvl7pPr>
            <a:lvl8pPr marL="3429000" indent="-228600" eaLnBrk="0" fontAlgn="base" hangingPunct="0">
              <a:spcBef>
                <a:spcPct val="0"/>
              </a:spcBef>
              <a:spcAft>
                <a:spcPct val="0"/>
              </a:spcAft>
              <a:defRPr sz="2400">
                <a:solidFill>
                  <a:schemeClr val="tx1"/>
                </a:solidFill>
                <a:latin typeface="Helvetica" panose="020B0604020202020204" pitchFamily="34" charset="0"/>
              </a:defRPr>
            </a:lvl8pPr>
            <a:lvl9pPr marL="3886200" indent="-228600" eaLnBrk="0" fontAlgn="base" hangingPunct="0">
              <a:spcBef>
                <a:spcPct val="0"/>
              </a:spcBef>
              <a:spcAft>
                <a:spcPct val="0"/>
              </a:spcAft>
              <a:defRPr sz="2400">
                <a:solidFill>
                  <a:schemeClr val="tx1"/>
                </a:solidFill>
                <a:latin typeface="Helvetica" panose="020B0604020202020204" pitchFamily="34" charset="0"/>
              </a:defRPr>
            </a:lvl9pPr>
          </a:lstStyle>
          <a:p>
            <a:fld id="{2752BD94-FBDF-4473-B334-16B4EF336FC6}" type="slidenum">
              <a:rPr lang="nb-NO" altLang="nb-NO" sz="1200"/>
              <a:pPr/>
              <a:t>10</a:t>
            </a:fld>
            <a:endParaRPr lang="nb-NO" altLang="nb-NO" sz="1200"/>
          </a:p>
        </p:txBody>
      </p:sp>
    </p:spTree>
    <p:extLst>
      <p:ext uri="{BB962C8B-B14F-4D97-AF65-F5344CB8AC3E}">
        <p14:creationId xmlns:p14="http://schemas.microsoft.com/office/powerpoint/2010/main" xmlns="" val="3746974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Plassholder for lysbilde 1"/>
          <p:cNvSpPr>
            <a:spLocks noGrp="1" noRot="1" noChangeAspect="1" noTextEdit="1"/>
          </p:cNvSpPr>
          <p:nvPr>
            <p:ph type="sldImg"/>
          </p:nvPr>
        </p:nvSpPr>
        <p:spPr>
          <a:ln/>
        </p:spPr>
      </p:sp>
      <p:sp>
        <p:nvSpPr>
          <p:cNvPr id="30723" name="Plassholder for notater 2"/>
          <p:cNvSpPr>
            <a:spLocks noGrp="1"/>
          </p:cNvSpPr>
          <p:nvPr>
            <p:ph type="body" idx="1"/>
          </p:nvPr>
        </p:nvSpPr>
        <p:spPr>
          <a:noFill/>
        </p:spPr>
        <p:txBody>
          <a:bodyPr/>
          <a:lstStyle/>
          <a:p>
            <a:r>
              <a:rPr lang="nb-NO" altLang="nb-NO" dirty="0"/>
              <a:t>The </a:t>
            </a:r>
            <a:r>
              <a:rPr lang="nb-NO" altLang="nb-NO" dirty="0" err="1"/>
              <a:t>definition</a:t>
            </a:r>
            <a:r>
              <a:rPr lang="nb-NO" altLang="nb-NO" dirty="0"/>
              <a:t> </a:t>
            </a:r>
            <a:r>
              <a:rPr lang="nb-NO" altLang="nb-NO" dirty="0" err="1"/>
              <a:t>made</a:t>
            </a:r>
            <a:r>
              <a:rPr lang="nb-NO" altLang="nb-NO" dirty="0"/>
              <a:t> by </a:t>
            </a:r>
            <a:r>
              <a:rPr lang="nb-NO" altLang="nb-NO" dirty="0" err="1"/>
              <a:t>the</a:t>
            </a:r>
            <a:r>
              <a:rPr lang="nb-NO" altLang="nb-NO" dirty="0"/>
              <a:t> </a:t>
            </a:r>
            <a:r>
              <a:rPr lang="nb-NO" altLang="nb-NO" dirty="0" err="1"/>
              <a:t>three</a:t>
            </a:r>
            <a:r>
              <a:rPr lang="nb-NO" altLang="nb-NO" dirty="0"/>
              <a:t> </a:t>
            </a:r>
            <a:r>
              <a:rPr lang="nb-NO" altLang="nb-NO" dirty="0" err="1"/>
              <a:t>parties</a:t>
            </a:r>
            <a:r>
              <a:rPr lang="nb-NO" altLang="nb-NO" dirty="0"/>
              <a:t> </a:t>
            </a:r>
            <a:r>
              <a:rPr lang="nb-NO" altLang="nb-NO" dirty="0" err="1"/>
              <a:t>on</a:t>
            </a:r>
            <a:r>
              <a:rPr lang="nb-NO" altLang="nb-NO" dirty="0"/>
              <a:t> </a:t>
            </a:r>
            <a:r>
              <a:rPr lang="nb-NO" altLang="nb-NO" dirty="0" err="1"/>
              <a:t>national</a:t>
            </a:r>
            <a:r>
              <a:rPr lang="nb-NO" altLang="nb-NO" dirty="0"/>
              <a:t> </a:t>
            </a:r>
            <a:r>
              <a:rPr lang="nb-NO" altLang="nb-NO" dirty="0" err="1"/>
              <a:t>level</a:t>
            </a:r>
            <a:r>
              <a:rPr lang="nb-NO" altLang="nb-NO" dirty="0"/>
              <a:t>, </a:t>
            </a:r>
            <a:r>
              <a:rPr lang="nb-NO" altLang="nb-NO" dirty="0" err="1"/>
              <a:t>the</a:t>
            </a:r>
            <a:r>
              <a:rPr lang="nb-NO" altLang="nb-NO" dirty="0"/>
              <a:t> </a:t>
            </a:r>
            <a:r>
              <a:rPr lang="nb-NO" altLang="nb-NO" dirty="0" err="1"/>
              <a:t>Ministry</a:t>
            </a:r>
            <a:r>
              <a:rPr lang="nb-NO" altLang="nb-NO" dirty="0"/>
              <a:t> </a:t>
            </a:r>
            <a:r>
              <a:rPr lang="nb-NO" altLang="nb-NO" dirty="0" err="1"/>
              <a:t>of</a:t>
            </a:r>
            <a:r>
              <a:rPr lang="nb-NO" altLang="nb-NO" dirty="0"/>
              <a:t> </a:t>
            </a:r>
            <a:r>
              <a:rPr lang="nb-NO" altLang="nb-NO" dirty="0" err="1"/>
              <a:t>local</a:t>
            </a:r>
            <a:r>
              <a:rPr lang="nb-NO" altLang="nb-NO" dirty="0"/>
              <a:t> </a:t>
            </a:r>
            <a:r>
              <a:rPr lang="nb-NO" altLang="nb-NO" dirty="0" err="1"/>
              <a:t>government</a:t>
            </a:r>
            <a:r>
              <a:rPr lang="nb-NO" altLang="nb-NO" dirty="0"/>
              <a:t>, trade unions and t</a:t>
            </a:r>
            <a:r>
              <a:rPr lang="en-US" altLang="nb-NO" dirty="0"/>
              <a:t>he Norwegian Association of Local and Regional Authorities. </a:t>
            </a:r>
            <a:r>
              <a:rPr lang="nb-NO" altLang="nb-NO" dirty="0" err="1"/>
              <a:t>Both</a:t>
            </a:r>
            <a:r>
              <a:rPr lang="nb-NO" altLang="nb-NO" dirty="0"/>
              <a:t> formal and </a:t>
            </a:r>
            <a:r>
              <a:rPr lang="nb-NO" altLang="nb-NO" dirty="0" err="1"/>
              <a:t>informal</a:t>
            </a:r>
            <a:r>
              <a:rPr lang="nb-NO" altLang="nb-NO" dirty="0"/>
              <a:t> </a:t>
            </a:r>
            <a:r>
              <a:rPr lang="nb-NO" altLang="nb-NO" dirty="0" err="1"/>
              <a:t>cooperation</a:t>
            </a:r>
            <a:r>
              <a:rPr lang="nb-NO" altLang="nb-NO" dirty="0"/>
              <a:t> in different arenas </a:t>
            </a:r>
            <a:r>
              <a:rPr lang="nb-NO" altLang="nb-NO" dirty="0" err="1"/>
              <a:t>are</a:t>
            </a:r>
            <a:r>
              <a:rPr lang="nb-NO" altLang="nb-NO" dirty="0"/>
              <a:t> </a:t>
            </a:r>
            <a:r>
              <a:rPr lang="nb-NO" altLang="nb-NO" dirty="0" err="1"/>
              <a:t>building</a:t>
            </a:r>
            <a:r>
              <a:rPr lang="nb-NO" altLang="nb-NO" dirty="0"/>
              <a:t> trust. </a:t>
            </a:r>
          </a:p>
          <a:p>
            <a:endParaRPr lang="nb-NO" altLang="nb-NO" dirty="0"/>
          </a:p>
        </p:txBody>
      </p:sp>
      <p:sp>
        <p:nvSpPr>
          <p:cNvPr id="30724" name="Plassholder for bunntekst 3"/>
          <p:cNvSpPr>
            <a:spLocks noGrp="1"/>
          </p:cNvSpPr>
          <p:nvPr>
            <p:ph type="ftr" sz="quarter" idx="4"/>
          </p:nvPr>
        </p:nvSpPr>
        <p:spPr>
          <a:noFill/>
        </p:spPr>
        <p:txBody>
          <a:bodyPr/>
          <a:lstStyle>
            <a:lvl1pPr>
              <a:defRPr sz="2400">
                <a:solidFill>
                  <a:schemeClr val="tx1"/>
                </a:solidFill>
                <a:latin typeface="Helvetica" panose="020B0604020202020204" pitchFamily="34" charset="0"/>
              </a:defRPr>
            </a:lvl1pPr>
            <a:lvl2pPr marL="742950" indent="-285750">
              <a:defRPr sz="2400">
                <a:solidFill>
                  <a:schemeClr val="tx1"/>
                </a:solidFill>
                <a:latin typeface="Helvetica" panose="020B0604020202020204" pitchFamily="34" charset="0"/>
              </a:defRPr>
            </a:lvl2pPr>
            <a:lvl3pPr marL="1143000" indent="-228600">
              <a:defRPr sz="2400">
                <a:solidFill>
                  <a:schemeClr val="tx1"/>
                </a:solidFill>
                <a:latin typeface="Helvetica" panose="020B0604020202020204" pitchFamily="34" charset="0"/>
              </a:defRPr>
            </a:lvl3pPr>
            <a:lvl4pPr marL="1600200" indent="-228600">
              <a:defRPr sz="2400">
                <a:solidFill>
                  <a:schemeClr val="tx1"/>
                </a:solidFill>
                <a:latin typeface="Helvetica" panose="020B0604020202020204" pitchFamily="34" charset="0"/>
              </a:defRPr>
            </a:lvl4pPr>
            <a:lvl5pPr marL="2057400" indent="-228600">
              <a:defRPr sz="2400">
                <a:solidFill>
                  <a:schemeClr val="tx1"/>
                </a:solidFill>
                <a:latin typeface="Helvetica" panose="020B0604020202020204" pitchFamily="34" charset="0"/>
              </a:defRPr>
            </a:lvl5pPr>
            <a:lvl6pPr marL="2514600" indent="-228600" eaLnBrk="0" fontAlgn="base" hangingPunct="0">
              <a:spcBef>
                <a:spcPct val="0"/>
              </a:spcBef>
              <a:spcAft>
                <a:spcPct val="0"/>
              </a:spcAft>
              <a:defRPr sz="2400">
                <a:solidFill>
                  <a:schemeClr val="tx1"/>
                </a:solidFill>
                <a:latin typeface="Helvetica" panose="020B0604020202020204" pitchFamily="34" charset="0"/>
              </a:defRPr>
            </a:lvl6pPr>
            <a:lvl7pPr marL="2971800" indent="-228600" eaLnBrk="0" fontAlgn="base" hangingPunct="0">
              <a:spcBef>
                <a:spcPct val="0"/>
              </a:spcBef>
              <a:spcAft>
                <a:spcPct val="0"/>
              </a:spcAft>
              <a:defRPr sz="2400">
                <a:solidFill>
                  <a:schemeClr val="tx1"/>
                </a:solidFill>
                <a:latin typeface="Helvetica" panose="020B0604020202020204" pitchFamily="34" charset="0"/>
              </a:defRPr>
            </a:lvl7pPr>
            <a:lvl8pPr marL="3429000" indent="-228600" eaLnBrk="0" fontAlgn="base" hangingPunct="0">
              <a:spcBef>
                <a:spcPct val="0"/>
              </a:spcBef>
              <a:spcAft>
                <a:spcPct val="0"/>
              </a:spcAft>
              <a:defRPr sz="2400">
                <a:solidFill>
                  <a:schemeClr val="tx1"/>
                </a:solidFill>
                <a:latin typeface="Helvetica" panose="020B0604020202020204" pitchFamily="34" charset="0"/>
              </a:defRPr>
            </a:lvl8pPr>
            <a:lvl9pPr marL="3886200" indent="-228600" eaLnBrk="0" fontAlgn="base" hangingPunct="0">
              <a:spcBef>
                <a:spcPct val="0"/>
              </a:spcBef>
              <a:spcAft>
                <a:spcPct val="0"/>
              </a:spcAft>
              <a:defRPr sz="2400">
                <a:solidFill>
                  <a:schemeClr val="tx1"/>
                </a:solidFill>
                <a:latin typeface="Helvetica" panose="020B0604020202020204" pitchFamily="34" charset="0"/>
              </a:defRPr>
            </a:lvl9pPr>
          </a:lstStyle>
          <a:p>
            <a:r>
              <a:rPr lang="en-US" altLang="nb-NO" sz="1200"/>
              <a:t>KS Omstilling og konkurranse</a:t>
            </a:r>
          </a:p>
        </p:txBody>
      </p:sp>
      <p:sp>
        <p:nvSpPr>
          <p:cNvPr id="30725" name="Plassholder for lysbildenummer 4"/>
          <p:cNvSpPr>
            <a:spLocks noGrp="1"/>
          </p:cNvSpPr>
          <p:nvPr>
            <p:ph type="sldNum" sz="quarter" idx="5"/>
          </p:nvPr>
        </p:nvSpPr>
        <p:spPr>
          <a:noFill/>
        </p:spPr>
        <p:txBody>
          <a:bodyPr/>
          <a:lstStyle>
            <a:lvl1pPr>
              <a:defRPr sz="2400">
                <a:solidFill>
                  <a:schemeClr val="tx1"/>
                </a:solidFill>
                <a:latin typeface="Helvetica" panose="020B0604020202020204" pitchFamily="34" charset="0"/>
              </a:defRPr>
            </a:lvl1pPr>
            <a:lvl2pPr marL="742950" indent="-285750">
              <a:defRPr sz="2400">
                <a:solidFill>
                  <a:schemeClr val="tx1"/>
                </a:solidFill>
                <a:latin typeface="Helvetica" panose="020B0604020202020204" pitchFamily="34" charset="0"/>
              </a:defRPr>
            </a:lvl2pPr>
            <a:lvl3pPr marL="1143000" indent="-228600">
              <a:defRPr sz="2400">
                <a:solidFill>
                  <a:schemeClr val="tx1"/>
                </a:solidFill>
                <a:latin typeface="Helvetica" panose="020B0604020202020204" pitchFamily="34" charset="0"/>
              </a:defRPr>
            </a:lvl3pPr>
            <a:lvl4pPr marL="1600200" indent="-228600">
              <a:defRPr sz="2400">
                <a:solidFill>
                  <a:schemeClr val="tx1"/>
                </a:solidFill>
                <a:latin typeface="Helvetica" panose="020B0604020202020204" pitchFamily="34" charset="0"/>
              </a:defRPr>
            </a:lvl4pPr>
            <a:lvl5pPr marL="2057400" indent="-228600">
              <a:defRPr sz="2400">
                <a:solidFill>
                  <a:schemeClr val="tx1"/>
                </a:solidFill>
                <a:latin typeface="Helvetica" panose="020B0604020202020204" pitchFamily="34" charset="0"/>
              </a:defRPr>
            </a:lvl5pPr>
            <a:lvl6pPr marL="2514600" indent="-228600" eaLnBrk="0" fontAlgn="base" hangingPunct="0">
              <a:spcBef>
                <a:spcPct val="0"/>
              </a:spcBef>
              <a:spcAft>
                <a:spcPct val="0"/>
              </a:spcAft>
              <a:defRPr sz="2400">
                <a:solidFill>
                  <a:schemeClr val="tx1"/>
                </a:solidFill>
                <a:latin typeface="Helvetica" panose="020B0604020202020204" pitchFamily="34" charset="0"/>
              </a:defRPr>
            </a:lvl6pPr>
            <a:lvl7pPr marL="2971800" indent="-228600" eaLnBrk="0" fontAlgn="base" hangingPunct="0">
              <a:spcBef>
                <a:spcPct val="0"/>
              </a:spcBef>
              <a:spcAft>
                <a:spcPct val="0"/>
              </a:spcAft>
              <a:defRPr sz="2400">
                <a:solidFill>
                  <a:schemeClr val="tx1"/>
                </a:solidFill>
                <a:latin typeface="Helvetica" panose="020B0604020202020204" pitchFamily="34" charset="0"/>
              </a:defRPr>
            </a:lvl7pPr>
            <a:lvl8pPr marL="3429000" indent="-228600" eaLnBrk="0" fontAlgn="base" hangingPunct="0">
              <a:spcBef>
                <a:spcPct val="0"/>
              </a:spcBef>
              <a:spcAft>
                <a:spcPct val="0"/>
              </a:spcAft>
              <a:defRPr sz="2400">
                <a:solidFill>
                  <a:schemeClr val="tx1"/>
                </a:solidFill>
                <a:latin typeface="Helvetica" panose="020B0604020202020204" pitchFamily="34" charset="0"/>
              </a:defRPr>
            </a:lvl8pPr>
            <a:lvl9pPr marL="3886200" indent="-228600" eaLnBrk="0" fontAlgn="base" hangingPunct="0">
              <a:spcBef>
                <a:spcPct val="0"/>
              </a:spcBef>
              <a:spcAft>
                <a:spcPct val="0"/>
              </a:spcAft>
              <a:defRPr sz="2400">
                <a:solidFill>
                  <a:schemeClr val="tx1"/>
                </a:solidFill>
                <a:latin typeface="Helvetica" panose="020B0604020202020204" pitchFamily="34" charset="0"/>
              </a:defRPr>
            </a:lvl9pPr>
          </a:lstStyle>
          <a:p>
            <a:fld id="{BBF5DB9B-7ABA-46B7-B587-05D9A72205C1}" type="slidenum">
              <a:rPr lang="en-US" altLang="nb-NO" sz="1200" smtClean="0"/>
              <a:pPr/>
              <a:t>11</a:t>
            </a:fld>
            <a:endParaRPr lang="en-US" altLang="nb-NO" sz="1200"/>
          </a:p>
        </p:txBody>
      </p:sp>
    </p:spTree>
    <p:extLst>
      <p:ext uri="{BB962C8B-B14F-4D97-AF65-F5344CB8AC3E}">
        <p14:creationId xmlns:p14="http://schemas.microsoft.com/office/powerpoint/2010/main" xmlns="" val="17298409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Plassholder for lysbilde 1"/>
          <p:cNvSpPr>
            <a:spLocks noGrp="1" noRot="1" noChangeAspect="1" noTextEdit="1"/>
          </p:cNvSpPr>
          <p:nvPr>
            <p:ph type="sldImg"/>
          </p:nvPr>
        </p:nvSpPr>
        <p:spPr>
          <a:ln/>
        </p:spPr>
      </p:sp>
      <p:sp>
        <p:nvSpPr>
          <p:cNvPr id="24579" name="Plassholder for notater 2"/>
          <p:cNvSpPr>
            <a:spLocks noGrp="1"/>
          </p:cNvSpPr>
          <p:nvPr>
            <p:ph type="body" idx="1"/>
          </p:nvPr>
        </p:nvSpPr>
        <p:spPr>
          <a:noFill/>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nb-NO" sz="1200"/>
              <a:t>Willing and able employees,  fundamental for innovation and development/</a:t>
            </a:r>
            <a:r>
              <a:rPr lang="en-US" altLang="nb-NO" sz="1200">
                <a:solidFill>
                  <a:srgbClr val="FF0000"/>
                </a:solidFill>
              </a:rPr>
              <a:t>quality public services</a:t>
            </a:r>
            <a:endParaRPr lang="en-US" altLang="nb-NO" sz="1200"/>
          </a:p>
          <a:p>
            <a:endParaRPr lang="nb-NO" altLang="nb-NO" dirty="0"/>
          </a:p>
        </p:txBody>
      </p:sp>
      <p:sp>
        <p:nvSpPr>
          <p:cNvPr id="24580" name="Plassholder for bunntekst 3"/>
          <p:cNvSpPr>
            <a:spLocks noGrp="1"/>
          </p:cNvSpPr>
          <p:nvPr>
            <p:ph type="ftr" sz="quarter" idx="4"/>
          </p:nvPr>
        </p:nvSpPr>
        <p:spPr>
          <a:noFill/>
        </p:spPr>
        <p:txBody>
          <a:bodyPr/>
          <a:lstStyle>
            <a:lvl1pPr>
              <a:defRPr sz="2400">
                <a:solidFill>
                  <a:schemeClr val="tx1"/>
                </a:solidFill>
                <a:latin typeface="Helvetica" panose="020B0604020202020204" pitchFamily="34" charset="0"/>
              </a:defRPr>
            </a:lvl1pPr>
            <a:lvl2pPr marL="742950" indent="-285750">
              <a:defRPr sz="2400">
                <a:solidFill>
                  <a:schemeClr val="tx1"/>
                </a:solidFill>
                <a:latin typeface="Helvetica" panose="020B0604020202020204" pitchFamily="34" charset="0"/>
              </a:defRPr>
            </a:lvl2pPr>
            <a:lvl3pPr marL="1143000" indent="-228600">
              <a:defRPr sz="2400">
                <a:solidFill>
                  <a:schemeClr val="tx1"/>
                </a:solidFill>
                <a:latin typeface="Helvetica" panose="020B0604020202020204" pitchFamily="34" charset="0"/>
              </a:defRPr>
            </a:lvl3pPr>
            <a:lvl4pPr marL="1600200" indent="-228600">
              <a:defRPr sz="2400">
                <a:solidFill>
                  <a:schemeClr val="tx1"/>
                </a:solidFill>
                <a:latin typeface="Helvetica" panose="020B0604020202020204" pitchFamily="34" charset="0"/>
              </a:defRPr>
            </a:lvl4pPr>
            <a:lvl5pPr marL="2057400" indent="-228600">
              <a:defRPr sz="2400">
                <a:solidFill>
                  <a:schemeClr val="tx1"/>
                </a:solidFill>
                <a:latin typeface="Helvetica" panose="020B0604020202020204" pitchFamily="34" charset="0"/>
              </a:defRPr>
            </a:lvl5pPr>
            <a:lvl6pPr marL="2514600" indent="-228600" eaLnBrk="0" fontAlgn="base" hangingPunct="0">
              <a:spcBef>
                <a:spcPct val="0"/>
              </a:spcBef>
              <a:spcAft>
                <a:spcPct val="0"/>
              </a:spcAft>
              <a:defRPr sz="2400">
                <a:solidFill>
                  <a:schemeClr val="tx1"/>
                </a:solidFill>
                <a:latin typeface="Helvetica" panose="020B0604020202020204" pitchFamily="34" charset="0"/>
              </a:defRPr>
            </a:lvl6pPr>
            <a:lvl7pPr marL="2971800" indent="-228600" eaLnBrk="0" fontAlgn="base" hangingPunct="0">
              <a:spcBef>
                <a:spcPct val="0"/>
              </a:spcBef>
              <a:spcAft>
                <a:spcPct val="0"/>
              </a:spcAft>
              <a:defRPr sz="2400">
                <a:solidFill>
                  <a:schemeClr val="tx1"/>
                </a:solidFill>
                <a:latin typeface="Helvetica" panose="020B0604020202020204" pitchFamily="34" charset="0"/>
              </a:defRPr>
            </a:lvl7pPr>
            <a:lvl8pPr marL="3429000" indent="-228600" eaLnBrk="0" fontAlgn="base" hangingPunct="0">
              <a:spcBef>
                <a:spcPct val="0"/>
              </a:spcBef>
              <a:spcAft>
                <a:spcPct val="0"/>
              </a:spcAft>
              <a:defRPr sz="2400">
                <a:solidFill>
                  <a:schemeClr val="tx1"/>
                </a:solidFill>
                <a:latin typeface="Helvetica" panose="020B0604020202020204" pitchFamily="34" charset="0"/>
              </a:defRPr>
            </a:lvl8pPr>
            <a:lvl9pPr marL="3886200" indent="-228600" eaLnBrk="0" fontAlgn="base" hangingPunct="0">
              <a:spcBef>
                <a:spcPct val="0"/>
              </a:spcBef>
              <a:spcAft>
                <a:spcPct val="0"/>
              </a:spcAft>
              <a:defRPr sz="2400">
                <a:solidFill>
                  <a:schemeClr val="tx1"/>
                </a:solidFill>
                <a:latin typeface="Helvetica" panose="020B0604020202020204" pitchFamily="34" charset="0"/>
              </a:defRPr>
            </a:lvl9pPr>
          </a:lstStyle>
          <a:p>
            <a:r>
              <a:rPr lang="en-US" altLang="nb-NO" sz="1200"/>
              <a:t>KS Omstilling og konkurranse</a:t>
            </a:r>
          </a:p>
        </p:txBody>
      </p:sp>
      <p:sp>
        <p:nvSpPr>
          <p:cNvPr id="24581" name="Plassholder for lysbildenummer 4"/>
          <p:cNvSpPr>
            <a:spLocks noGrp="1"/>
          </p:cNvSpPr>
          <p:nvPr>
            <p:ph type="sldNum" sz="quarter" idx="5"/>
          </p:nvPr>
        </p:nvSpPr>
        <p:spPr>
          <a:noFill/>
        </p:spPr>
        <p:txBody>
          <a:bodyPr/>
          <a:lstStyle>
            <a:lvl1pPr>
              <a:defRPr sz="2400">
                <a:solidFill>
                  <a:schemeClr val="tx1"/>
                </a:solidFill>
                <a:latin typeface="Helvetica" panose="020B0604020202020204" pitchFamily="34" charset="0"/>
              </a:defRPr>
            </a:lvl1pPr>
            <a:lvl2pPr marL="742950" indent="-285750">
              <a:defRPr sz="2400">
                <a:solidFill>
                  <a:schemeClr val="tx1"/>
                </a:solidFill>
                <a:latin typeface="Helvetica" panose="020B0604020202020204" pitchFamily="34" charset="0"/>
              </a:defRPr>
            </a:lvl2pPr>
            <a:lvl3pPr marL="1143000" indent="-228600">
              <a:defRPr sz="2400">
                <a:solidFill>
                  <a:schemeClr val="tx1"/>
                </a:solidFill>
                <a:latin typeface="Helvetica" panose="020B0604020202020204" pitchFamily="34" charset="0"/>
              </a:defRPr>
            </a:lvl3pPr>
            <a:lvl4pPr marL="1600200" indent="-228600">
              <a:defRPr sz="2400">
                <a:solidFill>
                  <a:schemeClr val="tx1"/>
                </a:solidFill>
                <a:latin typeface="Helvetica" panose="020B0604020202020204" pitchFamily="34" charset="0"/>
              </a:defRPr>
            </a:lvl4pPr>
            <a:lvl5pPr marL="2057400" indent="-228600">
              <a:defRPr sz="2400">
                <a:solidFill>
                  <a:schemeClr val="tx1"/>
                </a:solidFill>
                <a:latin typeface="Helvetica" panose="020B0604020202020204" pitchFamily="34" charset="0"/>
              </a:defRPr>
            </a:lvl5pPr>
            <a:lvl6pPr marL="2514600" indent="-228600" eaLnBrk="0" fontAlgn="base" hangingPunct="0">
              <a:spcBef>
                <a:spcPct val="0"/>
              </a:spcBef>
              <a:spcAft>
                <a:spcPct val="0"/>
              </a:spcAft>
              <a:defRPr sz="2400">
                <a:solidFill>
                  <a:schemeClr val="tx1"/>
                </a:solidFill>
                <a:latin typeface="Helvetica" panose="020B0604020202020204" pitchFamily="34" charset="0"/>
              </a:defRPr>
            </a:lvl6pPr>
            <a:lvl7pPr marL="2971800" indent="-228600" eaLnBrk="0" fontAlgn="base" hangingPunct="0">
              <a:spcBef>
                <a:spcPct val="0"/>
              </a:spcBef>
              <a:spcAft>
                <a:spcPct val="0"/>
              </a:spcAft>
              <a:defRPr sz="2400">
                <a:solidFill>
                  <a:schemeClr val="tx1"/>
                </a:solidFill>
                <a:latin typeface="Helvetica" panose="020B0604020202020204" pitchFamily="34" charset="0"/>
              </a:defRPr>
            </a:lvl7pPr>
            <a:lvl8pPr marL="3429000" indent="-228600" eaLnBrk="0" fontAlgn="base" hangingPunct="0">
              <a:spcBef>
                <a:spcPct val="0"/>
              </a:spcBef>
              <a:spcAft>
                <a:spcPct val="0"/>
              </a:spcAft>
              <a:defRPr sz="2400">
                <a:solidFill>
                  <a:schemeClr val="tx1"/>
                </a:solidFill>
                <a:latin typeface="Helvetica" panose="020B0604020202020204" pitchFamily="34" charset="0"/>
              </a:defRPr>
            </a:lvl8pPr>
            <a:lvl9pPr marL="3886200" indent="-228600" eaLnBrk="0" fontAlgn="base" hangingPunct="0">
              <a:spcBef>
                <a:spcPct val="0"/>
              </a:spcBef>
              <a:spcAft>
                <a:spcPct val="0"/>
              </a:spcAft>
              <a:defRPr sz="2400">
                <a:solidFill>
                  <a:schemeClr val="tx1"/>
                </a:solidFill>
                <a:latin typeface="Helvetica" panose="020B0604020202020204" pitchFamily="34" charset="0"/>
              </a:defRPr>
            </a:lvl9pPr>
          </a:lstStyle>
          <a:p>
            <a:fld id="{58497A4C-7E23-4300-B0F1-03485E37F3A6}" type="slidenum">
              <a:rPr lang="en-US" altLang="nb-NO" sz="1200" smtClean="0"/>
              <a:pPr/>
              <a:t>12</a:t>
            </a:fld>
            <a:endParaRPr lang="en-US" altLang="nb-NO" sz="1200"/>
          </a:p>
        </p:txBody>
      </p:sp>
    </p:spTree>
    <p:extLst>
      <p:ext uri="{BB962C8B-B14F-4D97-AF65-F5344CB8AC3E}">
        <p14:creationId xmlns:p14="http://schemas.microsoft.com/office/powerpoint/2010/main" xmlns="" val="7466248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tellysbil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nb-NO" smtClean="0"/>
              <a:t>Klikk for å redigere tittelstil</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smtClean="0"/>
              <a:t>Klikk for å redigere undertittelstil i malen</a:t>
            </a:r>
            <a:endParaRPr lang="en-US" dirty="0"/>
          </a:p>
        </p:txBody>
      </p:sp>
      <p:sp>
        <p:nvSpPr>
          <p:cNvPr id="4" name="Date Placeholder 3"/>
          <p:cNvSpPr>
            <a:spLocks noGrp="1"/>
          </p:cNvSpPr>
          <p:nvPr>
            <p:ph type="dt" sz="half" idx="10"/>
          </p:nvPr>
        </p:nvSpPr>
        <p:spPr/>
        <p:txBody>
          <a:bodyPr/>
          <a:lstStyle/>
          <a:p>
            <a:fld id="{0A56CE33-24F4-A34F-8FA2-B83190A6162F}" type="datetimeFigureOut">
              <a:rPr lang="x-none" smtClean="0"/>
              <a:pPr/>
              <a:t>2020-09-23</a:t>
            </a:fld>
            <a:endParaRPr lang="x-none"/>
          </a:p>
        </p:txBody>
      </p:sp>
      <p:sp>
        <p:nvSpPr>
          <p:cNvPr id="5"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p:txBody>
          <a:bodyPr/>
          <a:lstStyle/>
          <a:p>
            <a:fld id="{6C06A86D-0344-2C4E-83CE-9B68688E6DE8}" type="slidenum">
              <a:rPr lang="x-none" smtClean="0"/>
              <a:pPr/>
              <a:t>‹#›</a:t>
            </a:fld>
            <a:endParaRPr lang="x-none"/>
          </a:p>
        </p:txBody>
      </p:sp>
    </p:spTree>
    <p:extLst>
      <p:ext uri="{BB962C8B-B14F-4D97-AF65-F5344CB8AC3E}">
        <p14:creationId xmlns:p14="http://schemas.microsoft.com/office/powerpoint/2010/main" xmlns="" val="19146725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tel og tekst">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nb-NO" smtClean="0"/>
              <a:t>Klikk for å redigere tittelstil</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b-NO" smtClean="0"/>
              <a:t>Klikk for å redigere tekststiler i malen</a:t>
            </a:r>
          </a:p>
        </p:txBody>
      </p:sp>
      <p:sp>
        <p:nvSpPr>
          <p:cNvPr id="4" name="Date Placeholder 3"/>
          <p:cNvSpPr>
            <a:spLocks noGrp="1"/>
          </p:cNvSpPr>
          <p:nvPr>
            <p:ph type="dt" sz="half" idx="10"/>
          </p:nvPr>
        </p:nvSpPr>
        <p:spPr/>
        <p:txBody>
          <a:bodyPr/>
          <a:lstStyle/>
          <a:p>
            <a:fld id="{0A56CE33-24F4-A34F-8FA2-B83190A6162F}" type="datetimeFigureOut">
              <a:rPr lang="x-none" smtClean="0"/>
              <a:pPr/>
              <a:t>2020-09-23</a:t>
            </a:fld>
            <a:endParaRPr lang="x-none"/>
          </a:p>
        </p:txBody>
      </p:sp>
      <p:sp>
        <p:nvSpPr>
          <p:cNvPr id="5"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p:txBody>
          <a:bodyPr/>
          <a:lstStyle/>
          <a:p>
            <a:fld id="{6C06A86D-0344-2C4E-83CE-9B68688E6DE8}" type="slidenum">
              <a:rPr lang="x-none" smtClean="0"/>
              <a:pPr/>
              <a:t>‹#›</a:t>
            </a:fld>
            <a:endParaRPr lang="x-none"/>
          </a:p>
        </p:txBody>
      </p:sp>
    </p:spTree>
    <p:extLst>
      <p:ext uri="{BB962C8B-B14F-4D97-AF65-F5344CB8AC3E}">
        <p14:creationId xmlns:p14="http://schemas.microsoft.com/office/powerpoint/2010/main" xmlns="" val="38626864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itat med tekst">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nb-NO" smtClean="0"/>
              <a:t>Klikk for å redigere tittelstil</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b-NO" smtClean="0"/>
              <a:t>Klikk for å redigere tekststiler i malen</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b-NO" smtClean="0"/>
              <a:t>Klikk for å redigere tekststiler i malen</a:t>
            </a:r>
          </a:p>
        </p:txBody>
      </p:sp>
      <p:sp>
        <p:nvSpPr>
          <p:cNvPr id="4" name="Date Placeholder 3"/>
          <p:cNvSpPr>
            <a:spLocks noGrp="1"/>
          </p:cNvSpPr>
          <p:nvPr>
            <p:ph type="dt" sz="half" idx="10"/>
          </p:nvPr>
        </p:nvSpPr>
        <p:spPr/>
        <p:txBody>
          <a:bodyPr/>
          <a:lstStyle/>
          <a:p>
            <a:fld id="{0A56CE33-24F4-A34F-8FA2-B83190A6162F}" type="datetimeFigureOut">
              <a:rPr lang="x-none" smtClean="0"/>
              <a:pPr/>
              <a:t>2020-09-23</a:t>
            </a:fld>
            <a:endParaRPr lang="x-none"/>
          </a:p>
        </p:txBody>
      </p:sp>
      <p:sp>
        <p:nvSpPr>
          <p:cNvPr id="5"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p:txBody>
          <a:bodyPr/>
          <a:lstStyle/>
          <a:p>
            <a:fld id="{6C06A86D-0344-2C4E-83CE-9B68688E6DE8}" type="slidenum">
              <a:rPr lang="x-none" smtClean="0"/>
              <a:pPr/>
              <a:t>‹#›</a:t>
            </a:fld>
            <a:endParaRPr lang="x-none"/>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xmlns="" val="9154189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vnekort">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nb-NO" smtClean="0"/>
              <a:t>Klikk for å redigere tittelstil</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b-NO" smtClean="0"/>
              <a:t>Klikk for å redigere tekststiler i malen</a:t>
            </a:r>
          </a:p>
        </p:txBody>
      </p:sp>
      <p:sp>
        <p:nvSpPr>
          <p:cNvPr id="4" name="Date Placeholder 3"/>
          <p:cNvSpPr>
            <a:spLocks noGrp="1"/>
          </p:cNvSpPr>
          <p:nvPr>
            <p:ph type="dt" sz="half" idx="10"/>
          </p:nvPr>
        </p:nvSpPr>
        <p:spPr/>
        <p:txBody>
          <a:bodyPr/>
          <a:lstStyle/>
          <a:p>
            <a:fld id="{0A56CE33-24F4-A34F-8FA2-B83190A6162F}" type="datetimeFigureOut">
              <a:rPr lang="x-none" smtClean="0"/>
              <a:pPr/>
              <a:t>2020-09-23</a:t>
            </a:fld>
            <a:endParaRPr lang="x-none"/>
          </a:p>
        </p:txBody>
      </p:sp>
      <p:sp>
        <p:nvSpPr>
          <p:cNvPr id="5"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p:txBody>
          <a:bodyPr/>
          <a:lstStyle/>
          <a:p>
            <a:fld id="{6C06A86D-0344-2C4E-83CE-9B68688E6DE8}" type="slidenum">
              <a:rPr lang="x-none" smtClean="0"/>
              <a:pPr/>
              <a:t>‹#›</a:t>
            </a:fld>
            <a:endParaRPr lang="x-none"/>
          </a:p>
        </p:txBody>
      </p:sp>
    </p:spTree>
    <p:extLst>
      <p:ext uri="{BB962C8B-B14F-4D97-AF65-F5344CB8AC3E}">
        <p14:creationId xmlns:p14="http://schemas.microsoft.com/office/powerpoint/2010/main" xmlns="" val="3201934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vnekort med sitat">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nb-NO" smtClean="0"/>
              <a:t>Klikk for å redigere tittelstil</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b-NO" smtClean="0"/>
              <a:t>Klikk for å redigere tekststiler i malen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b-NO" smtClean="0"/>
              <a:t>Klikk for å redigere tekststiler i malen</a:t>
            </a:r>
          </a:p>
        </p:txBody>
      </p:sp>
      <p:sp>
        <p:nvSpPr>
          <p:cNvPr id="4" name="Date Placeholder 3"/>
          <p:cNvSpPr>
            <a:spLocks noGrp="1"/>
          </p:cNvSpPr>
          <p:nvPr>
            <p:ph type="dt" sz="half" idx="10"/>
          </p:nvPr>
        </p:nvSpPr>
        <p:spPr/>
        <p:txBody>
          <a:bodyPr/>
          <a:lstStyle/>
          <a:p>
            <a:fld id="{0A56CE33-24F4-A34F-8FA2-B83190A6162F}" type="datetimeFigureOut">
              <a:rPr lang="x-none" smtClean="0"/>
              <a:pPr/>
              <a:t>2020-09-23</a:t>
            </a:fld>
            <a:endParaRPr lang="x-none"/>
          </a:p>
        </p:txBody>
      </p:sp>
      <p:sp>
        <p:nvSpPr>
          <p:cNvPr id="5"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p:txBody>
          <a:bodyPr/>
          <a:lstStyle/>
          <a:p>
            <a:fld id="{6C06A86D-0344-2C4E-83CE-9B68688E6DE8}" type="slidenum">
              <a:rPr lang="x-none" smtClean="0"/>
              <a:pPr/>
              <a:t>‹#›</a:t>
            </a:fld>
            <a:endParaRPr lang="x-none"/>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xmlns="" val="14533265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ann eller Usann">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nb-NO" smtClean="0"/>
              <a:t>Klikk for å redigere tittelstil</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b-NO" smtClean="0"/>
              <a:t>Klikk for å redigere tekststiler i malen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b-NO" smtClean="0"/>
              <a:t>Klikk for å redigere tekststiler i malen</a:t>
            </a:r>
          </a:p>
        </p:txBody>
      </p:sp>
      <p:sp>
        <p:nvSpPr>
          <p:cNvPr id="4" name="Date Placeholder 3"/>
          <p:cNvSpPr>
            <a:spLocks noGrp="1"/>
          </p:cNvSpPr>
          <p:nvPr>
            <p:ph type="dt" sz="half" idx="10"/>
          </p:nvPr>
        </p:nvSpPr>
        <p:spPr/>
        <p:txBody>
          <a:bodyPr/>
          <a:lstStyle/>
          <a:p>
            <a:fld id="{0A56CE33-24F4-A34F-8FA2-B83190A6162F}" type="datetimeFigureOut">
              <a:rPr lang="x-none" smtClean="0"/>
              <a:pPr/>
              <a:t>2020-09-23</a:t>
            </a:fld>
            <a:endParaRPr lang="x-none"/>
          </a:p>
        </p:txBody>
      </p:sp>
      <p:sp>
        <p:nvSpPr>
          <p:cNvPr id="5"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p:txBody>
          <a:bodyPr/>
          <a:lstStyle/>
          <a:p>
            <a:fld id="{6C06A86D-0344-2C4E-83CE-9B68688E6DE8}" type="slidenum">
              <a:rPr lang="x-none" smtClean="0"/>
              <a:pPr/>
              <a:t>‹#›</a:t>
            </a:fld>
            <a:endParaRPr lang="x-none"/>
          </a:p>
        </p:txBody>
      </p:sp>
    </p:spTree>
    <p:extLst>
      <p:ext uri="{BB962C8B-B14F-4D97-AF65-F5344CB8AC3E}">
        <p14:creationId xmlns:p14="http://schemas.microsoft.com/office/powerpoint/2010/main" xmlns="" val="23851085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smtClean="0"/>
              <a:t>Klikk for å redigere tittelstil</a:t>
            </a:r>
            <a:endParaRPr lang="en-US" dirty="0"/>
          </a:p>
        </p:txBody>
      </p:sp>
      <p:sp>
        <p:nvSpPr>
          <p:cNvPr id="3" name="Vertical Text Placeholder 2"/>
          <p:cNvSpPr>
            <a:spLocks noGrp="1"/>
          </p:cNvSpPr>
          <p:nvPr>
            <p:ph type="body" orient="vert" idx="1"/>
          </p:nvPr>
        </p:nvSpPr>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en-US" dirty="0"/>
          </a:p>
        </p:txBody>
      </p:sp>
      <p:sp>
        <p:nvSpPr>
          <p:cNvPr id="4" name="Date Placeholder 3"/>
          <p:cNvSpPr>
            <a:spLocks noGrp="1"/>
          </p:cNvSpPr>
          <p:nvPr>
            <p:ph type="dt" sz="half" idx="10"/>
          </p:nvPr>
        </p:nvSpPr>
        <p:spPr/>
        <p:txBody>
          <a:bodyPr/>
          <a:lstStyle/>
          <a:p>
            <a:fld id="{0A56CE33-24F4-A34F-8FA2-B83190A6162F}" type="datetimeFigureOut">
              <a:rPr lang="x-none" smtClean="0"/>
              <a:pPr/>
              <a:t>2020-09-23</a:t>
            </a:fld>
            <a:endParaRPr lang="x-none"/>
          </a:p>
        </p:txBody>
      </p:sp>
      <p:sp>
        <p:nvSpPr>
          <p:cNvPr id="5"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p:txBody>
          <a:bodyPr/>
          <a:lstStyle/>
          <a:p>
            <a:fld id="{6C06A86D-0344-2C4E-83CE-9B68688E6DE8}" type="slidenum">
              <a:rPr lang="x-none" smtClean="0"/>
              <a:pPr/>
              <a:t>‹#›</a:t>
            </a:fld>
            <a:endParaRPr lang="x-none"/>
          </a:p>
        </p:txBody>
      </p:sp>
    </p:spTree>
    <p:extLst>
      <p:ext uri="{BB962C8B-B14F-4D97-AF65-F5344CB8AC3E}">
        <p14:creationId xmlns:p14="http://schemas.microsoft.com/office/powerpoint/2010/main" xmlns="" val="15858248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nb-NO" smtClean="0"/>
              <a:t>Klikk for å redigere tittelstil</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en-US" dirty="0"/>
          </a:p>
        </p:txBody>
      </p:sp>
      <p:sp>
        <p:nvSpPr>
          <p:cNvPr id="4" name="Date Placeholder 3"/>
          <p:cNvSpPr>
            <a:spLocks noGrp="1"/>
          </p:cNvSpPr>
          <p:nvPr>
            <p:ph type="dt" sz="half" idx="10"/>
          </p:nvPr>
        </p:nvSpPr>
        <p:spPr/>
        <p:txBody>
          <a:bodyPr/>
          <a:lstStyle/>
          <a:p>
            <a:fld id="{0A56CE33-24F4-A34F-8FA2-B83190A6162F}" type="datetimeFigureOut">
              <a:rPr lang="x-none" smtClean="0"/>
              <a:pPr/>
              <a:t>2020-09-23</a:t>
            </a:fld>
            <a:endParaRPr lang="x-none"/>
          </a:p>
        </p:txBody>
      </p:sp>
      <p:sp>
        <p:nvSpPr>
          <p:cNvPr id="5"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p:txBody>
          <a:bodyPr/>
          <a:lstStyle/>
          <a:p>
            <a:fld id="{6C06A86D-0344-2C4E-83CE-9B68688E6DE8}" type="slidenum">
              <a:rPr lang="x-none" smtClean="0"/>
              <a:pPr/>
              <a:t>‹#›</a:t>
            </a:fld>
            <a:endParaRPr lang="x-none"/>
          </a:p>
        </p:txBody>
      </p:sp>
    </p:spTree>
    <p:extLst>
      <p:ext uri="{BB962C8B-B14F-4D97-AF65-F5344CB8AC3E}">
        <p14:creationId xmlns:p14="http://schemas.microsoft.com/office/powerpoint/2010/main" xmlns="" val="19961537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nb-NO" smtClean="0"/>
              <a:t>Klikk for å redigere tittelstil</a:t>
            </a:r>
            <a:endParaRPr lang="en-US" dirty="0"/>
          </a:p>
        </p:txBody>
      </p:sp>
      <p:sp>
        <p:nvSpPr>
          <p:cNvPr id="3" name="Content Placeholder 2"/>
          <p:cNvSpPr>
            <a:spLocks noGrp="1"/>
          </p:cNvSpPr>
          <p:nvPr>
            <p:ph idx="1"/>
          </p:nvPr>
        </p:nvSpPr>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en-US" dirty="0"/>
          </a:p>
        </p:txBody>
      </p:sp>
      <p:sp>
        <p:nvSpPr>
          <p:cNvPr id="4" name="Date Placeholder 3"/>
          <p:cNvSpPr>
            <a:spLocks noGrp="1"/>
          </p:cNvSpPr>
          <p:nvPr>
            <p:ph type="dt" sz="half" idx="10"/>
          </p:nvPr>
        </p:nvSpPr>
        <p:spPr/>
        <p:txBody>
          <a:bodyPr/>
          <a:lstStyle/>
          <a:p>
            <a:fld id="{0A56CE33-24F4-A34F-8FA2-B83190A6162F}" type="datetimeFigureOut">
              <a:rPr lang="x-none" smtClean="0"/>
              <a:pPr/>
              <a:t>2020-09-23</a:t>
            </a:fld>
            <a:endParaRPr lang="x-none"/>
          </a:p>
        </p:txBody>
      </p:sp>
      <p:sp>
        <p:nvSpPr>
          <p:cNvPr id="5"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p:txBody>
          <a:bodyPr/>
          <a:lstStyle/>
          <a:p>
            <a:fld id="{6C06A86D-0344-2C4E-83CE-9B68688E6DE8}" type="slidenum">
              <a:rPr lang="x-none" smtClean="0"/>
              <a:pPr/>
              <a:t>‹#›</a:t>
            </a:fld>
            <a:endParaRPr lang="x-none"/>
          </a:p>
        </p:txBody>
      </p:sp>
    </p:spTree>
    <p:extLst>
      <p:ext uri="{BB962C8B-B14F-4D97-AF65-F5344CB8AC3E}">
        <p14:creationId xmlns:p14="http://schemas.microsoft.com/office/powerpoint/2010/main" xmlns="" val="41243161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nb-NO" smtClean="0"/>
              <a:t>Klikk for å redigere tittelstil</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b-NO" smtClean="0"/>
              <a:t>Klikk for å redigere tekststiler i malen</a:t>
            </a:r>
          </a:p>
        </p:txBody>
      </p:sp>
      <p:sp>
        <p:nvSpPr>
          <p:cNvPr id="4" name="Date Placeholder 3"/>
          <p:cNvSpPr>
            <a:spLocks noGrp="1"/>
          </p:cNvSpPr>
          <p:nvPr>
            <p:ph type="dt" sz="half" idx="10"/>
          </p:nvPr>
        </p:nvSpPr>
        <p:spPr/>
        <p:txBody>
          <a:bodyPr/>
          <a:lstStyle/>
          <a:p>
            <a:fld id="{0A56CE33-24F4-A34F-8FA2-B83190A6162F}" type="datetimeFigureOut">
              <a:rPr lang="x-none" smtClean="0"/>
              <a:pPr/>
              <a:t>2020-09-23</a:t>
            </a:fld>
            <a:endParaRPr lang="x-none"/>
          </a:p>
        </p:txBody>
      </p:sp>
      <p:sp>
        <p:nvSpPr>
          <p:cNvPr id="5"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p:txBody>
          <a:bodyPr/>
          <a:lstStyle/>
          <a:p>
            <a:fld id="{6C06A86D-0344-2C4E-83CE-9B68688E6DE8}" type="slidenum">
              <a:rPr lang="x-none" smtClean="0"/>
              <a:pPr/>
              <a:t>‹#›</a:t>
            </a:fld>
            <a:endParaRPr lang="x-none"/>
          </a:p>
        </p:txBody>
      </p:sp>
    </p:spTree>
    <p:extLst>
      <p:ext uri="{BB962C8B-B14F-4D97-AF65-F5344CB8AC3E}">
        <p14:creationId xmlns:p14="http://schemas.microsoft.com/office/powerpoint/2010/main" xmlns="" val="37376077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smtClean="0"/>
              <a:t>Klikk for å redigere tittelstil</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en-US" dirty="0"/>
          </a:p>
        </p:txBody>
      </p:sp>
      <p:sp>
        <p:nvSpPr>
          <p:cNvPr id="5" name="Date Placeholder 4"/>
          <p:cNvSpPr>
            <a:spLocks noGrp="1"/>
          </p:cNvSpPr>
          <p:nvPr>
            <p:ph type="dt" sz="half" idx="10"/>
          </p:nvPr>
        </p:nvSpPr>
        <p:spPr/>
        <p:txBody>
          <a:bodyPr/>
          <a:lstStyle/>
          <a:p>
            <a:fld id="{0A56CE33-24F4-A34F-8FA2-B83190A6162F}" type="datetimeFigureOut">
              <a:rPr lang="x-none" smtClean="0"/>
              <a:pPr/>
              <a:t>2020-09-23</a:t>
            </a:fld>
            <a:endParaRPr lang="x-none"/>
          </a:p>
        </p:txBody>
      </p:sp>
      <p:sp>
        <p:nvSpPr>
          <p:cNvPr id="6" name="Footer Placeholder 5"/>
          <p:cNvSpPr>
            <a:spLocks noGrp="1"/>
          </p:cNvSpPr>
          <p:nvPr>
            <p:ph type="ftr" sz="quarter" idx="11"/>
          </p:nvPr>
        </p:nvSpPr>
        <p:spPr/>
        <p:txBody>
          <a:bodyPr/>
          <a:lstStyle/>
          <a:p>
            <a:endParaRPr lang="x-none"/>
          </a:p>
        </p:txBody>
      </p:sp>
      <p:sp>
        <p:nvSpPr>
          <p:cNvPr id="7" name="Slide Number Placeholder 6"/>
          <p:cNvSpPr>
            <a:spLocks noGrp="1"/>
          </p:cNvSpPr>
          <p:nvPr>
            <p:ph type="sldNum" sz="quarter" idx="12"/>
          </p:nvPr>
        </p:nvSpPr>
        <p:spPr/>
        <p:txBody>
          <a:bodyPr/>
          <a:lstStyle/>
          <a:p>
            <a:fld id="{6C06A86D-0344-2C4E-83CE-9B68688E6DE8}" type="slidenum">
              <a:rPr lang="x-none" smtClean="0"/>
              <a:pPr/>
              <a:t>‹#›</a:t>
            </a:fld>
            <a:endParaRPr lang="x-none"/>
          </a:p>
        </p:txBody>
      </p:sp>
    </p:spTree>
    <p:extLst>
      <p:ext uri="{BB962C8B-B14F-4D97-AF65-F5344CB8AC3E}">
        <p14:creationId xmlns:p14="http://schemas.microsoft.com/office/powerpoint/2010/main" xmlns="" val="31061767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nb-NO" smtClean="0"/>
              <a:t>Klikk for å redigere tittelstil</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en-US" dirty="0"/>
          </a:p>
        </p:txBody>
      </p:sp>
      <p:sp>
        <p:nvSpPr>
          <p:cNvPr id="7" name="Date Placeholder 6"/>
          <p:cNvSpPr>
            <a:spLocks noGrp="1"/>
          </p:cNvSpPr>
          <p:nvPr>
            <p:ph type="dt" sz="half" idx="10"/>
          </p:nvPr>
        </p:nvSpPr>
        <p:spPr/>
        <p:txBody>
          <a:bodyPr/>
          <a:lstStyle/>
          <a:p>
            <a:fld id="{0A56CE33-24F4-A34F-8FA2-B83190A6162F}" type="datetimeFigureOut">
              <a:rPr lang="x-none" smtClean="0"/>
              <a:pPr/>
              <a:t>2020-09-23</a:t>
            </a:fld>
            <a:endParaRPr lang="x-none"/>
          </a:p>
        </p:txBody>
      </p:sp>
      <p:sp>
        <p:nvSpPr>
          <p:cNvPr id="8" name="Footer Placeholder 7"/>
          <p:cNvSpPr>
            <a:spLocks noGrp="1"/>
          </p:cNvSpPr>
          <p:nvPr>
            <p:ph type="ftr" sz="quarter" idx="11"/>
          </p:nvPr>
        </p:nvSpPr>
        <p:spPr/>
        <p:txBody>
          <a:bodyPr/>
          <a:lstStyle/>
          <a:p>
            <a:endParaRPr lang="x-none"/>
          </a:p>
        </p:txBody>
      </p:sp>
      <p:sp>
        <p:nvSpPr>
          <p:cNvPr id="9" name="Slide Number Placeholder 8"/>
          <p:cNvSpPr>
            <a:spLocks noGrp="1"/>
          </p:cNvSpPr>
          <p:nvPr>
            <p:ph type="sldNum" sz="quarter" idx="12"/>
          </p:nvPr>
        </p:nvSpPr>
        <p:spPr/>
        <p:txBody>
          <a:bodyPr/>
          <a:lstStyle/>
          <a:p>
            <a:fld id="{6C06A86D-0344-2C4E-83CE-9B68688E6DE8}" type="slidenum">
              <a:rPr lang="x-none" smtClean="0"/>
              <a:pPr/>
              <a:t>‹#›</a:t>
            </a:fld>
            <a:endParaRPr lang="x-none"/>
          </a:p>
        </p:txBody>
      </p:sp>
    </p:spTree>
    <p:extLst>
      <p:ext uri="{BB962C8B-B14F-4D97-AF65-F5344CB8AC3E}">
        <p14:creationId xmlns:p14="http://schemas.microsoft.com/office/powerpoint/2010/main" xmlns="" val="32800369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nb-NO" smtClean="0"/>
              <a:t>Klikk for å redigere tittelstil</a:t>
            </a:r>
            <a:endParaRPr lang="en-US" dirty="0"/>
          </a:p>
        </p:txBody>
      </p:sp>
      <p:sp>
        <p:nvSpPr>
          <p:cNvPr id="3" name="Date Placeholder 2"/>
          <p:cNvSpPr>
            <a:spLocks noGrp="1"/>
          </p:cNvSpPr>
          <p:nvPr>
            <p:ph type="dt" sz="half" idx="10"/>
          </p:nvPr>
        </p:nvSpPr>
        <p:spPr/>
        <p:txBody>
          <a:bodyPr/>
          <a:lstStyle/>
          <a:p>
            <a:fld id="{0A56CE33-24F4-A34F-8FA2-B83190A6162F}" type="datetimeFigureOut">
              <a:rPr lang="x-none" smtClean="0"/>
              <a:pPr/>
              <a:t>2020-09-23</a:t>
            </a:fld>
            <a:endParaRPr lang="x-none"/>
          </a:p>
        </p:txBody>
      </p:sp>
      <p:sp>
        <p:nvSpPr>
          <p:cNvPr id="4" name="Footer Placeholder 3"/>
          <p:cNvSpPr>
            <a:spLocks noGrp="1"/>
          </p:cNvSpPr>
          <p:nvPr>
            <p:ph type="ftr" sz="quarter" idx="11"/>
          </p:nvPr>
        </p:nvSpPr>
        <p:spPr/>
        <p:txBody>
          <a:bodyPr/>
          <a:lstStyle/>
          <a:p>
            <a:endParaRPr lang="x-none"/>
          </a:p>
        </p:txBody>
      </p:sp>
      <p:sp>
        <p:nvSpPr>
          <p:cNvPr id="5" name="Slide Number Placeholder 4"/>
          <p:cNvSpPr>
            <a:spLocks noGrp="1"/>
          </p:cNvSpPr>
          <p:nvPr>
            <p:ph type="sldNum" sz="quarter" idx="12"/>
          </p:nvPr>
        </p:nvSpPr>
        <p:spPr/>
        <p:txBody>
          <a:bodyPr/>
          <a:lstStyle/>
          <a:p>
            <a:fld id="{6C06A86D-0344-2C4E-83CE-9B68688E6DE8}" type="slidenum">
              <a:rPr lang="x-none" smtClean="0"/>
              <a:pPr/>
              <a:t>‹#›</a:t>
            </a:fld>
            <a:endParaRPr lang="x-none"/>
          </a:p>
        </p:txBody>
      </p:sp>
    </p:spTree>
    <p:extLst>
      <p:ext uri="{BB962C8B-B14F-4D97-AF65-F5344CB8AC3E}">
        <p14:creationId xmlns:p14="http://schemas.microsoft.com/office/powerpoint/2010/main" xmlns="" val="10403236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A56CE33-24F4-A34F-8FA2-B83190A6162F}" type="datetimeFigureOut">
              <a:rPr lang="x-none" smtClean="0"/>
              <a:pPr/>
              <a:t>2020-09-23</a:t>
            </a:fld>
            <a:endParaRPr lang="x-none"/>
          </a:p>
        </p:txBody>
      </p:sp>
      <p:sp>
        <p:nvSpPr>
          <p:cNvPr id="3" name="Footer Placeholder 2"/>
          <p:cNvSpPr>
            <a:spLocks noGrp="1"/>
          </p:cNvSpPr>
          <p:nvPr>
            <p:ph type="ftr" sz="quarter" idx="11"/>
          </p:nvPr>
        </p:nvSpPr>
        <p:spPr/>
        <p:txBody>
          <a:bodyPr/>
          <a:lstStyle/>
          <a:p>
            <a:endParaRPr lang="x-none"/>
          </a:p>
        </p:txBody>
      </p:sp>
      <p:sp>
        <p:nvSpPr>
          <p:cNvPr id="4" name="Slide Number Placeholder 3"/>
          <p:cNvSpPr>
            <a:spLocks noGrp="1"/>
          </p:cNvSpPr>
          <p:nvPr>
            <p:ph type="sldNum" sz="quarter" idx="12"/>
          </p:nvPr>
        </p:nvSpPr>
        <p:spPr/>
        <p:txBody>
          <a:bodyPr/>
          <a:lstStyle/>
          <a:p>
            <a:fld id="{6C06A86D-0344-2C4E-83CE-9B68688E6DE8}" type="slidenum">
              <a:rPr lang="x-none" smtClean="0"/>
              <a:pPr/>
              <a:t>‹#›</a:t>
            </a:fld>
            <a:endParaRPr lang="x-none"/>
          </a:p>
        </p:txBody>
      </p:sp>
    </p:spTree>
    <p:extLst>
      <p:ext uri="{BB962C8B-B14F-4D97-AF65-F5344CB8AC3E}">
        <p14:creationId xmlns:p14="http://schemas.microsoft.com/office/powerpoint/2010/main" xmlns="" val="2856445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nb-NO" smtClean="0"/>
              <a:t>Klikk for å redigere tittelstil</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nb-NO" smtClean="0"/>
              <a:t>Klikk for å redigere tekststiler i malen</a:t>
            </a:r>
          </a:p>
        </p:txBody>
      </p:sp>
      <p:sp>
        <p:nvSpPr>
          <p:cNvPr id="5" name="Date Placeholder 4"/>
          <p:cNvSpPr>
            <a:spLocks noGrp="1"/>
          </p:cNvSpPr>
          <p:nvPr>
            <p:ph type="dt" sz="half" idx="10"/>
          </p:nvPr>
        </p:nvSpPr>
        <p:spPr/>
        <p:txBody>
          <a:bodyPr/>
          <a:lstStyle/>
          <a:p>
            <a:fld id="{0A56CE33-24F4-A34F-8FA2-B83190A6162F}" type="datetimeFigureOut">
              <a:rPr lang="x-none" smtClean="0"/>
              <a:pPr/>
              <a:t>2020-09-23</a:t>
            </a:fld>
            <a:endParaRPr lang="x-none"/>
          </a:p>
        </p:txBody>
      </p:sp>
      <p:sp>
        <p:nvSpPr>
          <p:cNvPr id="6" name="Footer Placeholder 5"/>
          <p:cNvSpPr>
            <a:spLocks noGrp="1"/>
          </p:cNvSpPr>
          <p:nvPr>
            <p:ph type="ftr" sz="quarter" idx="11"/>
          </p:nvPr>
        </p:nvSpPr>
        <p:spPr/>
        <p:txBody>
          <a:bodyPr/>
          <a:lstStyle/>
          <a:p>
            <a:endParaRPr lang="x-none"/>
          </a:p>
        </p:txBody>
      </p:sp>
      <p:sp>
        <p:nvSpPr>
          <p:cNvPr id="7" name="Slide Number Placeholder 6"/>
          <p:cNvSpPr>
            <a:spLocks noGrp="1"/>
          </p:cNvSpPr>
          <p:nvPr>
            <p:ph type="sldNum" sz="quarter" idx="12"/>
          </p:nvPr>
        </p:nvSpPr>
        <p:spPr/>
        <p:txBody>
          <a:bodyPr/>
          <a:lstStyle/>
          <a:p>
            <a:fld id="{6C06A86D-0344-2C4E-83CE-9B68688E6DE8}" type="slidenum">
              <a:rPr lang="x-none" smtClean="0"/>
              <a:pPr/>
              <a:t>‹#›</a:t>
            </a:fld>
            <a:endParaRPr lang="x-none"/>
          </a:p>
        </p:txBody>
      </p:sp>
    </p:spTree>
    <p:extLst>
      <p:ext uri="{BB962C8B-B14F-4D97-AF65-F5344CB8AC3E}">
        <p14:creationId xmlns:p14="http://schemas.microsoft.com/office/powerpoint/2010/main" xmlns="" val="18556081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nb-NO" smtClean="0"/>
              <a:t>Klikk for å redigere tittelstil</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b-NO" smtClean="0"/>
              <a:t>Klikk ikonet for å legge til et bilde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
        <p:nvSpPr>
          <p:cNvPr id="5" name="Date Placeholder 4"/>
          <p:cNvSpPr>
            <a:spLocks noGrp="1"/>
          </p:cNvSpPr>
          <p:nvPr>
            <p:ph type="dt" sz="half" idx="10"/>
          </p:nvPr>
        </p:nvSpPr>
        <p:spPr/>
        <p:txBody>
          <a:bodyPr/>
          <a:lstStyle/>
          <a:p>
            <a:fld id="{0A56CE33-24F4-A34F-8FA2-B83190A6162F}" type="datetimeFigureOut">
              <a:rPr lang="x-none" smtClean="0"/>
              <a:pPr/>
              <a:t>2020-09-23</a:t>
            </a:fld>
            <a:endParaRPr lang="x-none"/>
          </a:p>
        </p:txBody>
      </p:sp>
      <p:sp>
        <p:nvSpPr>
          <p:cNvPr id="6" name="Footer Placeholder 5"/>
          <p:cNvSpPr>
            <a:spLocks noGrp="1"/>
          </p:cNvSpPr>
          <p:nvPr>
            <p:ph type="ftr" sz="quarter" idx="11"/>
          </p:nvPr>
        </p:nvSpPr>
        <p:spPr/>
        <p:txBody>
          <a:bodyPr/>
          <a:lstStyle/>
          <a:p>
            <a:endParaRPr lang="x-none"/>
          </a:p>
        </p:txBody>
      </p:sp>
      <p:sp>
        <p:nvSpPr>
          <p:cNvPr id="7" name="Slide Number Placeholder 6"/>
          <p:cNvSpPr>
            <a:spLocks noGrp="1"/>
          </p:cNvSpPr>
          <p:nvPr>
            <p:ph type="sldNum" sz="quarter" idx="12"/>
          </p:nvPr>
        </p:nvSpPr>
        <p:spPr/>
        <p:txBody>
          <a:bodyPr/>
          <a:lstStyle/>
          <a:p>
            <a:fld id="{6C06A86D-0344-2C4E-83CE-9B68688E6DE8}" type="slidenum">
              <a:rPr lang="x-none" smtClean="0"/>
              <a:pPr/>
              <a:t>‹#›</a:t>
            </a:fld>
            <a:endParaRPr lang="x-none"/>
          </a:p>
        </p:txBody>
      </p:sp>
    </p:spTree>
    <p:extLst>
      <p:ext uri="{BB962C8B-B14F-4D97-AF65-F5344CB8AC3E}">
        <p14:creationId xmlns:p14="http://schemas.microsoft.com/office/powerpoint/2010/main" xmlns="" val="36770284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nb-NO" smtClean="0"/>
              <a:t>Klikk for å redigere tittelstil</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A56CE33-24F4-A34F-8FA2-B83190A6162F}" type="datetimeFigureOut">
              <a:rPr lang="x-none" smtClean="0"/>
              <a:pPr/>
              <a:t>2020-09-23</a:t>
            </a:fld>
            <a:endParaRPr lang="x-none"/>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x-none"/>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6C06A86D-0344-2C4E-83CE-9B68688E6DE8}" type="slidenum">
              <a:rPr lang="x-none" smtClean="0"/>
              <a:pPr/>
              <a:t>‹#›</a:t>
            </a:fld>
            <a:endParaRPr lang="x-none"/>
          </a:p>
        </p:txBody>
      </p:sp>
    </p:spTree>
    <p:extLst>
      <p:ext uri="{BB962C8B-B14F-4D97-AF65-F5344CB8AC3E}">
        <p14:creationId xmlns:p14="http://schemas.microsoft.com/office/powerpoint/2010/main" xmlns="" val="3200100565"/>
      </p:ext>
    </p:extLst>
  </p:cSld>
  <p:clrMap bg1="lt1" tx1="dk1" bg2="lt2" tx2="dk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58" r:id="rId5"/>
    <p:sldLayoutId id="2147483759" r:id="rId6"/>
    <p:sldLayoutId id="2147483760" r:id="rId7"/>
    <p:sldLayoutId id="2147483761" r:id="rId8"/>
    <p:sldLayoutId id="2147483762" r:id="rId9"/>
    <p:sldLayoutId id="2147483763" r:id="rId10"/>
    <p:sldLayoutId id="2147483764" r:id="rId11"/>
    <p:sldLayoutId id="2147483765" r:id="rId12"/>
    <p:sldLayoutId id="2147483766" r:id="rId13"/>
    <p:sldLayoutId id="2147483767" r:id="rId14"/>
    <p:sldLayoutId id="2147483768" r:id="rId15"/>
    <p:sldLayoutId id="214748376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4.xml"/><Relationship Id="rId5" Type="http://schemas.openxmlformats.org/officeDocument/2006/relationships/image" Target="../media/image18.emf"/><Relationship Id="rId4" Type="http://schemas.openxmlformats.org/officeDocument/2006/relationships/customXml" Target="../ink/ink1.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p:txBody>
          <a:bodyPr/>
          <a:lstStyle/>
          <a:p>
            <a:r>
              <a:rPr lang="nb-NO" dirty="0" err="1" smtClean="0"/>
              <a:t>Social</a:t>
            </a:r>
            <a:r>
              <a:rPr lang="nb-NO" dirty="0" smtClean="0"/>
              <a:t> </a:t>
            </a:r>
            <a:r>
              <a:rPr lang="nb-NO" dirty="0" err="1" smtClean="0"/>
              <a:t>dialogue</a:t>
            </a:r>
            <a:r>
              <a:rPr lang="nb-NO" dirty="0" smtClean="0"/>
              <a:t> in </a:t>
            </a:r>
            <a:r>
              <a:rPr lang="nb-NO" dirty="0" err="1" smtClean="0"/>
              <a:t>the</a:t>
            </a:r>
            <a:r>
              <a:rPr lang="nb-NO" dirty="0" smtClean="0"/>
              <a:t> </a:t>
            </a:r>
            <a:r>
              <a:rPr lang="nb-NO" dirty="0" err="1" smtClean="0"/>
              <a:t>public</a:t>
            </a:r>
            <a:r>
              <a:rPr lang="nb-NO" dirty="0" smtClean="0"/>
              <a:t> </a:t>
            </a:r>
            <a:r>
              <a:rPr lang="nb-NO" dirty="0" err="1" smtClean="0"/>
              <a:t>sector</a:t>
            </a:r>
            <a:r>
              <a:rPr lang="nb-NO" dirty="0" smtClean="0"/>
              <a:t> – </a:t>
            </a:r>
            <a:r>
              <a:rPr lang="nb-NO" dirty="0" err="1" smtClean="0"/>
              <a:t>the</a:t>
            </a:r>
            <a:r>
              <a:rPr lang="nb-NO" dirty="0" smtClean="0"/>
              <a:t> Norwegian </a:t>
            </a:r>
            <a:r>
              <a:rPr lang="nb-NO" dirty="0" err="1" smtClean="0"/>
              <a:t>experience</a:t>
            </a:r>
            <a:endParaRPr lang="nb-NO" dirty="0"/>
          </a:p>
        </p:txBody>
      </p:sp>
      <p:sp>
        <p:nvSpPr>
          <p:cNvPr id="3" name="Undertittel 2"/>
          <p:cNvSpPr>
            <a:spLocks noGrp="1"/>
          </p:cNvSpPr>
          <p:nvPr>
            <p:ph type="subTitle" idx="1"/>
          </p:nvPr>
        </p:nvSpPr>
        <p:spPr/>
        <p:txBody>
          <a:bodyPr/>
          <a:lstStyle/>
          <a:p>
            <a:r>
              <a:rPr lang="en-US" dirty="0" smtClean="0"/>
              <a:t>Conference: Local </a:t>
            </a:r>
            <a:r>
              <a:rPr lang="en-US" dirty="0"/>
              <a:t>Government Management Leader </a:t>
            </a:r>
            <a:r>
              <a:rPr lang="en-US" dirty="0" smtClean="0"/>
              <a:t>2020</a:t>
            </a:r>
            <a:br>
              <a:rPr lang="en-US" dirty="0" smtClean="0"/>
            </a:br>
            <a:r>
              <a:rPr lang="en-US" dirty="0" smtClean="0"/>
              <a:t>Local </a:t>
            </a:r>
            <a:r>
              <a:rPr lang="en-US" dirty="0"/>
              <a:t>government as an employer - Social dialogue for decent </a:t>
            </a:r>
            <a:r>
              <a:rPr lang="en-US" dirty="0" smtClean="0"/>
              <a:t>work</a:t>
            </a:r>
            <a:br>
              <a:rPr lang="en-US" dirty="0" smtClean="0"/>
            </a:br>
            <a:r>
              <a:rPr lang="en-US" dirty="0" smtClean="0"/>
              <a:t>23 September 2020</a:t>
            </a:r>
            <a:endParaRPr lang="en-US" dirty="0"/>
          </a:p>
          <a:p>
            <a:endParaRPr lang="nb-NO" dirty="0" smtClean="0"/>
          </a:p>
          <a:p>
            <a:endParaRPr lang="nb-NO" dirty="0"/>
          </a:p>
        </p:txBody>
      </p:sp>
      <p:pic>
        <p:nvPicPr>
          <p:cNvPr id="4" name="Bilde 3"/>
          <p:cNvPicPr>
            <a:picLocks noChangeAspect="1"/>
          </p:cNvPicPr>
          <p:nvPr/>
        </p:nvPicPr>
        <p:blipFill>
          <a:blip r:embed="rId2"/>
          <a:stretch>
            <a:fillRect/>
          </a:stretch>
        </p:blipFill>
        <p:spPr>
          <a:xfrm>
            <a:off x="1276695" y="5464759"/>
            <a:ext cx="2816334" cy="876431"/>
          </a:xfrm>
          <a:prstGeom prst="rect">
            <a:avLst/>
          </a:prstGeom>
        </p:spPr>
      </p:pic>
      <p:pic>
        <p:nvPicPr>
          <p:cNvPr id="5" name="Bilde 4"/>
          <p:cNvPicPr>
            <a:picLocks noChangeAspect="1"/>
          </p:cNvPicPr>
          <p:nvPr/>
        </p:nvPicPr>
        <p:blipFill>
          <a:blip r:embed="rId3"/>
          <a:stretch>
            <a:fillRect/>
          </a:stretch>
        </p:blipFill>
        <p:spPr>
          <a:xfrm>
            <a:off x="4854957" y="5464759"/>
            <a:ext cx="1646063" cy="823031"/>
          </a:xfrm>
          <a:prstGeom prst="rect">
            <a:avLst/>
          </a:prstGeom>
        </p:spPr>
      </p:pic>
    </p:spTree>
    <p:extLst>
      <p:ext uri="{BB962C8B-B14F-4D97-AF65-F5344CB8AC3E}">
        <p14:creationId xmlns:p14="http://schemas.microsoft.com/office/powerpoint/2010/main" xmlns="" val="8586541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tel 1">
            <a:extLst>
              <a:ext uri="{FF2B5EF4-FFF2-40B4-BE49-F238E27FC236}">
                <a16:creationId xmlns:a16="http://schemas.microsoft.com/office/drawing/2014/main" xmlns="" id="{6F7E15D2-4245-4BA3-B780-10A4F074CA35}"/>
              </a:ext>
            </a:extLst>
          </p:cNvPr>
          <p:cNvSpPr>
            <a:spLocks noGrp="1"/>
          </p:cNvSpPr>
          <p:nvPr>
            <p:ph type="title"/>
          </p:nvPr>
        </p:nvSpPr>
        <p:spPr>
          <a:xfrm>
            <a:off x="714536" y="614597"/>
            <a:ext cx="8032105" cy="862938"/>
          </a:xfrm>
        </p:spPr>
        <p:txBody>
          <a:bodyPr>
            <a:normAutofit/>
          </a:bodyPr>
          <a:lstStyle/>
          <a:p>
            <a:r>
              <a:rPr lang="nb-NO" altLang="nb-NO" dirty="0" err="1"/>
              <a:t>Mediation</a:t>
            </a:r>
            <a:r>
              <a:rPr lang="nb-NO" altLang="nb-NO" dirty="0"/>
              <a:t> and </a:t>
            </a:r>
            <a:r>
              <a:rPr lang="nb-NO" altLang="nb-NO" dirty="0" err="1"/>
              <a:t>disputes</a:t>
            </a:r>
            <a:endParaRPr lang="nb-NO" altLang="nb-NO" dirty="0"/>
          </a:p>
        </p:txBody>
      </p:sp>
      <p:sp>
        <p:nvSpPr>
          <p:cNvPr id="30723" name="Plassholder for innhold 2">
            <a:extLst>
              <a:ext uri="{FF2B5EF4-FFF2-40B4-BE49-F238E27FC236}">
                <a16:creationId xmlns:a16="http://schemas.microsoft.com/office/drawing/2014/main" xmlns="" id="{5B78E2F9-B384-4730-9B48-E3F67E4E33E4}"/>
              </a:ext>
            </a:extLst>
          </p:cNvPr>
          <p:cNvSpPr>
            <a:spLocks noGrp="1"/>
          </p:cNvSpPr>
          <p:nvPr>
            <p:ph idx="1"/>
          </p:nvPr>
        </p:nvSpPr>
        <p:spPr>
          <a:xfrm>
            <a:off x="714536" y="1477535"/>
            <a:ext cx="7537336" cy="2313074"/>
          </a:xfrm>
        </p:spPr>
        <p:txBody>
          <a:bodyPr>
            <a:noAutofit/>
          </a:bodyPr>
          <a:lstStyle/>
          <a:p>
            <a:r>
              <a:rPr lang="en-US" altLang="nb-NO" sz="2000" dirty="0"/>
              <a:t>The </a:t>
            </a:r>
            <a:r>
              <a:rPr lang="en-US" altLang="nb-NO" sz="2000" dirty="0" err="1"/>
              <a:t>Labour</a:t>
            </a:r>
            <a:r>
              <a:rPr lang="en-US" altLang="nb-NO" sz="2000" dirty="0"/>
              <a:t> Disputes Act the legal basis for mediation</a:t>
            </a:r>
          </a:p>
          <a:p>
            <a:pPr lvl="1"/>
            <a:r>
              <a:rPr lang="en-US" altLang="nb-NO" sz="2000" dirty="0"/>
              <a:t>National Mediator (</a:t>
            </a:r>
            <a:r>
              <a:rPr lang="en-US" altLang="nb-NO" sz="2000" dirty="0" err="1"/>
              <a:t>Riksmekler</a:t>
            </a:r>
            <a:r>
              <a:rPr lang="en-US" altLang="nb-NO" sz="2000" dirty="0"/>
              <a:t>) is appointed by the Government</a:t>
            </a:r>
          </a:p>
          <a:p>
            <a:pPr lvl="1"/>
            <a:r>
              <a:rPr lang="en-US" altLang="nb-NO" sz="2000" dirty="0"/>
              <a:t>National Mediator must be notified for of all strikes and lock-outs beforehand</a:t>
            </a:r>
          </a:p>
          <a:p>
            <a:pPr lvl="1"/>
            <a:endParaRPr lang="en-US" altLang="nb-NO" sz="2000" dirty="0"/>
          </a:p>
          <a:p>
            <a:r>
              <a:rPr lang="en-US" altLang="nb-NO" sz="2000" dirty="0"/>
              <a:t>Local wage bargaining break-downs is solved by arbitration (in the public sector</a:t>
            </a:r>
            <a:r>
              <a:rPr lang="en-US" altLang="nb-NO" sz="2400" dirty="0"/>
              <a:t>)</a:t>
            </a:r>
            <a:endParaRPr lang="nb-NO" altLang="nb-NO" sz="2400" dirty="0"/>
          </a:p>
        </p:txBody>
      </p:sp>
      <p:pic>
        <p:nvPicPr>
          <p:cNvPr id="30724" name="Picture 5" descr="https://rett24.no/articles/mats-w.ruland-er-ny-riksmekler/_/image/0826748b-3276-42fe-a8cc-c96337d30cd5:86c169b3f6e9b201cfb37afe1ddc9b95fa09b9e2/block-1140-570/tcf53108.jpg.jpeg?quality=85">
            <a:extLst>
              <a:ext uri="{FF2B5EF4-FFF2-40B4-BE49-F238E27FC236}">
                <a16:creationId xmlns:a16="http://schemas.microsoft.com/office/drawing/2014/main" xmlns="" id="{E7896C41-E154-4BAC-A5B6-1406497A7047}"/>
              </a:ext>
            </a:extLst>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718647" y="4601113"/>
            <a:ext cx="3749275" cy="18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0725" name="TekstSylinder 1">
            <a:extLst>
              <a:ext uri="{FF2B5EF4-FFF2-40B4-BE49-F238E27FC236}">
                <a16:creationId xmlns:a16="http://schemas.microsoft.com/office/drawing/2014/main" xmlns="" id="{47C67244-5092-4375-AC20-CD6598459AAF}"/>
              </a:ext>
            </a:extLst>
          </p:cNvPr>
          <p:cNvSpPr txBox="1">
            <a:spLocks noChangeArrowheads="1"/>
          </p:cNvSpPr>
          <p:nvPr/>
        </p:nvSpPr>
        <p:spPr bwMode="auto">
          <a:xfrm>
            <a:off x="7592305" y="4870819"/>
            <a:ext cx="2331184"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a:solidFill>
                  <a:schemeClr val="tx1"/>
                </a:solidFill>
                <a:latin typeface="Helvetica" panose="020B0604020202020204" pitchFamily="34" charset="0"/>
              </a:defRPr>
            </a:lvl1pPr>
            <a:lvl2pPr marL="742950" indent="-285750">
              <a:defRPr sz="2400">
                <a:solidFill>
                  <a:schemeClr val="tx1"/>
                </a:solidFill>
                <a:latin typeface="Helvetica" panose="020B0604020202020204" pitchFamily="34" charset="0"/>
              </a:defRPr>
            </a:lvl2pPr>
            <a:lvl3pPr marL="1143000" indent="-228600">
              <a:defRPr sz="2400">
                <a:solidFill>
                  <a:schemeClr val="tx1"/>
                </a:solidFill>
                <a:latin typeface="Helvetica" panose="020B0604020202020204" pitchFamily="34" charset="0"/>
              </a:defRPr>
            </a:lvl3pPr>
            <a:lvl4pPr marL="1600200" indent="-228600">
              <a:defRPr sz="2400">
                <a:solidFill>
                  <a:schemeClr val="tx1"/>
                </a:solidFill>
                <a:latin typeface="Helvetica" panose="020B0604020202020204" pitchFamily="34" charset="0"/>
              </a:defRPr>
            </a:lvl4pPr>
            <a:lvl5pPr marL="2057400" indent="-228600">
              <a:defRPr sz="2400">
                <a:solidFill>
                  <a:schemeClr val="tx1"/>
                </a:solidFill>
                <a:latin typeface="Helvetica" panose="020B0604020202020204" pitchFamily="34" charset="0"/>
              </a:defRPr>
            </a:lvl5pPr>
            <a:lvl6pPr marL="2514600" indent="-228600" eaLnBrk="0" fontAlgn="base" hangingPunct="0">
              <a:spcBef>
                <a:spcPct val="0"/>
              </a:spcBef>
              <a:spcAft>
                <a:spcPct val="0"/>
              </a:spcAft>
              <a:defRPr sz="2400">
                <a:solidFill>
                  <a:schemeClr val="tx1"/>
                </a:solidFill>
                <a:latin typeface="Helvetica" panose="020B0604020202020204" pitchFamily="34" charset="0"/>
              </a:defRPr>
            </a:lvl6pPr>
            <a:lvl7pPr marL="2971800" indent="-228600" eaLnBrk="0" fontAlgn="base" hangingPunct="0">
              <a:spcBef>
                <a:spcPct val="0"/>
              </a:spcBef>
              <a:spcAft>
                <a:spcPct val="0"/>
              </a:spcAft>
              <a:defRPr sz="2400">
                <a:solidFill>
                  <a:schemeClr val="tx1"/>
                </a:solidFill>
                <a:latin typeface="Helvetica" panose="020B0604020202020204" pitchFamily="34" charset="0"/>
              </a:defRPr>
            </a:lvl7pPr>
            <a:lvl8pPr marL="3429000" indent="-228600" eaLnBrk="0" fontAlgn="base" hangingPunct="0">
              <a:spcBef>
                <a:spcPct val="0"/>
              </a:spcBef>
              <a:spcAft>
                <a:spcPct val="0"/>
              </a:spcAft>
              <a:defRPr sz="2400">
                <a:solidFill>
                  <a:schemeClr val="tx1"/>
                </a:solidFill>
                <a:latin typeface="Helvetica" panose="020B0604020202020204" pitchFamily="34" charset="0"/>
              </a:defRPr>
            </a:lvl8pPr>
            <a:lvl9pPr marL="3886200" indent="-228600" eaLnBrk="0" fontAlgn="base" hangingPunct="0">
              <a:spcBef>
                <a:spcPct val="0"/>
              </a:spcBef>
              <a:spcAft>
                <a:spcPct val="0"/>
              </a:spcAft>
              <a:defRPr sz="2400">
                <a:solidFill>
                  <a:schemeClr val="tx1"/>
                </a:solidFill>
                <a:latin typeface="Helvetica" panose="020B0604020202020204" pitchFamily="34" charset="0"/>
              </a:defRPr>
            </a:lvl9pPr>
          </a:lstStyle>
          <a:p>
            <a:r>
              <a:rPr lang="nb-NO" altLang="nb-NO" sz="1600" b="1" dirty="0">
                <a:latin typeface="+mn-lt"/>
              </a:rPr>
              <a:t>Mats Wilhelm </a:t>
            </a:r>
            <a:r>
              <a:rPr lang="nb-NO" altLang="nb-NO" sz="1600" b="1" dirty="0" err="1">
                <a:latin typeface="+mn-lt"/>
              </a:rPr>
              <a:t>Ruland</a:t>
            </a:r>
            <a:r>
              <a:rPr lang="nb-NO" altLang="nb-NO" sz="1600" dirty="0">
                <a:latin typeface="+mn-lt"/>
              </a:rPr>
              <a:t>,  Riksmekler/National </a:t>
            </a:r>
            <a:r>
              <a:rPr lang="nb-NO" altLang="nb-NO" sz="1600" dirty="0" err="1">
                <a:latin typeface="+mn-lt"/>
              </a:rPr>
              <a:t>Mediator</a:t>
            </a:r>
            <a:r>
              <a:rPr lang="nb-NO" altLang="nb-NO" sz="1600" dirty="0">
                <a:latin typeface="+mn-lt"/>
              </a:rPr>
              <a:t> from 2018</a:t>
            </a:r>
          </a:p>
        </p:txBody>
      </p:sp>
    </p:spTree>
    <p:extLst>
      <p:ext uri="{BB962C8B-B14F-4D97-AF65-F5344CB8AC3E}">
        <p14:creationId xmlns:p14="http://schemas.microsoft.com/office/powerpoint/2010/main" xmlns="" val="48239175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tel 1"/>
          <p:cNvSpPr>
            <a:spLocks noGrp="1"/>
          </p:cNvSpPr>
          <p:nvPr>
            <p:ph type="title"/>
          </p:nvPr>
        </p:nvSpPr>
        <p:spPr/>
        <p:txBody>
          <a:bodyPr>
            <a:normAutofit/>
          </a:bodyPr>
          <a:lstStyle/>
          <a:p>
            <a:r>
              <a:rPr lang="nb-NO" altLang="nb-NO" dirty="0" err="1">
                <a:cs typeface="Times New Roman" panose="02020603050405020304" pitchFamily="18" charset="0"/>
              </a:rPr>
              <a:t>Municipal</a:t>
            </a:r>
            <a:r>
              <a:rPr lang="nb-NO" altLang="nb-NO" dirty="0">
                <a:cs typeface="Times New Roman" panose="02020603050405020304" pitchFamily="18" charset="0"/>
              </a:rPr>
              <a:t> </a:t>
            </a:r>
            <a:r>
              <a:rPr lang="nb-NO" altLang="nb-NO" dirty="0" err="1">
                <a:cs typeface="Times New Roman" panose="02020603050405020304" pitchFamily="18" charset="0"/>
              </a:rPr>
              <a:t>tripartite</a:t>
            </a:r>
            <a:r>
              <a:rPr lang="nb-NO" altLang="nb-NO" dirty="0">
                <a:cs typeface="Times New Roman" panose="02020603050405020304" pitchFamily="18" charset="0"/>
              </a:rPr>
              <a:t> </a:t>
            </a:r>
            <a:r>
              <a:rPr lang="nb-NO" altLang="nb-NO" dirty="0" err="1">
                <a:cs typeface="Times New Roman" panose="02020603050405020304" pitchFamily="18" charset="0"/>
              </a:rPr>
              <a:t>cooperation</a:t>
            </a:r>
            <a:endParaRPr lang="nb-NO" altLang="nb-NO" dirty="0">
              <a:cs typeface="Times New Roman" panose="02020603050405020304" pitchFamily="18" charset="0"/>
            </a:endParaRPr>
          </a:p>
        </p:txBody>
      </p:sp>
      <p:pic>
        <p:nvPicPr>
          <p:cNvPr id="29699" name="Plassholder for bilde 4"/>
          <p:cNvPicPr>
            <a:picLocks noGrp="1" noChangeAspect="1"/>
          </p:cNvPicPr>
          <p:nvPr>
            <p:ph idx="1"/>
          </p:nvPr>
        </p:nvPicPr>
        <p:blipFill>
          <a:blip r:embed="rId3">
            <a:extLst>
              <a:ext uri="{28A0092B-C50C-407E-A947-70E740481C1C}">
                <a14:useLocalDpi xmlns:a14="http://schemas.microsoft.com/office/drawing/2010/main" xmlns="" val="0"/>
              </a:ext>
            </a:extLst>
          </a:blip>
          <a:srcRect t="12151" b="12151"/>
          <a:stretch>
            <a:fillRect/>
          </a:stretch>
        </p:blipFill>
        <p:spPr>
          <a:xfrm>
            <a:off x="806398" y="3547639"/>
            <a:ext cx="4305248" cy="3229367"/>
          </a:xfrm>
        </p:spPr>
      </p:pic>
      <p:sp>
        <p:nvSpPr>
          <p:cNvPr id="5" name="Rektangel 4"/>
          <p:cNvSpPr/>
          <p:nvPr/>
        </p:nvSpPr>
        <p:spPr>
          <a:xfrm>
            <a:off x="696071" y="1562663"/>
            <a:ext cx="8178105" cy="1938992"/>
          </a:xfrm>
          <a:prstGeom prst="rect">
            <a:avLst/>
          </a:prstGeom>
        </p:spPr>
        <p:txBody>
          <a:bodyPr wrap="square">
            <a:spAutoFit/>
          </a:bodyPr>
          <a:lstStyle/>
          <a:p>
            <a:pPr>
              <a:defRPr/>
            </a:pPr>
            <a:r>
              <a:rPr lang="en-GB" altLang="nb-NO" sz="2400" dirty="0">
                <a:cs typeface="Times New Roman" panose="02020603050405020304" pitchFamily="18" charset="0"/>
              </a:rPr>
              <a:t>Constructive cooperation between local elected politicians, administrative leaders and union representatives. The aim is to create a culture of cooperation and to work together to find the best solutions for the municipality’s challenges. </a:t>
            </a:r>
            <a:endParaRPr lang="nb-NO" altLang="nb-NO" sz="2400" dirty="0">
              <a:cs typeface="Times New Roman" panose="02020603050405020304" pitchFamily="18" charset="0"/>
            </a:endParaRPr>
          </a:p>
        </p:txBody>
      </p:sp>
    </p:spTree>
    <p:extLst>
      <p:ext uri="{BB962C8B-B14F-4D97-AF65-F5344CB8AC3E}">
        <p14:creationId xmlns:p14="http://schemas.microsoft.com/office/powerpoint/2010/main" xmlns="" val="163071061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tel 1"/>
          <p:cNvSpPr>
            <a:spLocks noGrp="1"/>
          </p:cNvSpPr>
          <p:nvPr>
            <p:ph type="title"/>
          </p:nvPr>
        </p:nvSpPr>
        <p:spPr>
          <a:xfrm>
            <a:off x="682885" y="524024"/>
            <a:ext cx="8356184" cy="1320800"/>
          </a:xfrm>
        </p:spPr>
        <p:txBody>
          <a:bodyPr/>
          <a:lstStyle/>
          <a:p>
            <a:r>
              <a:rPr lang="en-GB" altLang="nb-NO" dirty="0" smtClean="0">
                <a:cs typeface="Times New Roman" panose="02020603050405020304" pitchFamily="18" charset="0"/>
              </a:rPr>
              <a:t>Working for common goals builds trust</a:t>
            </a:r>
            <a:endParaRPr lang="nb-NO" altLang="nb-NO" dirty="0">
              <a:cs typeface="Times New Roman" panose="02020603050405020304" pitchFamily="18" charset="0"/>
            </a:endParaRPr>
          </a:p>
        </p:txBody>
      </p:sp>
      <p:sp>
        <p:nvSpPr>
          <p:cNvPr id="23555" name="Plassholder for innhold 2"/>
          <p:cNvSpPr>
            <a:spLocks noGrp="1"/>
          </p:cNvSpPr>
          <p:nvPr>
            <p:ph sz="half" idx="1"/>
          </p:nvPr>
        </p:nvSpPr>
        <p:spPr>
          <a:xfrm>
            <a:off x="834083" y="1844823"/>
            <a:ext cx="4469828" cy="4840789"/>
          </a:xfrm>
        </p:spPr>
        <p:txBody>
          <a:bodyPr>
            <a:normAutofit/>
          </a:bodyPr>
          <a:lstStyle/>
          <a:p>
            <a:pPr marL="0" indent="0">
              <a:buNone/>
            </a:pPr>
            <a:r>
              <a:rPr lang="en-GB" altLang="nb-NO" sz="1900" b="1" dirty="0">
                <a:ea typeface="Source Sans Pro" panose="020B0503030403020204" pitchFamily="34" charset="0"/>
                <a:cs typeface="Times New Roman" panose="02020603050405020304" pitchFamily="18" charset="0"/>
              </a:rPr>
              <a:t>For employers</a:t>
            </a:r>
            <a:r>
              <a:rPr lang="en-GB" altLang="nb-NO" sz="1900" dirty="0">
                <a:ea typeface="Source Sans Pro" panose="020B0503030403020204" pitchFamily="34" charset="0"/>
                <a:cs typeface="Times New Roman" panose="02020603050405020304" pitchFamily="18" charset="0"/>
              </a:rPr>
              <a:t>:</a:t>
            </a:r>
          </a:p>
          <a:p>
            <a:r>
              <a:rPr lang="en-GB" altLang="nb-NO" sz="1900" dirty="0">
                <a:ea typeface="Source Sans Pro" panose="020B0503030403020204" pitchFamily="34" charset="0"/>
                <a:cs typeface="Times New Roman" panose="02020603050405020304" pitchFamily="18" charset="0"/>
              </a:rPr>
              <a:t>Workers are the most valuable  resource for employers</a:t>
            </a:r>
          </a:p>
          <a:p>
            <a:r>
              <a:rPr lang="en-GB" altLang="nb-NO" sz="1900" dirty="0">
                <a:ea typeface="Source Sans Pro" panose="020B0503030403020204" pitchFamily="34" charset="0"/>
                <a:cs typeface="Times New Roman" panose="02020603050405020304" pitchFamily="18" charset="0"/>
              </a:rPr>
              <a:t>Decent work and salaries mean more satisfied workers</a:t>
            </a:r>
          </a:p>
          <a:p>
            <a:r>
              <a:rPr lang="en-GB" altLang="nb-NO" sz="1900" dirty="0">
                <a:ea typeface="Source Sans Pro" panose="020B0503030403020204" pitchFamily="34" charset="0"/>
                <a:cs typeface="Times New Roman" panose="02020603050405020304" pitchFamily="18" charset="0"/>
              </a:rPr>
              <a:t>Satisfied workers may mean  increased productivity</a:t>
            </a:r>
          </a:p>
          <a:p>
            <a:r>
              <a:rPr lang="en-GB" altLang="nb-NO" sz="1900" dirty="0">
                <a:ea typeface="Source Sans Pro" panose="020B0503030403020204" pitchFamily="34" charset="0"/>
                <a:cs typeface="Times New Roman" panose="02020603050405020304" pitchFamily="18" charset="0"/>
              </a:rPr>
              <a:t>New roles for employers: empowering and motivating highly qualified workers – not mainly controlling</a:t>
            </a:r>
          </a:p>
          <a:p>
            <a:r>
              <a:rPr lang="en-GB" altLang="nb-NO" sz="1900" dirty="0">
                <a:ea typeface="Source Sans Pro" panose="020B0503030403020204" pitchFamily="34" charset="0"/>
                <a:cs typeface="Times New Roman" panose="02020603050405020304" pitchFamily="18" charset="0"/>
              </a:rPr>
              <a:t>Change of employers’ attitude</a:t>
            </a:r>
          </a:p>
          <a:p>
            <a:r>
              <a:rPr lang="en-GB" altLang="nb-NO" sz="1900" dirty="0">
                <a:ea typeface="Source Sans Pro" panose="020B0503030403020204" pitchFamily="34" charset="0"/>
                <a:cs typeface="Times New Roman" panose="02020603050405020304" pitchFamily="18" charset="0"/>
              </a:rPr>
              <a:t>Mutual trust</a:t>
            </a:r>
          </a:p>
          <a:p>
            <a:endParaRPr lang="nb-NO" altLang="nb-NO" dirty="0">
              <a:latin typeface="Times New Roman" panose="02020603050405020304" pitchFamily="18" charset="0"/>
              <a:ea typeface="Source Sans Pro" panose="020B0503030403020204" pitchFamily="34" charset="0"/>
              <a:cs typeface="Times New Roman" panose="02020603050405020304" pitchFamily="18" charset="0"/>
            </a:endParaRPr>
          </a:p>
        </p:txBody>
      </p:sp>
      <p:sp>
        <p:nvSpPr>
          <p:cNvPr id="23556" name="Plassholder for innhold 3"/>
          <p:cNvSpPr>
            <a:spLocks noGrp="1"/>
          </p:cNvSpPr>
          <p:nvPr>
            <p:ph sz="half" idx="2"/>
          </p:nvPr>
        </p:nvSpPr>
        <p:spPr>
          <a:xfrm>
            <a:off x="5303911" y="1844824"/>
            <a:ext cx="4544627" cy="4585956"/>
          </a:xfrm>
        </p:spPr>
        <p:txBody>
          <a:bodyPr>
            <a:normAutofit/>
          </a:bodyPr>
          <a:lstStyle/>
          <a:p>
            <a:pPr marL="0" indent="0">
              <a:buNone/>
            </a:pPr>
            <a:r>
              <a:rPr lang="en-US" altLang="nb-NO" sz="2000" b="1" dirty="0">
                <a:cs typeface="Times New Roman" panose="02020603050405020304" pitchFamily="18" charset="0"/>
              </a:rPr>
              <a:t>For </a:t>
            </a:r>
            <a:r>
              <a:rPr lang="en-US" altLang="nb-NO" sz="2000" b="1" dirty="0" smtClean="0">
                <a:cs typeface="Times New Roman" panose="02020603050405020304" pitchFamily="18" charset="0"/>
              </a:rPr>
              <a:t>workers</a:t>
            </a:r>
            <a:r>
              <a:rPr lang="en-US" altLang="nb-NO" sz="2000" dirty="0" smtClean="0">
                <a:cs typeface="Times New Roman" panose="02020603050405020304" pitchFamily="18" charset="0"/>
              </a:rPr>
              <a:t>:</a:t>
            </a:r>
            <a:endParaRPr lang="en-US" altLang="nb-NO" sz="2000" dirty="0">
              <a:cs typeface="Times New Roman" panose="02020603050405020304" pitchFamily="18" charset="0"/>
            </a:endParaRPr>
          </a:p>
          <a:p>
            <a:r>
              <a:rPr lang="en-US" altLang="nb-NO" sz="2000" dirty="0">
                <a:cs typeface="Times New Roman" panose="02020603050405020304" pitchFamily="18" charset="0"/>
              </a:rPr>
              <a:t>Close to clients/</a:t>
            </a:r>
            <a:r>
              <a:rPr lang="en-US" altLang="nb-NO" sz="2000" dirty="0">
                <a:solidFill>
                  <a:schemeClr val="tx1"/>
                </a:solidFill>
                <a:cs typeface="Times New Roman" panose="02020603050405020304" pitchFamily="18" charset="0"/>
              </a:rPr>
              <a:t>citizens</a:t>
            </a:r>
            <a:r>
              <a:rPr lang="en-US" altLang="nb-NO" sz="2000" dirty="0">
                <a:cs typeface="Times New Roman" panose="02020603050405020304" pitchFamily="18" charset="0"/>
              </a:rPr>
              <a:t> (close to production)</a:t>
            </a:r>
          </a:p>
          <a:p>
            <a:r>
              <a:rPr lang="en-US" altLang="nb-NO" sz="2000" dirty="0">
                <a:cs typeface="Times New Roman" panose="02020603050405020304" pitchFamily="18" charset="0"/>
              </a:rPr>
              <a:t>Knowledge, also tacit knowledge</a:t>
            </a:r>
          </a:p>
          <a:p>
            <a:r>
              <a:rPr lang="en-US" altLang="nb-NO" sz="2000" dirty="0">
                <a:cs typeface="Times New Roman" panose="02020603050405020304" pitchFamily="18" charset="0"/>
              </a:rPr>
              <a:t>Empowerment and trust increase productivity</a:t>
            </a:r>
          </a:p>
          <a:p>
            <a:r>
              <a:rPr lang="en-US" altLang="nb-NO" sz="2000" dirty="0">
                <a:cs typeface="Times New Roman" panose="02020603050405020304" pitchFamily="18" charset="0"/>
              </a:rPr>
              <a:t>Engaged employees:</a:t>
            </a:r>
          </a:p>
          <a:p>
            <a:pPr lvl="1"/>
            <a:r>
              <a:rPr lang="en-US" altLang="nb-NO" sz="2000" dirty="0">
                <a:cs typeface="Times New Roman" panose="02020603050405020304" pitchFamily="18" charset="0"/>
              </a:rPr>
              <a:t>make good decisions</a:t>
            </a:r>
          </a:p>
          <a:p>
            <a:pPr lvl="1"/>
            <a:r>
              <a:rPr lang="en-US" altLang="nb-NO" sz="2000" dirty="0">
                <a:cs typeface="Times New Roman" panose="02020603050405020304" pitchFamily="18" charset="0"/>
              </a:rPr>
              <a:t>act for the common good </a:t>
            </a:r>
          </a:p>
          <a:p>
            <a:pPr lvl="1"/>
            <a:r>
              <a:rPr lang="en-US" altLang="nb-NO" sz="2000" dirty="0">
                <a:cs typeface="Times New Roman" panose="02020603050405020304" pitchFamily="18" charset="0"/>
              </a:rPr>
              <a:t>are not only in it for the money</a:t>
            </a:r>
          </a:p>
          <a:p>
            <a:endParaRPr lang="nb-NO" altLang="nb-NO"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25938941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542422" y="184267"/>
            <a:ext cx="8596668" cy="1320800"/>
          </a:xfrm>
        </p:spPr>
        <p:txBody>
          <a:bodyPr/>
          <a:lstStyle/>
          <a:p>
            <a:r>
              <a:rPr lang="en-US" dirty="0"/>
              <a:t/>
            </a:r>
            <a:br>
              <a:rPr lang="en-US" dirty="0"/>
            </a:br>
            <a:r>
              <a:rPr lang="en-US" dirty="0"/>
              <a:t>Regular dialogue at the workplace</a:t>
            </a:r>
            <a:endParaRPr lang="nb-NO" dirty="0"/>
          </a:p>
        </p:txBody>
      </p:sp>
      <p:sp>
        <p:nvSpPr>
          <p:cNvPr id="3" name="Plassholder for innhold 2"/>
          <p:cNvSpPr>
            <a:spLocks noGrp="1"/>
          </p:cNvSpPr>
          <p:nvPr>
            <p:ph idx="1"/>
          </p:nvPr>
        </p:nvSpPr>
        <p:spPr>
          <a:xfrm>
            <a:off x="680510" y="1709110"/>
            <a:ext cx="8435280" cy="4525963"/>
          </a:xfrm>
        </p:spPr>
        <p:txBody>
          <a:bodyPr>
            <a:normAutofit lnSpcReduction="10000"/>
          </a:bodyPr>
          <a:lstStyle/>
          <a:p>
            <a:r>
              <a:rPr lang="en-US" dirty="0"/>
              <a:t>Nurses, assistant nurses, and other </a:t>
            </a:r>
            <a:br>
              <a:rPr lang="en-US" dirty="0"/>
            </a:br>
            <a:r>
              <a:rPr lang="en-US" dirty="0"/>
              <a:t>employees have 3 different labor </a:t>
            </a:r>
            <a:br>
              <a:rPr lang="en-US" dirty="0"/>
            </a:br>
            <a:r>
              <a:rPr lang="en-US" dirty="0"/>
              <a:t>unions</a:t>
            </a:r>
            <a:br>
              <a:rPr lang="en-US" dirty="0"/>
            </a:br>
            <a:endParaRPr lang="en-US" dirty="0"/>
          </a:p>
          <a:p>
            <a:r>
              <a:rPr lang="en-US" dirty="0"/>
              <a:t>Each union has elected representatives</a:t>
            </a:r>
            <a:br>
              <a:rPr lang="en-US" dirty="0"/>
            </a:br>
            <a:r>
              <a:rPr lang="en-US" dirty="0"/>
              <a:t>at every workplace and one centrally </a:t>
            </a:r>
            <a:br>
              <a:rPr lang="en-US" dirty="0"/>
            </a:br>
            <a:r>
              <a:rPr lang="en-US" dirty="0"/>
              <a:t>in the municipality</a:t>
            </a:r>
            <a:br>
              <a:rPr lang="en-US" dirty="0"/>
            </a:br>
            <a:endParaRPr lang="en-US" dirty="0"/>
          </a:p>
          <a:p>
            <a:r>
              <a:rPr lang="en-US" dirty="0"/>
              <a:t>The local representative has</a:t>
            </a:r>
            <a:br>
              <a:rPr lang="en-US" dirty="0"/>
            </a:br>
            <a:r>
              <a:rPr lang="en-US" dirty="0"/>
              <a:t>dialogue with the local leader </a:t>
            </a:r>
            <a:br>
              <a:rPr lang="en-US" dirty="0"/>
            </a:br>
            <a:endParaRPr lang="en-US" dirty="0"/>
          </a:p>
          <a:p>
            <a:r>
              <a:rPr lang="en-US" dirty="0"/>
              <a:t>The central representative has</a:t>
            </a:r>
            <a:br>
              <a:rPr lang="en-US" dirty="0"/>
            </a:br>
            <a:r>
              <a:rPr lang="en-US" dirty="0"/>
              <a:t>dialogue with the top leadership</a:t>
            </a:r>
          </a:p>
          <a:p>
            <a:pPr marL="0" indent="0" algn="r">
              <a:spcBef>
                <a:spcPts val="0"/>
              </a:spcBef>
              <a:buNone/>
            </a:pPr>
            <a:r>
              <a:rPr lang="nb-NO" dirty="0">
                <a:solidFill>
                  <a:prstClr val="black"/>
                </a:solidFill>
              </a:rPr>
              <a:t/>
            </a:r>
            <a:br>
              <a:rPr lang="nb-NO" dirty="0">
                <a:solidFill>
                  <a:prstClr val="black"/>
                </a:solidFill>
              </a:rPr>
            </a:br>
            <a:r>
              <a:rPr lang="nb-NO" dirty="0">
                <a:solidFill>
                  <a:prstClr val="black"/>
                </a:solidFill>
              </a:rPr>
              <a:t/>
            </a:r>
            <a:br>
              <a:rPr lang="nb-NO" dirty="0">
                <a:solidFill>
                  <a:prstClr val="black"/>
                </a:solidFill>
              </a:rPr>
            </a:br>
            <a:endParaRPr lang="nb-NO"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411851" y="1709110"/>
            <a:ext cx="4332874" cy="3432516"/>
          </a:xfrm>
          <a:prstGeom prst="rect">
            <a:avLst/>
          </a:prstGeom>
          <a:ln>
            <a:noFill/>
          </a:ln>
          <a:effectLst>
            <a:softEdge rad="11250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18925531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en-US" dirty="0"/>
              <a:t>Two examples</a:t>
            </a:r>
          </a:p>
        </p:txBody>
      </p:sp>
      <p:sp>
        <p:nvSpPr>
          <p:cNvPr id="3" name="Plassholder for innhold 2"/>
          <p:cNvSpPr>
            <a:spLocks noGrp="1"/>
          </p:cNvSpPr>
          <p:nvPr>
            <p:ph idx="1"/>
          </p:nvPr>
        </p:nvSpPr>
        <p:spPr>
          <a:xfrm>
            <a:off x="843187" y="1600201"/>
            <a:ext cx="5827436" cy="4815589"/>
          </a:xfrm>
        </p:spPr>
        <p:txBody>
          <a:bodyPr>
            <a:normAutofit/>
          </a:bodyPr>
          <a:lstStyle/>
          <a:p>
            <a:r>
              <a:rPr lang="en-US" sz="1700" dirty="0"/>
              <a:t>We wanted to centralize and collect the nurses in home care, in one base to ensure common practice</a:t>
            </a:r>
          </a:p>
          <a:p>
            <a:pPr lvl="1"/>
            <a:r>
              <a:rPr lang="en-US" sz="1700" dirty="0"/>
              <a:t>Many against</a:t>
            </a:r>
          </a:p>
          <a:p>
            <a:pPr lvl="1"/>
            <a:r>
              <a:rPr lang="en-US" sz="1700" dirty="0"/>
              <a:t>We had lots of dialogue, information </a:t>
            </a:r>
          </a:p>
          <a:p>
            <a:pPr lvl="1"/>
            <a:r>
              <a:rPr lang="en-US" sz="1700" dirty="0"/>
              <a:t>We agreed in SMIA</a:t>
            </a:r>
          </a:p>
          <a:p>
            <a:endParaRPr lang="en-US" sz="1700" dirty="0"/>
          </a:p>
          <a:p>
            <a:r>
              <a:rPr lang="en-US" sz="1700" dirty="0"/>
              <a:t>Corona crisis made it necessary to change some employees work hours; from 7 hours shifts to 12 hours shifts</a:t>
            </a:r>
          </a:p>
          <a:p>
            <a:pPr lvl="1"/>
            <a:r>
              <a:rPr lang="en-US" sz="1700" dirty="0"/>
              <a:t>Representative for the Nurses Union at the municipal level was against</a:t>
            </a:r>
          </a:p>
          <a:p>
            <a:pPr lvl="1"/>
            <a:r>
              <a:rPr lang="en-US" sz="1700" dirty="0"/>
              <a:t>Representatives for Nurses and for Assistant Nurses at the workplace were pro</a:t>
            </a:r>
          </a:p>
          <a:p>
            <a:pPr lvl="1"/>
            <a:r>
              <a:rPr lang="en-US" sz="1700" dirty="0"/>
              <a:t>Dialogue – agreement – so far </a:t>
            </a:r>
          </a:p>
          <a:p>
            <a:pPr lvl="1"/>
            <a:endParaRPr lang="en-US" dirty="0"/>
          </a:p>
        </p:txBody>
      </p:sp>
      <p:pic>
        <p:nvPicPr>
          <p:cNvPr id="5" name="Bilde 4"/>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6820525" y="2005127"/>
            <a:ext cx="2792025" cy="2792025"/>
          </a:xfrm>
          <a:prstGeom prst="rect">
            <a:avLst/>
          </a:prstGeom>
        </p:spPr>
      </p:pic>
    </p:spTree>
    <p:extLst>
      <p:ext uri="{BB962C8B-B14F-4D97-AF65-F5344CB8AC3E}">
        <p14:creationId xmlns:p14="http://schemas.microsoft.com/office/powerpoint/2010/main" xmlns="" val="264411891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en-US" dirty="0"/>
              <a:t>What are the results?</a:t>
            </a:r>
          </a:p>
        </p:txBody>
      </p:sp>
      <p:sp>
        <p:nvSpPr>
          <p:cNvPr id="3" name="Plassholder for innhold 2"/>
          <p:cNvSpPr>
            <a:spLocks noGrp="1"/>
          </p:cNvSpPr>
          <p:nvPr>
            <p:ph idx="1"/>
          </p:nvPr>
        </p:nvSpPr>
        <p:spPr>
          <a:xfrm>
            <a:off x="724803" y="1532698"/>
            <a:ext cx="8229600" cy="4824535"/>
          </a:xfrm>
        </p:spPr>
        <p:txBody>
          <a:bodyPr>
            <a:normAutofit fontScale="92500" lnSpcReduction="20000"/>
          </a:bodyPr>
          <a:lstStyle/>
          <a:p>
            <a:r>
              <a:rPr lang="en-US" dirty="0"/>
              <a:t>Elected representatives know and understand operations</a:t>
            </a:r>
          </a:p>
          <a:p>
            <a:endParaRPr lang="en-US" dirty="0"/>
          </a:p>
          <a:p>
            <a:r>
              <a:rPr lang="en-US" dirty="0"/>
              <a:t>Representatives are well informed and included in respectful dialogue and they contribute to better decisions</a:t>
            </a:r>
          </a:p>
          <a:p>
            <a:pPr lvl="1"/>
            <a:r>
              <a:rPr lang="en-US" dirty="0"/>
              <a:t>A question of leadership </a:t>
            </a:r>
          </a:p>
          <a:p>
            <a:pPr lvl="1"/>
            <a:r>
              <a:rPr lang="en-US" dirty="0"/>
              <a:t>and of elected representatives having sufficient training and knowledge</a:t>
            </a:r>
          </a:p>
          <a:p>
            <a:endParaRPr lang="en-US" dirty="0"/>
          </a:p>
          <a:p>
            <a:r>
              <a:rPr lang="en-US" dirty="0"/>
              <a:t>The representatives contribute to implementing important and necessary changes</a:t>
            </a:r>
          </a:p>
          <a:p>
            <a:endParaRPr lang="en-US" dirty="0"/>
          </a:p>
          <a:p>
            <a:r>
              <a:rPr lang="en-US" dirty="0"/>
              <a:t>We respect each others roles and have the same goals for our services to our patients/users</a:t>
            </a:r>
            <a:br>
              <a:rPr lang="en-US" dirty="0"/>
            </a:br>
            <a:endParaRPr lang="en-US" dirty="0"/>
          </a:p>
          <a:p>
            <a:pPr marL="0" indent="0">
              <a:buNone/>
            </a:pPr>
            <a:r>
              <a:rPr lang="en-US" b="1" i="1" dirty="0"/>
              <a:t>The collective agreements (made by KS and the National Labor Unions) on wages, work hours, rights and duties is </a:t>
            </a:r>
            <a:r>
              <a:rPr lang="en-US" b="1" i="1" u="sng" dirty="0"/>
              <a:t>crucial</a:t>
            </a:r>
            <a:r>
              <a:rPr lang="en-US" b="1" i="1" dirty="0"/>
              <a:t> and at the bottom of our cooperation and development locally</a:t>
            </a:r>
          </a:p>
          <a:p>
            <a:endParaRPr lang="nb-NO" sz="2200" dirty="0"/>
          </a:p>
        </p:txBody>
      </p:sp>
    </p:spTree>
    <p:extLst>
      <p:ext uri="{BB962C8B-B14F-4D97-AF65-F5344CB8AC3E}">
        <p14:creationId xmlns:p14="http://schemas.microsoft.com/office/powerpoint/2010/main" xmlns="" val="111246042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tel 1"/>
          <p:cNvSpPr>
            <a:spLocks noGrp="1"/>
          </p:cNvSpPr>
          <p:nvPr>
            <p:ph type="title"/>
          </p:nvPr>
        </p:nvSpPr>
        <p:spPr/>
        <p:txBody>
          <a:bodyPr>
            <a:normAutofit fontScale="90000"/>
          </a:bodyPr>
          <a:lstStyle/>
          <a:p>
            <a:r>
              <a:rPr lang="nb-NO" altLang="nb-NO" dirty="0" err="1">
                <a:cs typeface="Times New Roman" panose="02020603050405020304" pitchFamily="18" charset="0"/>
              </a:rPr>
              <a:t>Social</a:t>
            </a:r>
            <a:r>
              <a:rPr lang="nb-NO" altLang="nb-NO" dirty="0">
                <a:cs typeface="Times New Roman" panose="02020603050405020304" pitchFamily="18" charset="0"/>
              </a:rPr>
              <a:t> </a:t>
            </a:r>
            <a:r>
              <a:rPr lang="nb-NO" altLang="nb-NO" dirty="0" err="1">
                <a:cs typeface="Times New Roman" panose="02020603050405020304" pitchFamily="18" charset="0"/>
              </a:rPr>
              <a:t>dialogue</a:t>
            </a:r>
            <a:r>
              <a:rPr lang="nb-NO" altLang="nb-NO" dirty="0">
                <a:cs typeface="Times New Roman" panose="02020603050405020304" pitchFamily="18" charset="0"/>
              </a:rPr>
              <a:t> and trust </a:t>
            </a:r>
            <a:r>
              <a:rPr lang="nb-NO" altLang="nb-NO" dirty="0" smtClean="0">
                <a:cs typeface="Times New Roman" panose="02020603050405020304" pitchFamily="18" charset="0"/>
              </a:rPr>
              <a:t>– </a:t>
            </a:r>
            <a:br>
              <a:rPr lang="nb-NO" altLang="nb-NO" dirty="0" smtClean="0">
                <a:cs typeface="Times New Roman" panose="02020603050405020304" pitchFamily="18" charset="0"/>
              </a:rPr>
            </a:br>
            <a:r>
              <a:rPr lang="nb-NO" altLang="nb-NO" dirty="0" err="1" smtClean="0">
                <a:cs typeface="Times New Roman" panose="02020603050405020304" pitchFamily="18" charset="0"/>
              </a:rPr>
              <a:t>opposed</a:t>
            </a:r>
            <a:r>
              <a:rPr lang="nb-NO" altLang="nb-NO" dirty="0" smtClean="0">
                <a:cs typeface="Times New Roman" panose="02020603050405020304" pitchFamily="18" charset="0"/>
              </a:rPr>
              <a:t> </a:t>
            </a:r>
            <a:r>
              <a:rPr lang="nb-NO" altLang="nb-NO" dirty="0">
                <a:cs typeface="Times New Roman" panose="02020603050405020304" pitchFamily="18" charset="0"/>
              </a:rPr>
              <a:t>to </a:t>
            </a:r>
            <a:r>
              <a:rPr lang="nb-NO" altLang="nb-NO" dirty="0" err="1">
                <a:cs typeface="Times New Roman" panose="02020603050405020304" pitchFamily="18" charset="0"/>
              </a:rPr>
              <a:t>detailed</a:t>
            </a:r>
            <a:r>
              <a:rPr lang="nb-NO" altLang="nb-NO" dirty="0">
                <a:cs typeface="Times New Roman" panose="02020603050405020304" pitchFamily="18" charset="0"/>
              </a:rPr>
              <a:t> </a:t>
            </a:r>
            <a:r>
              <a:rPr lang="nb-NO" altLang="nb-NO" dirty="0" err="1">
                <a:cs typeface="Times New Roman" panose="02020603050405020304" pitchFamily="18" charset="0"/>
              </a:rPr>
              <a:t>control</a:t>
            </a:r>
            <a:r>
              <a:rPr lang="nb-NO" altLang="nb-NO" dirty="0">
                <a:latin typeface="Times New Roman" panose="02020603050405020304" pitchFamily="18" charset="0"/>
                <a:cs typeface="Times New Roman" panose="02020603050405020304" pitchFamily="18" charset="0"/>
              </a:rPr>
              <a:t/>
            </a:r>
            <a:br>
              <a:rPr lang="nb-NO" altLang="nb-NO" dirty="0">
                <a:latin typeface="Times New Roman" panose="02020603050405020304" pitchFamily="18" charset="0"/>
                <a:cs typeface="Times New Roman" panose="02020603050405020304" pitchFamily="18" charset="0"/>
              </a:rPr>
            </a:br>
            <a:endParaRPr lang="nb-NO" altLang="nb-NO" sz="1600" i="1" dirty="0">
              <a:solidFill>
                <a:schemeClr val="tx1">
                  <a:lumMod val="50000"/>
                  <a:lumOff val="50000"/>
                </a:schemeClr>
              </a:solidFill>
              <a:latin typeface="Times New Roman" panose="02020603050405020304" pitchFamily="18" charset="0"/>
              <a:cs typeface="Times New Roman" panose="02020603050405020304" pitchFamily="18" charset="0"/>
            </a:endParaRPr>
          </a:p>
        </p:txBody>
      </p:sp>
      <p:sp>
        <p:nvSpPr>
          <p:cNvPr id="33795" name="Plassholder for innhold 2"/>
          <p:cNvSpPr>
            <a:spLocks noGrp="1"/>
          </p:cNvSpPr>
          <p:nvPr>
            <p:ph idx="1"/>
          </p:nvPr>
        </p:nvSpPr>
        <p:spPr>
          <a:xfrm>
            <a:off x="685662" y="1877359"/>
            <a:ext cx="8818102" cy="4680520"/>
          </a:xfrm>
        </p:spPr>
        <p:txBody>
          <a:bodyPr>
            <a:normAutofit/>
          </a:bodyPr>
          <a:lstStyle/>
          <a:p>
            <a:r>
              <a:rPr lang="en-GB" altLang="nb-NO" sz="2000" dirty="0">
                <a:cs typeface="Times New Roman" panose="02020603050405020304" pitchFamily="18" charset="0"/>
                <a:sym typeface="Wingdings" panose="05000000000000000000" pitchFamily="2" charset="2"/>
              </a:rPr>
              <a:t>Involvement, empowerment and cooperation is more effective than control and management</a:t>
            </a:r>
            <a:r>
              <a:rPr lang="en-GB" altLang="nb-NO" sz="2000" dirty="0">
                <a:cs typeface="Times New Roman" panose="02020603050405020304" pitchFamily="18" charset="0"/>
              </a:rPr>
              <a:t> of distrust.</a:t>
            </a:r>
          </a:p>
          <a:p>
            <a:r>
              <a:rPr lang="en-GB" altLang="nb-NO" sz="2000" dirty="0">
                <a:solidFill>
                  <a:schemeClr val="tx1"/>
                </a:solidFill>
                <a:cs typeface="Times New Roman" panose="02020603050405020304" pitchFamily="18" charset="0"/>
              </a:rPr>
              <a:t>National development programs over the last 20 years, in close cooperation between ministry, national confederations of trade unions and the employers association for municipalities (KS), experience show:</a:t>
            </a:r>
          </a:p>
          <a:p>
            <a:pPr lvl="1"/>
            <a:r>
              <a:rPr lang="en-GB" altLang="nb-NO" sz="2000" dirty="0">
                <a:cs typeface="Times New Roman" panose="02020603050405020304" pitchFamily="18" charset="0"/>
              </a:rPr>
              <a:t>Involving the management from the various municipal administrations, trade union representatives and local politicians, improves the quality of public services and the political drive to privatise lose speed </a:t>
            </a:r>
          </a:p>
          <a:p>
            <a:pPr lvl="1"/>
            <a:r>
              <a:rPr lang="nb-NO" altLang="nb-NO" sz="2000" dirty="0">
                <a:cs typeface="Times New Roman" panose="02020603050405020304" pitchFamily="18" charset="0"/>
              </a:rPr>
              <a:t>Formal and </a:t>
            </a:r>
            <a:r>
              <a:rPr lang="nb-NO" altLang="nb-NO" sz="2000" dirty="0" err="1">
                <a:cs typeface="Times New Roman" panose="02020603050405020304" pitchFamily="18" charset="0"/>
              </a:rPr>
              <a:t>informal</a:t>
            </a:r>
            <a:r>
              <a:rPr lang="nb-NO" altLang="nb-NO" sz="2000" dirty="0">
                <a:cs typeface="Times New Roman" panose="02020603050405020304" pitchFamily="18" charset="0"/>
              </a:rPr>
              <a:t> </a:t>
            </a:r>
            <a:r>
              <a:rPr lang="nb-NO" altLang="nb-NO" sz="2000" dirty="0" err="1">
                <a:cs typeface="Times New Roman" panose="02020603050405020304" pitchFamily="18" charset="0"/>
              </a:rPr>
              <a:t>cooperation</a:t>
            </a:r>
            <a:r>
              <a:rPr lang="nb-NO" altLang="nb-NO" sz="2000" dirty="0">
                <a:cs typeface="Times New Roman" panose="02020603050405020304" pitchFamily="18" charset="0"/>
              </a:rPr>
              <a:t> in different arenas </a:t>
            </a:r>
            <a:r>
              <a:rPr lang="nb-NO" altLang="nb-NO" sz="2000" dirty="0" err="1">
                <a:cs typeface="Times New Roman" panose="02020603050405020304" pitchFamily="18" charset="0"/>
              </a:rPr>
              <a:t>build</a:t>
            </a:r>
            <a:r>
              <a:rPr lang="nb-NO" altLang="nb-NO" sz="2000" dirty="0">
                <a:cs typeface="Times New Roman" panose="02020603050405020304" pitchFamily="18" charset="0"/>
              </a:rPr>
              <a:t> trust</a:t>
            </a:r>
          </a:p>
          <a:p>
            <a:pPr lvl="1"/>
            <a:r>
              <a:rPr lang="nb-NO" altLang="nb-NO" sz="2000" dirty="0" err="1">
                <a:cs typeface="Times New Roman" panose="02020603050405020304" pitchFamily="18" charset="0"/>
              </a:rPr>
              <a:t>Many</a:t>
            </a:r>
            <a:r>
              <a:rPr lang="nb-NO" altLang="nb-NO" sz="2000" dirty="0">
                <a:cs typeface="Times New Roman" panose="02020603050405020304" pitchFamily="18" charset="0"/>
              </a:rPr>
              <a:t> arenas for </a:t>
            </a:r>
            <a:r>
              <a:rPr lang="nb-NO" altLang="nb-NO" sz="2000" dirty="0" err="1">
                <a:cs typeface="Times New Roman" panose="02020603050405020304" pitchFamily="18" charset="0"/>
              </a:rPr>
              <a:t>involvement</a:t>
            </a:r>
            <a:r>
              <a:rPr lang="nb-NO" altLang="nb-NO" sz="2000" dirty="0">
                <a:cs typeface="Times New Roman" panose="02020603050405020304" pitchFamily="18" charset="0"/>
              </a:rPr>
              <a:t> and </a:t>
            </a:r>
            <a:r>
              <a:rPr lang="nb-NO" altLang="nb-NO" sz="2000" dirty="0" err="1">
                <a:cs typeface="Times New Roman" panose="02020603050405020304" pitchFamily="18" charset="0"/>
              </a:rPr>
              <a:t>cooperation</a:t>
            </a:r>
            <a:r>
              <a:rPr lang="nb-NO" altLang="nb-NO" sz="2000" dirty="0">
                <a:cs typeface="Times New Roman" panose="02020603050405020304" pitchFamily="18" charset="0"/>
              </a:rPr>
              <a:t> </a:t>
            </a:r>
            <a:r>
              <a:rPr lang="nb-NO" altLang="nb-NO" sz="2000" dirty="0" err="1">
                <a:cs typeface="Times New Roman" panose="02020603050405020304" pitchFamily="18" charset="0"/>
              </a:rPr>
              <a:t>create</a:t>
            </a:r>
            <a:r>
              <a:rPr lang="nb-NO" altLang="nb-NO" sz="2000" dirty="0">
                <a:cs typeface="Times New Roman" panose="02020603050405020304" pitchFamily="18" charset="0"/>
              </a:rPr>
              <a:t> a </a:t>
            </a:r>
            <a:r>
              <a:rPr lang="nb-NO" altLang="nb-NO" sz="2000" dirty="0" err="1">
                <a:cs typeface="Times New Roman" panose="02020603050405020304" pitchFamily="18" charset="0"/>
              </a:rPr>
              <a:t>better</a:t>
            </a:r>
            <a:r>
              <a:rPr lang="nb-NO" altLang="nb-NO" sz="2000" dirty="0">
                <a:cs typeface="Times New Roman" panose="02020603050405020304" pitchFamily="18" charset="0"/>
              </a:rPr>
              <a:t> </a:t>
            </a:r>
            <a:r>
              <a:rPr lang="nb-NO" altLang="nb-NO" sz="2000" dirty="0" err="1">
                <a:cs typeface="Times New Roman" panose="02020603050405020304" pitchFamily="18" charset="0"/>
              </a:rPr>
              <a:t>social</a:t>
            </a:r>
            <a:r>
              <a:rPr lang="nb-NO" altLang="nb-NO" sz="2000" dirty="0">
                <a:cs typeface="Times New Roman" panose="02020603050405020304" pitchFamily="18" charset="0"/>
              </a:rPr>
              <a:t> </a:t>
            </a:r>
            <a:r>
              <a:rPr lang="nb-NO" altLang="nb-NO" sz="2000" dirty="0" err="1">
                <a:cs typeface="Times New Roman" panose="02020603050405020304" pitchFamily="18" charset="0"/>
              </a:rPr>
              <a:t>dialgoue</a:t>
            </a:r>
            <a:endParaRPr lang="nb-NO" altLang="nb-NO" sz="2000" dirty="0">
              <a:cs typeface="Times New Roman" panose="02020603050405020304" pitchFamily="18" charset="0"/>
            </a:endParaRPr>
          </a:p>
        </p:txBody>
      </p:sp>
    </p:spTree>
    <p:extLst>
      <p:ext uri="{BB962C8B-B14F-4D97-AF65-F5344CB8AC3E}">
        <p14:creationId xmlns:p14="http://schemas.microsoft.com/office/powerpoint/2010/main" xmlns="" val="427253768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tel 1"/>
          <p:cNvSpPr>
            <a:spLocks noGrp="1"/>
          </p:cNvSpPr>
          <p:nvPr>
            <p:ph type="title"/>
          </p:nvPr>
        </p:nvSpPr>
        <p:spPr>
          <a:xfrm>
            <a:off x="546327" y="540998"/>
            <a:ext cx="9047378" cy="1165696"/>
          </a:xfrm>
        </p:spPr>
        <p:txBody>
          <a:bodyPr>
            <a:noAutofit/>
          </a:bodyPr>
          <a:lstStyle/>
          <a:p>
            <a:r>
              <a:rPr lang="en-GB" altLang="nb-NO" dirty="0">
                <a:cs typeface="Times New Roman" panose="02020603050405020304" pitchFamily="18" charset="0"/>
              </a:rPr>
              <a:t>National programmes for </a:t>
            </a:r>
            <a:r>
              <a:rPr lang="en-GB" altLang="nb-NO" dirty="0" smtClean="0">
                <a:cs typeface="Times New Roman" panose="02020603050405020304" pitchFamily="18" charset="0"/>
              </a:rPr>
              <a:t>tripartite cooperation in the municipalities</a:t>
            </a:r>
            <a:endParaRPr lang="en-GB" altLang="nb-NO" dirty="0">
              <a:cs typeface="Times New Roman" panose="02020603050405020304" pitchFamily="18" charset="0"/>
            </a:endParaRPr>
          </a:p>
        </p:txBody>
      </p:sp>
      <p:sp>
        <p:nvSpPr>
          <p:cNvPr id="34819" name="Plassholder for innhold 2"/>
          <p:cNvSpPr>
            <a:spLocks noGrp="1"/>
          </p:cNvSpPr>
          <p:nvPr>
            <p:ph idx="1"/>
          </p:nvPr>
        </p:nvSpPr>
        <p:spPr>
          <a:xfrm>
            <a:off x="681238" y="1706694"/>
            <a:ext cx="8507732" cy="4968552"/>
          </a:xfrm>
        </p:spPr>
        <p:txBody>
          <a:bodyPr>
            <a:normAutofit/>
          </a:bodyPr>
          <a:lstStyle/>
          <a:p>
            <a:r>
              <a:rPr lang="en-GB" dirty="0" smtClean="0">
                <a:cs typeface="Times New Roman" panose="02020603050405020304" pitchFamily="18" charset="0"/>
              </a:rPr>
              <a:t>Pilot: Model </a:t>
            </a:r>
            <a:r>
              <a:rPr lang="en-GB" dirty="0">
                <a:cs typeface="Times New Roman" panose="02020603050405020304" pitchFamily="18" charset="0"/>
              </a:rPr>
              <a:t>municipalities </a:t>
            </a:r>
            <a:r>
              <a:rPr lang="en-GB" dirty="0" smtClean="0">
                <a:cs typeface="Times New Roman" panose="02020603050405020304" pitchFamily="18" charset="0"/>
              </a:rPr>
              <a:t>1999–2010</a:t>
            </a:r>
          </a:p>
          <a:p>
            <a:r>
              <a:rPr lang="en-GB" dirty="0">
                <a:cs typeface="Times New Roman" panose="02020603050405020304" pitchFamily="18" charset="0"/>
              </a:rPr>
              <a:t>Quality in public services 2007–2010 </a:t>
            </a:r>
          </a:p>
          <a:p>
            <a:pPr lvl="1"/>
            <a:r>
              <a:rPr lang="en-GB" dirty="0">
                <a:cs typeface="Times New Roman" panose="02020603050405020304" pitchFamily="18" charset="0"/>
              </a:rPr>
              <a:t>First national programme on tripartite cooperation in the municipalities</a:t>
            </a:r>
            <a:endParaRPr lang="en-GB" i="1" dirty="0">
              <a:cs typeface="Times New Roman" panose="02020603050405020304" pitchFamily="18" charset="0"/>
            </a:endParaRPr>
          </a:p>
          <a:p>
            <a:r>
              <a:rPr lang="en-GB" dirty="0">
                <a:cs typeface="Times New Roman" panose="02020603050405020304" pitchFamily="18" charset="0"/>
              </a:rPr>
              <a:t>Together for a better municipality </a:t>
            </a:r>
            <a:r>
              <a:rPr lang="en-GB" dirty="0" smtClean="0">
                <a:cs typeface="Times New Roman" panose="02020603050405020304" pitchFamily="18" charset="0"/>
              </a:rPr>
              <a:t>2011–2015</a:t>
            </a:r>
          </a:p>
          <a:p>
            <a:r>
              <a:rPr lang="en-GB" altLang="nb-NO" dirty="0" smtClean="0">
                <a:cs typeface="Times New Roman" panose="02020603050405020304" pitchFamily="18" charset="0"/>
              </a:rPr>
              <a:t>New </a:t>
            </a:r>
            <a:r>
              <a:rPr lang="en-GB" altLang="nb-NO" dirty="0">
                <a:cs typeface="Times New Roman" panose="02020603050405020304" pitchFamily="18" charset="0"/>
              </a:rPr>
              <a:t>municipalities </a:t>
            </a:r>
            <a:r>
              <a:rPr lang="en-GB" dirty="0" smtClean="0">
                <a:cs typeface="Times New Roman" panose="02020603050405020304" pitchFamily="18" charset="0"/>
              </a:rPr>
              <a:t>2017–2019</a:t>
            </a:r>
            <a:endParaRPr lang="en-GB" dirty="0">
              <a:cs typeface="Times New Roman" panose="02020603050405020304" pitchFamily="18" charset="0"/>
            </a:endParaRPr>
          </a:p>
          <a:p>
            <a:pPr lvl="1"/>
            <a:r>
              <a:rPr lang="en-GB" dirty="0">
                <a:cs typeface="Times New Roman" panose="02020603050405020304" pitchFamily="18" charset="0"/>
              </a:rPr>
              <a:t>A national program for the social partners to cooperate for the best possible reform process for new municipalities and counties</a:t>
            </a:r>
          </a:p>
          <a:p>
            <a:r>
              <a:rPr lang="en-GB" dirty="0">
                <a:cs typeface="Times New Roman" panose="02020603050405020304" pitchFamily="18" charset="0"/>
              </a:rPr>
              <a:t>Cooperation on digitalisation and competence in the municipalities (</a:t>
            </a:r>
            <a:r>
              <a:rPr lang="en-GB" dirty="0" smtClean="0">
                <a:cs typeface="Times New Roman" panose="02020603050405020304" pitchFamily="18" charset="0"/>
              </a:rPr>
              <a:t>2017-19)</a:t>
            </a:r>
          </a:p>
          <a:p>
            <a:pPr lvl="1"/>
            <a:r>
              <a:rPr lang="en-GB" dirty="0">
                <a:cs typeface="Times New Roman" panose="02020603050405020304" pitchFamily="18" charset="0"/>
              </a:rPr>
              <a:t>To increase involvement of all social partners in digitalisation processes</a:t>
            </a:r>
          </a:p>
          <a:p>
            <a:pPr marL="457200" lvl="1" indent="0">
              <a:buNone/>
            </a:pPr>
            <a:endParaRPr lang="en-GB" dirty="0" smtClean="0">
              <a:cs typeface="Times New Roman" panose="02020603050405020304" pitchFamily="18" charset="0"/>
            </a:endParaRPr>
          </a:p>
          <a:p>
            <a:r>
              <a:rPr lang="en-GB" dirty="0" smtClean="0">
                <a:cs typeface="Times New Roman" panose="02020603050405020304" pitchFamily="18" charset="0"/>
              </a:rPr>
              <a:t>Next: Possible cooperation on reaching the UN Sustainable Development Goals in the municipalities. </a:t>
            </a:r>
            <a:endParaRPr lang="en-GB" dirty="0">
              <a:cs typeface="Times New Roman" panose="02020603050405020304" pitchFamily="18" charset="0"/>
            </a:endParaRPr>
          </a:p>
          <a:p>
            <a:pPr lvl="2"/>
            <a:endParaRPr lang="en-US" altLang="nb-NO" sz="1800" dirty="0">
              <a:cs typeface="Times New Roman" panose="02020603050405020304" pitchFamily="18" charset="0"/>
            </a:endParaRPr>
          </a:p>
          <a:p>
            <a:endParaRPr lang="nb-NO" altLang="nb-NO" dirty="0">
              <a:cs typeface="Times New Roman" panose="02020603050405020304" pitchFamily="18" charset="0"/>
            </a:endParaRPr>
          </a:p>
        </p:txBody>
      </p:sp>
    </p:spTree>
    <p:extLst>
      <p:ext uri="{BB962C8B-B14F-4D97-AF65-F5344CB8AC3E}">
        <p14:creationId xmlns:p14="http://schemas.microsoft.com/office/powerpoint/2010/main" xmlns="" val="85887507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531336" y="548681"/>
            <a:ext cx="8627653" cy="1381720"/>
          </a:xfrm>
        </p:spPr>
        <p:txBody>
          <a:bodyPr/>
          <a:lstStyle/>
          <a:p>
            <a:r>
              <a:rPr lang="en-GB" dirty="0">
                <a:cs typeface="Times New Roman" panose="02020603050405020304" pitchFamily="18" charset="0"/>
              </a:rPr>
              <a:t>D</a:t>
            </a:r>
            <a:r>
              <a:rPr lang="en-GB" dirty="0" smtClean="0">
                <a:cs typeface="Times New Roman" panose="02020603050405020304" pitchFamily="18" charset="0"/>
              </a:rPr>
              <a:t>igitalisation </a:t>
            </a:r>
            <a:endParaRPr lang="en-GB" dirty="0">
              <a:cs typeface="Times New Roman" panose="02020603050405020304" pitchFamily="18" charset="0"/>
            </a:endParaRPr>
          </a:p>
        </p:txBody>
      </p:sp>
      <p:pic>
        <p:nvPicPr>
          <p:cNvPr id="4" name="Plassholder for bilde 4"/>
          <p:cNvPicPr>
            <a:picLocks noGrp="1" noChangeAspect="1"/>
          </p:cNvPicPr>
          <p:nvPr>
            <p:ph idx="1"/>
          </p:nvPr>
        </p:nvPicPr>
        <p:blipFill>
          <a:blip r:embed="rId2" cstate="print">
            <a:extLst>
              <a:ext uri="{28A0092B-C50C-407E-A947-70E740481C1C}">
                <a14:useLocalDpi xmlns:a14="http://schemas.microsoft.com/office/drawing/2010/main" xmlns="" val="0"/>
              </a:ext>
            </a:extLst>
          </a:blip>
          <a:srcRect l="2508" r="2508"/>
          <a:stretch>
            <a:fillRect/>
          </a:stretch>
        </p:blipFill>
        <p:spPr>
          <a:xfrm>
            <a:off x="5801647" y="2788386"/>
            <a:ext cx="4211783" cy="3325652"/>
          </a:xfrm>
        </p:spPr>
      </p:pic>
      <p:sp>
        <p:nvSpPr>
          <p:cNvPr id="3" name="TekstSylinder 2"/>
          <p:cNvSpPr txBox="1"/>
          <p:nvPr/>
        </p:nvSpPr>
        <p:spPr>
          <a:xfrm>
            <a:off x="513922" y="1570637"/>
            <a:ext cx="5871888" cy="4247317"/>
          </a:xfrm>
          <a:prstGeom prst="rect">
            <a:avLst/>
          </a:prstGeom>
          <a:noFill/>
        </p:spPr>
        <p:txBody>
          <a:bodyPr wrap="square" rtlCol="0">
            <a:spAutoFit/>
          </a:bodyPr>
          <a:lstStyle/>
          <a:p>
            <a:r>
              <a:rPr lang="en-GB" dirty="0">
                <a:cs typeface="Times New Roman" panose="02020603050405020304" pitchFamily="18" charset="0"/>
              </a:rPr>
              <a:t>Cooperating on the municipality’s digitalisation strategy: </a:t>
            </a:r>
            <a:endParaRPr lang="en-GB" dirty="0" smtClean="0">
              <a:cs typeface="Times New Roman" panose="02020603050405020304" pitchFamily="18" charset="0"/>
            </a:endParaRPr>
          </a:p>
          <a:p>
            <a:endParaRPr lang="en-GB" dirty="0">
              <a:cs typeface="Times New Roman" panose="02020603050405020304" pitchFamily="18" charset="0"/>
            </a:endParaRPr>
          </a:p>
          <a:p>
            <a:r>
              <a:rPr lang="en-GB" dirty="0">
                <a:cs typeface="Times New Roman" panose="02020603050405020304" pitchFamily="18" charset="0"/>
              </a:rPr>
              <a:t>«</a:t>
            </a:r>
            <a:r>
              <a:rPr lang="en-GB" i="1" dirty="0">
                <a:cs typeface="Times New Roman" panose="02020603050405020304" pitchFamily="18" charset="0"/>
              </a:rPr>
              <a:t>By </a:t>
            </a:r>
            <a:r>
              <a:rPr lang="en-GB" i="1" dirty="0" smtClean="0">
                <a:cs typeface="Times New Roman" panose="02020603050405020304" pitchFamily="18" charset="0"/>
              </a:rPr>
              <a:t>cooperating with each other – politicians, trade union representatives and managers – with the </a:t>
            </a:r>
            <a:r>
              <a:rPr lang="en-GB" i="1" dirty="0">
                <a:cs typeface="Times New Roman" panose="02020603050405020304" pitchFamily="18" charset="0"/>
              </a:rPr>
              <a:t>strategy we obtain more than just the </a:t>
            </a:r>
            <a:r>
              <a:rPr lang="en-GB" i="1" dirty="0" smtClean="0">
                <a:cs typeface="Times New Roman" panose="02020603050405020304" pitchFamily="18" charset="0"/>
              </a:rPr>
              <a:t>strategy</a:t>
            </a:r>
          </a:p>
          <a:p>
            <a:r>
              <a:rPr lang="en-GB" i="1" dirty="0">
                <a:cs typeface="Times New Roman" panose="02020603050405020304" pitchFamily="18" charset="0"/>
              </a:rPr>
              <a:t>p</a:t>
            </a:r>
            <a:r>
              <a:rPr lang="en-GB" i="1" dirty="0" smtClean="0">
                <a:cs typeface="Times New Roman" panose="02020603050405020304" pitchFamily="18" charset="0"/>
              </a:rPr>
              <a:t>aper</a:t>
            </a:r>
            <a:r>
              <a:rPr lang="en-GB" i="1" dirty="0">
                <a:cs typeface="Times New Roman" panose="02020603050405020304" pitchFamily="18" charset="0"/>
              </a:rPr>
              <a:t>.</a:t>
            </a:r>
            <a:r>
              <a:rPr lang="en-GB" i="1" dirty="0" smtClean="0">
                <a:cs typeface="Times New Roman" panose="02020603050405020304" pitchFamily="18" charset="0"/>
              </a:rPr>
              <a:t> </a:t>
            </a:r>
            <a:r>
              <a:rPr lang="en-GB" i="1" dirty="0">
                <a:cs typeface="Times New Roman" panose="02020603050405020304" pitchFamily="18" charset="0"/>
              </a:rPr>
              <a:t>We learn </a:t>
            </a:r>
            <a:r>
              <a:rPr lang="en-GB" i="1" dirty="0" smtClean="0">
                <a:cs typeface="Times New Roman" panose="02020603050405020304" pitchFamily="18" charset="0"/>
              </a:rPr>
              <a:t>from the process of working</a:t>
            </a:r>
          </a:p>
          <a:p>
            <a:r>
              <a:rPr lang="en-GB" i="1" dirty="0" smtClean="0">
                <a:cs typeface="Times New Roman" panose="02020603050405020304" pitchFamily="18" charset="0"/>
              </a:rPr>
              <a:t>together. When the final strategy is understood</a:t>
            </a:r>
          </a:p>
          <a:p>
            <a:r>
              <a:rPr lang="en-GB" i="1" dirty="0" smtClean="0">
                <a:cs typeface="Times New Roman" panose="02020603050405020304" pitchFamily="18" charset="0"/>
              </a:rPr>
              <a:t>by all parties, it will also be implemented more effectively</a:t>
            </a:r>
            <a:r>
              <a:rPr lang="en-GB" dirty="0" smtClean="0">
                <a:cs typeface="Times New Roman" panose="02020603050405020304" pitchFamily="18" charset="0"/>
              </a:rPr>
              <a:t>.» </a:t>
            </a:r>
            <a:endParaRPr lang="en-GB" dirty="0">
              <a:cs typeface="Times New Roman" panose="02020603050405020304" pitchFamily="18" charset="0"/>
            </a:endParaRPr>
          </a:p>
          <a:p>
            <a:endParaRPr lang="en-GB" dirty="0">
              <a:cs typeface="Times New Roman" panose="02020603050405020304" pitchFamily="18" charset="0"/>
            </a:endParaRPr>
          </a:p>
          <a:p>
            <a:r>
              <a:rPr lang="en-GB" dirty="0">
                <a:cs typeface="Times New Roman" panose="02020603050405020304" pitchFamily="18" charset="0"/>
              </a:rPr>
              <a:t>Shop steward in Fagforbundet, Renate </a:t>
            </a:r>
            <a:r>
              <a:rPr lang="en-GB" dirty="0" err="1">
                <a:cs typeface="Times New Roman" panose="02020603050405020304" pitchFamily="18" charset="0"/>
              </a:rPr>
              <a:t>Fagerness</a:t>
            </a:r>
            <a:r>
              <a:rPr lang="en-GB" dirty="0">
                <a:cs typeface="Times New Roman" panose="02020603050405020304" pitchFamily="18" charset="0"/>
              </a:rPr>
              <a:t> </a:t>
            </a:r>
            <a:r>
              <a:rPr lang="en-GB" dirty="0" err="1">
                <a:cs typeface="Times New Roman" panose="02020603050405020304" pitchFamily="18" charset="0"/>
              </a:rPr>
              <a:t>Sjøenden</a:t>
            </a:r>
            <a:r>
              <a:rPr lang="en-GB" dirty="0">
                <a:cs typeface="Times New Roman" panose="02020603050405020304" pitchFamily="18" charset="0"/>
              </a:rPr>
              <a:t> and head of development in </a:t>
            </a:r>
            <a:r>
              <a:rPr lang="en-GB" dirty="0" err="1">
                <a:cs typeface="Times New Roman" panose="02020603050405020304" pitchFamily="18" charset="0"/>
              </a:rPr>
              <a:t>Porsanger</a:t>
            </a:r>
            <a:r>
              <a:rPr lang="en-GB" dirty="0">
                <a:cs typeface="Times New Roman" panose="02020603050405020304" pitchFamily="18" charset="0"/>
              </a:rPr>
              <a:t> municipality, Kjell Rasmussen.</a:t>
            </a:r>
          </a:p>
          <a:p>
            <a:endParaRPr lang="en-GB" dirty="0">
              <a:cs typeface="Times New Roman" panose="02020603050405020304" pitchFamily="18" charset="0"/>
            </a:endParaRPr>
          </a:p>
        </p:txBody>
      </p:sp>
    </p:spTree>
    <p:extLst>
      <p:ext uri="{BB962C8B-B14F-4D97-AF65-F5344CB8AC3E}">
        <p14:creationId xmlns:p14="http://schemas.microsoft.com/office/powerpoint/2010/main" xmlns="" val="54416897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p>
            <a:r>
              <a:rPr lang="en-GB" dirty="0">
                <a:cs typeface="Times New Roman" panose="02020603050405020304" pitchFamily="18" charset="0"/>
              </a:rPr>
              <a:t>Tripartite cooperation in </a:t>
            </a:r>
            <a:r>
              <a:rPr lang="en-GB" dirty="0" err="1">
                <a:cs typeface="Times New Roman" panose="02020603050405020304" pitchFamily="18" charset="0"/>
              </a:rPr>
              <a:t>Melhus</a:t>
            </a:r>
            <a:r>
              <a:rPr lang="en-GB" dirty="0">
                <a:cs typeface="Times New Roman" panose="02020603050405020304" pitchFamily="18" charset="0"/>
              </a:rPr>
              <a:t>, </a:t>
            </a:r>
            <a:r>
              <a:rPr lang="en-GB" dirty="0" err="1">
                <a:cs typeface="Times New Roman" panose="02020603050405020304" pitchFamily="18" charset="0"/>
              </a:rPr>
              <a:t>Malvik</a:t>
            </a:r>
            <a:r>
              <a:rPr lang="en-GB" dirty="0">
                <a:cs typeface="Times New Roman" panose="02020603050405020304" pitchFamily="18" charset="0"/>
              </a:rPr>
              <a:t> and Steinkjer </a:t>
            </a:r>
            <a:r>
              <a:rPr lang="en-GB" dirty="0" smtClean="0">
                <a:cs typeface="Times New Roman" panose="02020603050405020304" pitchFamily="18" charset="0"/>
              </a:rPr>
              <a:t>municipalities</a:t>
            </a:r>
            <a:endParaRPr lang="en-GB" dirty="0">
              <a:solidFill>
                <a:srgbClr val="FF0000"/>
              </a:solidFill>
              <a:cs typeface="Times New Roman" panose="02020603050405020304" pitchFamily="18" charset="0"/>
            </a:endParaRPr>
          </a:p>
        </p:txBody>
      </p:sp>
      <p:sp>
        <p:nvSpPr>
          <p:cNvPr id="3" name="Plassholder for innhold 2"/>
          <p:cNvSpPr>
            <a:spLocks noGrp="1"/>
          </p:cNvSpPr>
          <p:nvPr>
            <p:ph idx="1"/>
          </p:nvPr>
        </p:nvSpPr>
        <p:spPr>
          <a:xfrm>
            <a:off x="817796" y="1930400"/>
            <a:ext cx="8456205" cy="4380459"/>
          </a:xfrm>
        </p:spPr>
        <p:txBody>
          <a:bodyPr>
            <a:normAutofit/>
          </a:bodyPr>
          <a:lstStyle/>
          <a:p>
            <a:pPr marL="0" indent="0">
              <a:buNone/>
            </a:pPr>
            <a:r>
              <a:rPr lang="en-GB" sz="1600" dirty="0">
                <a:cs typeface="Times New Roman" panose="02020603050405020304" pitchFamily="18" charset="0"/>
              </a:rPr>
              <a:t>Fagforbundet engaged the research institute, </a:t>
            </a:r>
            <a:r>
              <a:rPr lang="en-GB" sz="1600" dirty="0" err="1">
                <a:cs typeface="Times New Roman" panose="02020603050405020304" pitchFamily="18" charset="0"/>
              </a:rPr>
              <a:t>Sintef</a:t>
            </a:r>
            <a:r>
              <a:rPr lang="en-GB" sz="1600" dirty="0">
                <a:cs typeface="Times New Roman" panose="02020603050405020304" pitchFamily="18" charset="0"/>
              </a:rPr>
              <a:t>, to measure the impact of tripartite cooperation in three selected municipalities. </a:t>
            </a:r>
          </a:p>
          <a:p>
            <a:r>
              <a:rPr lang="en-GB" sz="1600" dirty="0">
                <a:cs typeface="Times New Roman" panose="02020603050405020304" pitchFamily="18" charset="0"/>
              </a:rPr>
              <a:t>The aim of the two and a half-year long project was to improve the working environment by increased cooperation and social dialogue between the trade union and the employees, the management, and the health safety and environment representative on the organisational level in kindergartens and nursing homes in the municipalities. </a:t>
            </a:r>
          </a:p>
          <a:p>
            <a:r>
              <a:rPr lang="en-GB" sz="1600" dirty="0">
                <a:cs typeface="Times New Roman" panose="02020603050405020304" pitchFamily="18" charset="0"/>
              </a:rPr>
              <a:t>Documented results: </a:t>
            </a:r>
          </a:p>
          <a:p>
            <a:pPr lvl="1"/>
            <a:r>
              <a:rPr lang="en-GB" dirty="0">
                <a:cs typeface="Times New Roman" panose="02020603050405020304" pitchFamily="18" charset="0"/>
              </a:rPr>
              <a:t>Reduced sick leave</a:t>
            </a:r>
          </a:p>
          <a:p>
            <a:pPr lvl="1"/>
            <a:r>
              <a:rPr lang="en-GB" dirty="0">
                <a:cs typeface="Times New Roman" panose="02020603050405020304" pitchFamily="18" charset="0"/>
              </a:rPr>
              <a:t>More confident and active trade union representatives</a:t>
            </a:r>
          </a:p>
          <a:p>
            <a:pPr lvl="1"/>
            <a:r>
              <a:rPr lang="en-GB" dirty="0">
                <a:cs typeface="Times New Roman" panose="02020603050405020304" pitchFamily="18" charset="0"/>
              </a:rPr>
              <a:t>Improved foundation for making decisions and increased support for management</a:t>
            </a:r>
          </a:p>
          <a:p>
            <a:pPr lvl="1"/>
            <a:r>
              <a:rPr lang="en-GB" dirty="0">
                <a:cs typeface="Times New Roman" panose="02020603050405020304" pitchFamily="18" charset="0"/>
              </a:rPr>
              <a:t>Trade union representatives cooperated closely with management on common goals</a:t>
            </a:r>
          </a:p>
          <a:p>
            <a:endParaRPr lang="en-GB"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26575252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en-US" dirty="0"/>
              <a:t>Fagforbundet </a:t>
            </a:r>
            <a:r>
              <a:rPr lang="en-US" dirty="0" smtClean="0"/>
              <a:t>- </a:t>
            </a:r>
            <a:r>
              <a:rPr lang="en-US" dirty="0"/>
              <a:t>Norwegian Union of </a:t>
            </a:r>
            <a:br>
              <a:rPr lang="en-US" dirty="0"/>
            </a:br>
            <a:r>
              <a:rPr lang="en-US" dirty="0"/>
              <a:t>Municipal and General Employees</a:t>
            </a:r>
            <a:endParaRPr lang="nb-NO" dirty="0"/>
          </a:p>
        </p:txBody>
      </p:sp>
      <p:sp>
        <p:nvSpPr>
          <p:cNvPr id="3" name="Plassholder for innhold 2"/>
          <p:cNvSpPr>
            <a:spLocks noGrp="1"/>
          </p:cNvSpPr>
          <p:nvPr>
            <p:ph idx="1"/>
          </p:nvPr>
        </p:nvSpPr>
        <p:spPr/>
        <p:txBody>
          <a:bodyPr>
            <a:normAutofit/>
          </a:bodyPr>
          <a:lstStyle/>
          <a:p>
            <a:r>
              <a:rPr lang="en-US" sz="2400" dirty="0"/>
              <a:t>Largest union in The Norwegian Confederation of Trade Unions </a:t>
            </a:r>
          </a:p>
          <a:p>
            <a:r>
              <a:rPr lang="en-US" sz="2400" dirty="0"/>
              <a:t>More than </a:t>
            </a:r>
            <a:r>
              <a:rPr lang="en-US" sz="2400" dirty="0" smtClean="0"/>
              <a:t>390.000 members</a:t>
            </a:r>
          </a:p>
          <a:p>
            <a:r>
              <a:rPr lang="en-US" sz="2400" dirty="0" smtClean="0"/>
              <a:t>80</a:t>
            </a:r>
            <a:r>
              <a:rPr lang="en-US" sz="2400" dirty="0"/>
              <a:t>% of our members are women </a:t>
            </a:r>
            <a:endParaRPr lang="en-US" sz="2400" dirty="0" smtClean="0"/>
          </a:p>
          <a:p>
            <a:r>
              <a:rPr lang="en-US" sz="2400" dirty="0" smtClean="0"/>
              <a:t>More than 100 occupational groups, in </a:t>
            </a:r>
            <a:r>
              <a:rPr lang="en-US" sz="2400" dirty="0"/>
              <a:t>the public sector, in local and county government and in hospitals, as well as in the private sector. </a:t>
            </a:r>
            <a:endParaRPr lang="en-US" sz="2400" dirty="0" smtClean="0"/>
          </a:p>
          <a:p>
            <a:endParaRPr lang="en-US" dirty="0" smtClean="0"/>
          </a:p>
          <a:p>
            <a:endParaRPr lang="nb-NO" dirty="0"/>
          </a:p>
        </p:txBody>
      </p:sp>
      <p:pic>
        <p:nvPicPr>
          <p:cNvPr id="4" name="Bilde 3"/>
          <p:cNvPicPr>
            <a:picLocks noChangeAspect="1"/>
          </p:cNvPicPr>
          <p:nvPr/>
        </p:nvPicPr>
        <p:blipFill>
          <a:blip r:embed="rId3"/>
          <a:stretch>
            <a:fillRect/>
          </a:stretch>
        </p:blipFill>
        <p:spPr>
          <a:xfrm>
            <a:off x="4673888" y="4880196"/>
            <a:ext cx="4915964" cy="1161166"/>
          </a:xfrm>
          <a:prstGeom prst="rect">
            <a:avLst/>
          </a:prstGeom>
        </p:spPr>
      </p:pic>
      <p:pic>
        <p:nvPicPr>
          <p:cNvPr id="5" name="Bilde 4"/>
          <p:cNvPicPr>
            <a:picLocks noChangeAspect="1"/>
          </p:cNvPicPr>
          <p:nvPr/>
        </p:nvPicPr>
        <p:blipFill>
          <a:blip r:embed="rId4"/>
          <a:stretch>
            <a:fillRect/>
          </a:stretch>
        </p:blipFill>
        <p:spPr>
          <a:xfrm>
            <a:off x="993184" y="5987839"/>
            <a:ext cx="2209638" cy="687630"/>
          </a:xfrm>
          <a:prstGeom prst="rect">
            <a:avLst/>
          </a:prstGeom>
        </p:spPr>
      </p:pic>
    </p:spTree>
    <p:extLst>
      <p:ext uri="{BB962C8B-B14F-4D97-AF65-F5344CB8AC3E}">
        <p14:creationId xmlns:p14="http://schemas.microsoft.com/office/powerpoint/2010/main" xmlns="" val="247642904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en-GB" dirty="0"/>
              <a:t>Tripartite cooperation in a nursing home in Hvaler municipality </a:t>
            </a:r>
            <a:endParaRPr lang="en-GB" dirty="0">
              <a:solidFill>
                <a:srgbClr val="92D050"/>
              </a:solidFill>
            </a:endParaRPr>
          </a:p>
        </p:txBody>
      </p:sp>
      <p:sp>
        <p:nvSpPr>
          <p:cNvPr id="3" name="Plassholder for innhold 2"/>
          <p:cNvSpPr>
            <a:spLocks noGrp="1"/>
          </p:cNvSpPr>
          <p:nvPr>
            <p:ph idx="1"/>
          </p:nvPr>
        </p:nvSpPr>
        <p:spPr>
          <a:xfrm>
            <a:off x="525175" y="1851820"/>
            <a:ext cx="6944320" cy="3881437"/>
          </a:xfrm>
        </p:spPr>
        <p:txBody>
          <a:bodyPr/>
          <a:lstStyle/>
          <a:p>
            <a:pPr lvl="1"/>
            <a:endParaRPr lang="en-GB" sz="1800" dirty="0" smtClean="0"/>
          </a:p>
          <a:p>
            <a:pPr lvl="1"/>
            <a:r>
              <a:rPr lang="en-GB" sz="1800" dirty="0" smtClean="0"/>
              <a:t>More </a:t>
            </a:r>
            <a:r>
              <a:rPr lang="en-GB" sz="1800" dirty="0"/>
              <a:t>effective working routines and </a:t>
            </a:r>
            <a:r>
              <a:rPr lang="en-GB" sz="1800" dirty="0" smtClean="0"/>
              <a:t>more </a:t>
            </a:r>
            <a:r>
              <a:rPr lang="en-GB" sz="1800" dirty="0"/>
              <a:t>clear responsibility for tasks</a:t>
            </a:r>
          </a:p>
          <a:p>
            <a:pPr lvl="1"/>
            <a:r>
              <a:rPr lang="en-GB" sz="1800" dirty="0"/>
              <a:t>Increased insight and control of the services for local politicians</a:t>
            </a:r>
          </a:p>
          <a:p>
            <a:pPr lvl="1"/>
            <a:r>
              <a:rPr lang="en-GB" sz="1800" dirty="0"/>
              <a:t>Improved recruitment for skilled personnel</a:t>
            </a:r>
          </a:p>
          <a:p>
            <a:pPr lvl="1"/>
            <a:r>
              <a:rPr lang="en-GB" sz="1800" dirty="0"/>
              <a:t>Reduced turn-over</a:t>
            </a:r>
          </a:p>
          <a:p>
            <a:pPr lvl="1"/>
            <a:r>
              <a:rPr lang="en-GB" sz="1800" dirty="0"/>
              <a:t>Reduced absenteeism due to illness</a:t>
            </a:r>
          </a:p>
          <a:p>
            <a:endParaRPr lang="en-GB" dirty="0"/>
          </a:p>
        </p:txBody>
      </p:sp>
      <p:pic>
        <p:nvPicPr>
          <p:cNvPr id="4" name="Bilde 3"/>
          <p:cNvPicPr>
            <a:picLocks noChangeAspect="1"/>
          </p:cNvPicPr>
          <p:nvPr/>
        </p:nvPicPr>
        <p:blipFill>
          <a:blip r:embed="rId2"/>
          <a:stretch>
            <a:fillRect/>
          </a:stretch>
        </p:blipFill>
        <p:spPr>
          <a:xfrm>
            <a:off x="5448321" y="4056083"/>
            <a:ext cx="4042347" cy="2472134"/>
          </a:xfrm>
          <a:prstGeom prst="rect">
            <a:avLst/>
          </a:prstGeom>
        </p:spPr>
      </p:pic>
    </p:spTree>
    <p:extLst>
      <p:ext uri="{BB962C8B-B14F-4D97-AF65-F5344CB8AC3E}">
        <p14:creationId xmlns:p14="http://schemas.microsoft.com/office/powerpoint/2010/main" xmlns="" val="114234098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tel 1"/>
          <p:cNvSpPr>
            <a:spLocks noGrp="1"/>
          </p:cNvSpPr>
          <p:nvPr>
            <p:ph type="title"/>
          </p:nvPr>
        </p:nvSpPr>
        <p:spPr>
          <a:xfrm>
            <a:off x="735978" y="525004"/>
            <a:ext cx="7391400" cy="1143000"/>
          </a:xfrm>
        </p:spPr>
        <p:txBody>
          <a:bodyPr/>
          <a:lstStyle/>
          <a:p>
            <a:r>
              <a:rPr lang="nb-NO" altLang="nb-NO" dirty="0" err="1"/>
              <a:t>Inclusion</a:t>
            </a:r>
            <a:r>
              <a:rPr lang="nb-NO" altLang="nb-NO" dirty="0"/>
              <a:t> </a:t>
            </a:r>
            <a:r>
              <a:rPr lang="nb-NO" altLang="nb-NO" dirty="0" err="1"/>
              <a:t>of</a:t>
            </a:r>
            <a:r>
              <a:rPr lang="nb-NO" altLang="nb-NO" dirty="0"/>
              <a:t> immigrants in Frøya </a:t>
            </a:r>
          </a:p>
        </p:txBody>
      </p:sp>
      <p:pic>
        <p:nvPicPr>
          <p:cNvPr id="43011" name="Plassholder for innhold 3"/>
          <p:cNvPicPr>
            <a:picLocks noGrp="1" noChangeAspect="1"/>
          </p:cNvPicPr>
          <p:nvPr>
            <p:ph idx="1"/>
          </p:nvPr>
        </p:nvPicPr>
        <p:blipFill>
          <a:blip r:embed="rId3">
            <a:extLst>
              <a:ext uri="{28A0092B-C50C-407E-A947-70E740481C1C}">
                <a14:useLocalDpi xmlns:a14="http://schemas.microsoft.com/office/drawing/2010/main" xmlns="" val="0"/>
              </a:ext>
            </a:extLst>
          </a:blip>
          <a:srcRect/>
          <a:stretch>
            <a:fillRect/>
          </a:stretch>
        </p:blipFill>
        <p:spPr>
          <a:xfrm>
            <a:off x="8424472" y="3038142"/>
            <a:ext cx="3877477" cy="2586493"/>
          </a:xfrm>
        </p:spPr>
      </p:pic>
      <p:sp>
        <p:nvSpPr>
          <p:cNvPr id="2" name="TekstSylinder 1"/>
          <p:cNvSpPr txBox="1"/>
          <p:nvPr/>
        </p:nvSpPr>
        <p:spPr>
          <a:xfrm>
            <a:off x="735978" y="1377318"/>
            <a:ext cx="7688494" cy="4247317"/>
          </a:xfrm>
          <a:prstGeom prst="rect">
            <a:avLst/>
          </a:prstGeom>
          <a:noFill/>
        </p:spPr>
        <p:txBody>
          <a:bodyPr wrap="square" rtlCol="0">
            <a:spAutoFit/>
          </a:bodyPr>
          <a:lstStyle/>
          <a:p>
            <a:r>
              <a:rPr lang="en-US" dirty="0" err="1">
                <a:cs typeface="Times New Roman" panose="02020603050405020304" pitchFamily="18" charset="0"/>
              </a:rPr>
              <a:t>Frøya</a:t>
            </a:r>
            <a:r>
              <a:rPr lang="en-US" dirty="0">
                <a:cs typeface="Times New Roman" panose="02020603050405020304" pitchFamily="18" charset="0"/>
              </a:rPr>
              <a:t> municipality is growing in terms of inhabitants and most of the new citizens are foreigners. </a:t>
            </a:r>
            <a:endParaRPr lang="en-US" dirty="0" smtClean="0">
              <a:cs typeface="Times New Roman" panose="02020603050405020304" pitchFamily="18" charset="0"/>
            </a:endParaRPr>
          </a:p>
          <a:p>
            <a:endParaRPr lang="en-US" dirty="0">
              <a:cs typeface="Times New Roman" panose="02020603050405020304" pitchFamily="18" charset="0"/>
            </a:endParaRPr>
          </a:p>
          <a:p>
            <a:r>
              <a:rPr lang="en-US" dirty="0" smtClean="0">
                <a:cs typeface="Times New Roman" panose="02020603050405020304" pitchFamily="18" charset="0"/>
              </a:rPr>
              <a:t>The </a:t>
            </a:r>
            <a:r>
              <a:rPr lang="en-US" dirty="0">
                <a:cs typeface="Times New Roman" panose="02020603050405020304" pitchFamily="18" charset="0"/>
              </a:rPr>
              <a:t>municipality used social dialogue to create an efficient way to welcome immigrants into the municipality. </a:t>
            </a:r>
            <a:endParaRPr lang="en-US" dirty="0" smtClean="0">
              <a:cs typeface="Times New Roman" panose="02020603050405020304" pitchFamily="18" charset="0"/>
            </a:endParaRPr>
          </a:p>
          <a:p>
            <a:endParaRPr lang="en-US" dirty="0">
              <a:cs typeface="Times New Roman" panose="02020603050405020304" pitchFamily="18" charset="0"/>
            </a:endParaRPr>
          </a:p>
          <a:p>
            <a:r>
              <a:rPr lang="en-US" dirty="0" smtClean="0">
                <a:cs typeface="Times New Roman" panose="02020603050405020304" pitchFamily="18" charset="0"/>
              </a:rPr>
              <a:t>In close </a:t>
            </a:r>
            <a:r>
              <a:rPr lang="en-US" dirty="0">
                <a:cs typeface="Times New Roman" panose="02020603050405020304" pitchFamily="18" charset="0"/>
              </a:rPr>
              <a:t>cooperation with the local business community and </a:t>
            </a:r>
            <a:r>
              <a:rPr lang="en-US" dirty="0" smtClean="0">
                <a:cs typeface="Times New Roman" panose="02020603050405020304" pitchFamily="18" charset="0"/>
              </a:rPr>
              <a:t>volunteers the immigrants got the right qualifications and language skills that were needed in the municipality. </a:t>
            </a:r>
          </a:p>
          <a:p>
            <a:r>
              <a:rPr lang="en-US" dirty="0">
                <a:cs typeface="Times New Roman" panose="02020603050405020304" pitchFamily="18" charset="0"/>
              </a:rPr>
              <a:t/>
            </a:r>
            <a:br>
              <a:rPr lang="en-US" dirty="0">
                <a:cs typeface="Times New Roman" panose="02020603050405020304" pitchFamily="18" charset="0"/>
              </a:rPr>
            </a:br>
            <a:r>
              <a:rPr lang="en-US" dirty="0">
                <a:cs typeface="Times New Roman" panose="02020603050405020304" pitchFamily="18" charset="0"/>
              </a:rPr>
              <a:t>Several of the management positions in the municipal administration </a:t>
            </a:r>
            <a:r>
              <a:rPr lang="en-US" dirty="0" smtClean="0">
                <a:cs typeface="Times New Roman" panose="02020603050405020304" pitchFamily="18" charset="0"/>
              </a:rPr>
              <a:t>are </a:t>
            </a:r>
            <a:r>
              <a:rPr lang="en-US" dirty="0">
                <a:cs typeface="Times New Roman" panose="02020603050405020304" pitchFamily="18" charset="0"/>
              </a:rPr>
              <a:t>held by immigrants.</a:t>
            </a:r>
          </a:p>
          <a:p>
            <a:endParaRPr lang="en-US" dirty="0" smtClean="0">
              <a:cs typeface="Times New Roman" panose="02020603050405020304" pitchFamily="18" charset="0"/>
            </a:endParaRPr>
          </a:p>
          <a:p>
            <a:r>
              <a:rPr lang="en-US" dirty="0" smtClean="0">
                <a:cs typeface="Times New Roman" panose="02020603050405020304" pitchFamily="18" charset="0"/>
              </a:rPr>
              <a:t>Vida </a:t>
            </a:r>
            <a:r>
              <a:rPr lang="en-US" dirty="0" err="1">
                <a:cs typeface="Times New Roman" panose="02020603050405020304" pitchFamily="18" charset="0"/>
              </a:rPr>
              <a:t>Zubaite</a:t>
            </a:r>
            <a:r>
              <a:rPr lang="en-US" dirty="0">
                <a:cs typeface="Times New Roman" panose="02020603050405020304" pitchFamily="18" charset="0"/>
              </a:rPr>
              <a:t> </a:t>
            </a:r>
            <a:r>
              <a:rPr lang="en-US" dirty="0" err="1">
                <a:cs typeface="Times New Roman" panose="02020603050405020304" pitchFamily="18" charset="0"/>
              </a:rPr>
              <a:t>Bekken</a:t>
            </a:r>
            <a:r>
              <a:rPr lang="en-US" dirty="0">
                <a:cs typeface="Times New Roman" panose="02020603050405020304" pitchFamily="18" charset="0"/>
              </a:rPr>
              <a:t>, originally from Lithuania, is project manager in the municipality. </a:t>
            </a:r>
            <a:endParaRPr lang="nb-NO" dirty="0"/>
          </a:p>
        </p:txBody>
      </p:sp>
    </p:spTree>
    <p:extLst>
      <p:ext uri="{BB962C8B-B14F-4D97-AF65-F5344CB8AC3E}">
        <p14:creationId xmlns:p14="http://schemas.microsoft.com/office/powerpoint/2010/main" xmlns="" val="1751481454"/>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p:txBody>
          <a:bodyPr/>
          <a:lstStyle/>
          <a:p>
            <a:pPr eaLnBrk="1" hangingPunct="1"/>
            <a:r>
              <a:rPr lang="en-GB" altLang="nb-NO" dirty="0">
                <a:cs typeface="Times New Roman" panose="02020603050405020304" pitchFamily="18" charset="0"/>
              </a:rPr>
              <a:t>Social dialogue factors for success:			</a:t>
            </a:r>
            <a:br>
              <a:rPr lang="en-GB" altLang="nb-NO" dirty="0">
                <a:cs typeface="Times New Roman" panose="02020603050405020304" pitchFamily="18" charset="0"/>
              </a:rPr>
            </a:br>
            <a:endParaRPr lang="nb-NO" altLang="nb-NO" dirty="0">
              <a:cs typeface="Times New Roman" panose="02020603050405020304" pitchFamily="18" charset="0"/>
            </a:endParaRPr>
          </a:p>
        </p:txBody>
      </p:sp>
      <p:sp>
        <p:nvSpPr>
          <p:cNvPr id="3" name="Content Placeholder 2"/>
          <p:cNvSpPr>
            <a:spLocks noGrp="1"/>
          </p:cNvSpPr>
          <p:nvPr>
            <p:ph sz="half" idx="1"/>
          </p:nvPr>
        </p:nvSpPr>
        <p:spPr>
          <a:xfrm>
            <a:off x="677334" y="1419225"/>
            <a:ext cx="5433243" cy="5161456"/>
          </a:xfrm>
        </p:spPr>
        <p:txBody>
          <a:bodyPr rtlCol="0">
            <a:normAutofit fontScale="92500"/>
          </a:bodyPr>
          <a:lstStyle/>
          <a:p>
            <a:pPr>
              <a:defRPr/>
            </a:pPr>
            <a:r>
              <a:rPr lang="en-GB" sz="2625" dirty="0">
                <a:cs typeface="Times New Roman" panose="02020603050405020304" pitchFamily="18" charset="0"/>
              </a:rPr>
              <a:t>Common goals </a:t>
            </a:r>
          </a:p>
          <a:p>
            <a:pPr>
              <a:defRPr/>
            </a:pPr>
            <a:r>
              <a:rPr lang="en-GB" sz="2625" dirty="0">
                <a:cs typeface="Times New Roman" panose="02020603050405020304" pitchFamily="18" charset="0"/>
              </a:rPr>
              <a:t>Pull in the same direction</a:t>
            </a:r>
          </a:p>
          <a:p>
            <a:pPr>
              <a:defRPr/>
            </a:pPr>
            <a:r>
              <a:rPr lang="en-GB" sz="2625" dirty="0">
                <a:cs typeface="Times New Roman" panose="02020603050405020304" pitchFamily="18" charset="0"/>
              </a:rPr>
              <a:t>Trust and transparency</a:t>
            </a:r>
          </a:p>
          <a:p>
            <a:pPr>
              <a:defRPr/>
            </a:pPr>
            <a:r>
              <a:rPr lang="en-GB" sz="2625" dirty="0">
                <a:cs typeface="Times New Roman" panose="02020603050405020304" pitchFamily="18" charset="0"/>
              </a:rPr>
              <a:t>Defined roles and contributions</a:t>
            </a:r>
          </a:p>
          <a:p>
            <a:pPr>
              <a:defRPr/>
            </a:pPr>
            <a:r>
              <a:rPr lang="en-GB" sz="2625" dirty="0">
                <a:cs typeface="Times New Roman" panose="02020603050405020304" pitchFamily="18" charset="0"/>
              </a:rPr>
              <a:t>Respect the different roles and interests </a:t>
            </a:r>
          </a:p>
          <a:p>
            <a:pPr>
              <a:defRPr/>
            </a:pPr>
            <a:r>
              <a:rPr lang="en-GB" sz="2625" dirty="0">
                <a:cs typeface="Times New Roman" panose="02020603050405020304" pitchFamily="18" charset="0"/>
              </a:rPr>
              <a:t>Engagement and commitment</a:t>
            </a:r>
          </a:p>
          <a:p>
            <a:pPr>
              <a:defRPr/>
            </a:pPr>
            <a:r>
              <a:rPr lang="en-GB" sz="2625" dirty="0">
                <a:cs typeface="Times New Roman" panose="02020603050405020304" pitchFamily="18" charset="0"/>
              </a:rPr>
              <a:t>Good meeting culture, with defined rules and prepared agenda </a:t>
            </a:r>
          </a:p>
          <a:p>
            <a:pPr>
              <a:defRPr/>
            </a:pPr>
            <a:r>
              <a:rPr lang="en-GB" sz="2625" dirty="0">
                <a:cs typeface="Times New Roman" panose="02020603050405020304" pitchFamily="18" charset="0"/>
              </a:rPr>
              <a:t>Active, solution oriented project-participants</a:t>
            </a:r>
          </a:p>
          <a:p>
            <a:pPr>
              <a:defRPr/>
            </a:pPr>
            <a:endParaRPr lang="x-none" sz="1350" dirty="0">
              <a:latin typeface="Times New Roman" panose="02020603050405020304" pitchFamily="18" charset="0"/>
              <a:cs typeface="Times New Roman" panose="02020603050405020304" pitchFamily="18" charset="0"/>
            </a:endParaRPr>
          </a:p>
        </p:txBody>
      </p:sp>
      <p:pic>
        <p:nvPicPr>
          <p:cNvPr id="61444" name="Content Placeholder 4"/>
          <p:cNvPicPr>
            <a:picLocks noGrp="1" noChangeAspect="1"/>
          </p:cNvPicPr>
          <p:nvPr>
            <p:ph sz="half" idx="2"/>
          </p:nvPr>
        </p:nvPicPr>
        <p:blipFill>
          <a:blip r:embed="rId3">
            <a:extLst>
              <a:ext uri="{28A0092B-C50C-407E-A947-70E740481C1C}">
                <a14:useLocalDpi xmlns:a14="http://schemas.microsoft.com/office/drawing/2010/main" xmlns="" val="0"/>
              </a:ext>
            </a:extLst>
          </a:blip>
          <a:srcRect/>
          <a:stretch>
            <a:fillRect/>
          </a:stretch>
        </p:blipFill>
        <p:spPr>
          <a:xfrm>
            <a:off x="5537009" y="2295481"/>
            <a:ext cx="4060457" cy="2760372"/>
          </a:xfrm>
        </p:spPr>
      </p:pic>
      <mc:AlternateContent xmlns:mc="http://schemas.openxmlformats.org/markup-compatibility/2006">
        <mc:Choice xmlns:p14="http://schemas.microsoft.com/office/powerpoint/2010/main" xmlns="" Requires="p14">
          <p:contentPart p14:bwMode="auto" r:id="rId4">
            <p14:nvContentPartPr>
              <p14:cNvPr id="7" name="Ink 6"/>
              <p14:cNvContentPartPr/>
              <p14:nvPr/>
            </p14:nvContentPartPr>
            <p14:xfrm>
              <a:off x="7566968" y="1543934"/>
              <a:ext cx="270" cy="270"/>
            </p14:xfrm>
          </p:contentPart>
        </mc:Choice>
        <mc:Fallback>
          <p:pic>
            <p:nvPicPr>
              <p:cNvPr id="7" name="Ink 6"/>
              <p:cNvPicPr/>
              <p:nvPr/>
            </p:nvPicPr>
            <p:blipFill>
              <a:blip r:embed="rId5"/>
              <a:stretch>
                <a:fillRect/>
              </a:stretch>
            </p:blipFill>
            <p:spPr>
              <a:xfrm>
                <a:off x="7557788" y="1534754"/>
                <a:ext cx="18630" cy="18630"/>
              </a:xfrm>
              <a:prstGeom prst="rect">
                <a:avLst/>
              </a:prstGeom>
            </p:spPr>
          </p:pic>
        </mc:Fallback>
      </mc:AlternateContent>
    </p:spTree>
    <p:extLst>
      <p:ext uri="{BB962C8B-B14F-4D97-AF65-F5344CB8AC3E}">
        <p14:creationId xmlns:p14="http://schemas.microsoft.com/office/powerpoint/2010/main" xmlns="" val="838471244"/>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677334" y="242259"/>
            <a:ext cx="8596668" cy="1320800"/>
          </a:xfrm>
        </p:spPr>
        <p:txBody>
          <a:bodyPr/>
          <a:lstStyle/>
          <a:p>
            <a:r>
              <a:rPr lang="en-US" dirty="0"/>
              <a:t>KS - Norwegian Association of Local and Regional Authorities</a:t>
            </a:r>
            <a:endParaRPr lang="nb-NO" dirty="0"/>
          </a:p>
        </p:txBody>
      </p:sp>
      <p:sp>
        <p:nvSpPr>
          <p:cNvPr id="3" name="Plassholder for innhold 2"/>
          <p:cNvSpPr>
            <a:spLocks noGrp="1"/>
          </p:cNvSpPr>
          <p:nvPr>
            <p:ph idx="1"/>
          </p:nvPr>
        </p:nvSpPr>
        <p:spPr>
          <a:xfrm>
            <a:off x="677334" y="1580523"/>
            <a:ext cx="8596668" cy="3880773"/>
          </a:xfrm>
        </p:spPr>
        <p:txBody>
          <a:bodyPr>
            <a:normAutofit/>
          </a:bodyPr>
          <a:lstStyle/>
          <a:p>
            <a:r>
              <a:rPr lang="en-US" dirty="0" smtClean="0"/>
              <a:t>Member </a:t>
            </a:r>
            <a:r>
              <a:rPr lang="en-US" dirty="0"/>
              <a:t>organization - all </a:t>
            </a:r>
            <a:r>
              <a:rPr lang="en-US" dirty="0" smtClean="0"/>
              <a:t>356 </a:t>
            </a:r>
            <a:r>
              <a:rPr lang="en-US" dirty="0"/>
              <a:t>municipalities and </a:t>
            </a:r>
            <a:r>
              <a:rPr lang="en-US" dirty="0" smtClean="0"/>
              <a:t>11 </a:t>
            </a:r>
            <a:r>
              <a:rPr lang="en-US" dirty="0"/>
              <a:t>county councils in Norway are members, in addition to 500 public </a:t>
            </a:r>
            <a:r>
              <a:rPr lang="en-US" dirty="0" smtClean="0"/>
              <a:t>enterprises</a:t>
            </a:r>
          </a:p>
          <a:p>
            <a:pPr>
              <a:buFont typeface="Wingdings" pitchFamily="2" charset="2"/>
              <a:buChar char="Ø"/>
            </a:pPr>
            <a:r>
              <a:rPr lang="en-US" dirty="0" smtClean="0"/>
              <a:t>Three main functions:</a:t>
            </a:r>
          </a:p>
          <a:p>
            <a:pPr lvl="1"/>
            <a:r>
              <a:rPr lang="nb-NO" dirty="0" err="1"/>
              <a:t>Represents</a:t>
            </a:r>
            <a:r>
              <a:rPr lang="nb-NO" dirty="0"/>
              <a:t> </a:t>
            </a:r>
            <a:r>
              <a:rPr lang="nb-NO" dirty="0" err="1"/>
              <a:t>the</a:t>
            </a:r>
            <a:r>
              <a:rPr lang="nb-NO" dirty="0"/>
              <a:t> </a:t>
            </a:r>
            <a:r>
              <a:rPr lang="nb-NO" dirty="0" err="1"/>
              <a:t>interests</a:t>
            </a:r>
            <a:r>
              <a:rPr lang="nb-NO" dirty="0"/>
              <a:t> </a:t>
            </a:r>
            <a:r>
              <a:rPr lang="nb-NO" dirty="0" err="1"/>
              <a:t>of</a:t>
            </a:r>
            <a:r>
              <a:rPr lang="nb-NO" dirty="0"/>
              <a:t> </a:t>
            </a:r>
            <a:r>
              <a:rPr lang="nb-NO" dirty="0" err="1" smtClean="0"/>
              <a:t>its</a:t>
            </a:r>
            <a:r>
              <a:rPr lang="nb-NO" dirty="0" smtClean="0"/>
              <a:t> </a:t>
            </a:r>
            <a:r>
              <a:rPr lang="nb-NO" dirty="0" err="1" smtClean="0"/>
              <a:t>members</a:t>
            </a:r>
            <a:r>
              <a:rPr lang="nb-NO" dirty="0" smtClean="0"/>
              <a:t> vis-à-vis </a:t>
            </a:r>
            <a:r>
              <a:rPr lang="nb-NO" dirty="0" err="1" smtClean="0"/>
              <a:t>the</a:t>
            </a:r>
            <a:r>
              <a:rPr lang="nb-NO" dirty="0" smtClean="0"/>
              <a:t> </a:t>
            </a:r>
            <a:r>
              <a:rPr lang="nb-NO" dirty="0" err="1" smtClean="0"/>
              <a:t>central</a:t>
            </a:r>
            <a:r>
              <a:rPr lang="nb-NO" dirty="0" smtClean="0"/>
              <a:t> </a:t>
            </a:r>
            <a:r>
              <a:rPr lang="nb-NO" dirty="0" err="1" smtClean="0"/>
              <a:t>government</a:t>
            </a:r>
            <a:r>
              <a:rPr lang="nb-NO" dirty="0" smtClean="0"/>
              <a:t> and Parliament</a:t>
            </a:r>
          </a:p>
          <a:p>
            <a:pPr lvl="1"/>
            <a:r>
              <a:rPr lang="nb-NO" dirty="0" err="1" smtClean="0"/>
              <a:t>Provides</a:t>
            </a:r>
            <a:r>
              <a:rPr lang="nb-NO" dirty="0" smtClean="0"/>
              <a:t> legal</a:t>
            </a:r>
            <a:r>
              <a:rPr lang="nb-NO" dirty="0"/>
              <a:t>, </a:t>
            </a:r>
            <a:r>
              <a:rPr lang="nb-NO" dirty="0" err="1"/>
              <a:t>financial</a:t>
            </a:r>
            <a:r>
              <a:rPr lang="nb-NO" dirty="0"/>
              <a:t> and administrative </a:t>
            </a:r>
            <a:r>
              <a:rPr lang="nb-NO" dirty="0" err="1"/>
              <a:t>advice</a:t>
            </a:r>
            <a:r>
              <a:rPr lang="nb-NO" dirty="0"/>
              <a:t> for </a:t>
            </a:r>
            <a:r>
              <a:rPr lang="nb-NO" dirty="0" err="1" smtClean="0"/>
              <a:t>members</a:t>
            </a:r>
            <a:r>
              <a:rPr lang="nb-NO" dirty="0" smtClean="0"/>
              <a:t>, </a:t>
            </a:r>
            <a:r>
              <a:rPr lang="nb-NO" dirty="0" err="1" smtClean="0"/>
              <a:t>commissions</a:t>
            </a:r>
            <a:r>
              <a:rPr lang="nb-NO" dirty="0" smtClean="0"/>
              <a:t> </a:t>
            </a:r>
            <a:r>
              <a:rPr lang="nb-NO" dirty="0" err="1" smtClean="0"/>
              <a:t>research</a:t>
            </a:r>
            <a:r>
              <a:rPr lang="nb-NO" dirty="0" smtClean="0"/>
              <a:t> and </a:t>
            </a:r>
            <a:r>
              <a:rPr lang="nb-NO" dirty="0" err="1" smtClean="0"/>
              <a:t>contributes</a:t>
            </a:r>
            <a:r>
              <a:rPr lang="nb-NO" dirty="0" smtClean="0"/>
              <a:t> </a:t>
            </a:r>
            <a:r>
              <a:rPr lang="nb-NO" dirty="0" err="1" smtClean="0"/>
              <a:t>with</a:t>
            </a:r>
            <a:r>
              <a:rPr lang="nb-NO" dirty="0" smtClean="0"/>
              <a:t> </a:t>
            </a:r>
            <a:r>
              <a:rPr lang="nb-NO" dirty="0" err="1" smtClean="0"/>
              <a:t>expert</a:t>
            </a:r>
            <a:r>
              <a:rPr lang="nb-NO" dirty="0" smtClean="0"/>
              <a:t> </a:t>
            </a:r>
            <a:r>
              <a:rPr lang="nb-NO" dirty="0" err="1" smtClean="0"/>
              <a:t>assessments</a:t>
            </a:r>
            <a:endParaRPr lang="nb-NO" dirty="0" smtClean="0"/>
          </a:p>
          <a:p>
            <a:pPr lvl="1"/>
            <a:r>
              <a:rPr lang="en-GB" dirty="0" smtClean="0"/>
              <a:t>Employer organization that negotiates with unions </a:t>
            </a:r>
            <a:r>
              <a:rPr lang="en-GB" dirty="0"/>
              <a:t>on behalf of 366 local and regional authorities – all except </a:t>
            </a:r>
            <a:r>
              <a:rPr lang="en-GB" dirty="0" smtClean="0"/>
              <a:t>Oslo</a:t>
            </a:r>
            <a:endParaRPr lang="nb-NO" dirty="0" smtClean="0"/>
          </a:p>
          <a:p>
            <a:pPr marL="0" indent="0">
              <a:buNone/>
            </a:pPr>
            <a:endParaRPr lang="nb-NO" dirty="0"/>
          </a:p>
        </p:txBody>
      </p:sp>
      <p:pic>
        <p:nvPicPr>
          <p:cNvPr id="4" name="Picture 5" descr="Bergen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401869" y="5228341"/>
            <a:ext cx="2016000" cy="1348199"/>
          </a:xfrm>
          <a:prstGeom prst="rect">
            <a:avLst/>
          </a:prstGeom>
          <a:noFill/>
          <a:extLst>
            <a:ext uri="{909E8E84-426E-40DD-AFC4-6F175D3DCCD1}">
              <a14:hiddenFill xmlns:a14="http://schemas.microsoft.com/office/drawing/2010/main" xmlns="">
                <a:solidFill>
                  <a:srgbClr val="FFFFFF"/>
                </a:solidFill>
              </a14:hiddenFill>
            </a:ext>
          </a:extLst>
        </p:spPr>
      </p:pic>
      <p:pic>
        <p:nvPicPr>
          <p:cNvPr id="5" name="Picture 6" descr="Prekestolen"/>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524336" y="5213941"/>
            <a:ext cx="2160000" cy="1376997"/>
          </a:xfrm>
          <a:prstGeom prst="rect">
            <a:avLst/>
          </a:prstGeom>
          <a:noFill/>
          <a:extLst>
            <a:ext uri="{909E8E84-426E-40DD-AFC4-6F175D3DCCD1}">
              <a14:hiddenFill xmlns:a14="http://schemas.microsoft.com/office/drawing/2010/main" xmlns="">
                <a:solidFill>
                  <a:srgbClr val="FFFFFF"/>
                </a:solidFill>
              </a14:hiddenFill>
            </a:ext>
          </a:extLst>
        </p:spPr>
      </p:pic>
      <p:pic>
        <p:nvPicPr>
          <p:cNvPr id="6" name="Picture 7" descr="stavanger havn"/>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5852865" y="5186984"/>
            <a:ext cx="2592858" cy="1451908"/>
          </a:xfrm>
          <a:prstGeom prst="rect">
            <a:avLst/>
          </a:prstGeom>
          <a:noFill/>
          <a:extLst>
            <a:ext uri="{909E8E84-426E-40DD-AFC4-6F175D3DCCD1}">
              <a14:hiddenFill xmlns:a14="http://schemas.microsoft.com/office/drawing/2010/main" xmlns="">
                <a:solidFill>
                  <a:srgbClr val="FFFFFF"/>
                </a:solidFill>
              </a14:hiddenFill>
            </a:ext>
          </a:extLst>
        </p:spPr>
      </p:pic>
      <p:pic>
        <p:nvPicPr>
          <p:cNvPr id="7" name="Bilde 6"/>
          <p:cNvPicPr>
            <a:picLocks noChangeAspect="1"/>
          </p:cNvPicPr>
          <p:nvPr/>
        </p:nvPicPr>
        <p:blipFill>
          <a:blip r:embed="rId5"/>
          <a:stretch>
            <a:fillRect/>
          </a:stretch>
        </p:blipFill>
        <p:spPr>
          <a:xfrm>
            <a:off x="9869869" y="491143"/>
            <a:ext cx="1646063" cy="823031"/>
          </a:xfrm>
          <a:prstGeom prst="rect">
            <a:avLst/>
          </a:prstGeom>
        </p:spPr>
      </p:pic>
    </p:spTree>
    <p:extLst>
      <p:ext uri="{BB962C8B-B14F-4D97-AF65-F5344CB8AC3E}">
        <p14:creationId xmlns:p14="http://schemas.microsoft.com/office/powerpoint/2010/main" xmlns="" val="5690524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tel 1"/>
          <p:cNvSpPr>
            <a:spLocks noGrp="1"/>
          </p:cNvSpPr>
          <p:nvPr>
            <p:ph type="title"/>
          </p:nvPr>
        </p:nvSpPr>
        <p:spPr/>
        <p:txBody>
          <a:bodyPr/>
          <a:lstStyle/>
          <a:p>
            <a:r>
              <a:rPr lang="nb-NO" altLang="nb-NO" dirty="0" smtClean="0"/>
              <a:t>Norway in a nutshell</a:t>
            </a:r>
          </a:p>
        </p:txBody>
      </p:sp>
      <p:sp>
        <p:nvSpPr>
          <p:cNvPr id="3" name="Plassholder for innhold 2"/>
          <p:cNvSpPr>
            <a:spLocks noGrp="1"/>
          </p:cNvSpPr>
          <p:nvPr>
            <p:ph idx="1"/>
          </p:nvPr>
        </p:nvSpPr>
        <p:spPr>
          <a:xfrm>
            <a:off x="634150" y="1584043"/>
            <a:ext cx="8596668" cy="3880773"/>
          </a:xfrm>
        </p:spPr>
        <p:txBody>
          <a:bodyPr/>
          <a:lstStyle/>
          <a:p>
            <a:pPr>
              <a:defRPr/>
            </a:pPr>
            <a:r>
              <a:rPr lang="nb-NO" dirty="0" smtClean="0"/>
              <a:t>5.3 million </a:t>
            </a:r>
            <a:r>
              <a:rPr lang="nb-NO" dirty="0" err="1" smtClean="0"/>
              <a:t>inhabitants</a:t>
            </a:r>
            <a:endParaRPr lang="nb-NO" dirty="0" smtClean="0"/>
          </a:p>
          <a:p>
            <a:pPr>
              <a:defRPr/>
            </a:pPr>
            <a:r>
              <a:rPr lang="nb-NO" dirty="0" smtClean="0"/>
              <a:t>Capital city Oslo, 676.000 </a:t>
            </a:r>
            <a:r>
              <a:rPr lang="nb-NO" dirty="0" err="1" smtClean="0"/>
              <a:t>inhabitants</a:t>
            </a:r>
            <a:endParaRPr lang="nb-NO" dirty="0" smtClean="0"/>
          </a:p>
          <a:p>
            <a:pPr>
              <a:defRPr/>
            </a:pPr>
            <a:r>
              <a:rPr lang="nb-NO" dirty="0" smtClean="0"/>
              <a:t>Second </a:t>
            </a:r>
            <a:r>
              <a:rPr lang="nb-NO" dirty="0" err="1" smtClean="0"/>
              <a:t>largest</a:t>
            </a:r>
            <a:r>
              <a:rPr lang="nb-NO" dirty="0" smtClean="0"/>
              <a:t> city Bergen, 280.000 </a:t>
            </a:r>
            <a:r>
              <a:rPr lang="nb-NO" dirty="0" err="1" smtClean="0"/>
              <a:t>inhabitants</a:t>
            </a:r>
            <a:endParaRPr lang="nb-NO" dirty="0" smtClean="0"/>
          </a:p>
          <a:p>
            <a:pPr>
              <a:defRPr/>
            </a:pPr>
            <a:r>
              <a:rPr lang="nb-NO" dirty="0" smtClean="0"/>
              <a:t>More </a:t>
            </a:r>
            <a:r>
              <a:rPr lang="nb-NO" dirty="0" err="1" smtClean="0"/>
              <a:t>than</a:t>
            </a:r>
            <a:r>
              <a:rPr lang="nb-NO" dirty="0" smtClean="0"/>
              <a:t> half a million persons </a:t>
            </a:r>
            <a:r>
              <a:rPr lang="nb-NO" dirty="0" err="1" smtClean="0"/>
              <a:t>are</a:t>
            </a:r>
            <a:r>
              <a:rPr lang="nb-NO" dirty="0" smtClean="0"/>
              <a:t> </a:t>
            </a:r>
            <a:r>
              <a:rPr lang="nb-NO" dirty="0" err="1" smtClean="0"/>
              <a:t>employed</a:t>
            </a:r>
            <a:r>
              <a:rPr lang="nb-NO" dirty="0" smtClean="0"/>
              <a:t> in </a:t>
            </a:r>
            <a:r>
              <a:rPr lang="nb-NO" dirty="0" err="1" smtClean="0"/>
              <a:t>the</a:t>
            </a:r>
            <a:r>
              <a:rPr lang="nb-NO" dirty="0" smtClean="0"/>
              <a:t> </a:t>
            </a:r>
            <a:r>
              <a:rPr lang="nb-NO" dirty="0" err="1" smtClean="0"/>
              <a:t>public</a:t>
            </a:r>
            <a:r>
              <a:rPr lang="nb-NO" dirty="0" smtClean="0"/>
              <a:t> </a:t>
            </a:r>
            <a:r>
              <a:rPr lang="nb-NO" dirty="0" err="1" smtClean="0"/>
              <a:t>sector</a:t>
            </a:r>
            <a:r>
              <a:rPr lang="nb-NO" dirty="0" smtClean="0"/>
              <a:t> </a:t>
            </a:r>
            <a:endParaRPr lang="nb-NO" dirty="0"/>
          </a:p>
          <a:p>
            <a:pPr>
              <a:defRPr/>
            </a:pPr>
            <a:r>
              <a:rPr lang="nb-NO" dirty="0" smtClean="0"/>
              <a:t>More </a:t>
            </a:r>
            <a:r>
              <a:rPr lang="nb-NO" dirty="0" err="1" smtClean="0"/>
              <a:t>than</a:t>
            </a:r>
            <a:r>
              <a:rPr lang="nb-NO" dirty="0" smtClean="0"/>
              <a:t> 80 </a:t>
            </a:r>
            <a:r>
              <a:rPr lang="nb-NO" dirty="0" err="1" smtClean="0"/>
              <a:t>percent</a:t>
            </a:r>
            <a:r>
              <a:rPr lang="nb-NO" dirty="0" smtClean="0"/>
              <a:t> </a:t>
            </a:r>
            <a:r>
              <a:rPr lang="nb-NO" dirty="0" err="1" smtClean="0"/>
              <a:t>of</a:t>
            </a:r>
            <a:r>
              <a:rPr lang="nb-NO" dirty="0" smtClean="0"/>
              <a:t> </a:t>
            </a:r>
            <a:r>
              <a:rPr lang="nb-NO" dirty="0" err="1" smtClean="0"/>
              <a:t>the</a:t>
            </a:r>
            <a:r>
              <a:rPr lang="nb-NO" dirty="0" smtClean="0"/>
              <a:t> </a:t>
            </a:r>
            <a:r>
              <a:rPr lang="nb-NO" dirty="0" err="1" smtClean="0"/>
              <a:t>employees</a:t>
            </a:r>
            <a:r>
              <a:rPr lang="nb-NO" dirty="0" smtClean="0"/>
              <a:t> in </a:t>
            </a:r>
            <a:r>
              <a:rPr lang="nb-NO" dirty="0" err="1" smtClean="0"/>
              <a:t>the</a:t>
            </a:r>
            <a:r>
              <a:rPr lang="nb-NO" dirty="0" smtClean="0"/>
              <a:t> </a:t>
            </a:r>
            <a:r>
              <a:rPr lang="nb-NO" dirty="0" err="1" smtClean="0"/>
              <a:t>public</a:t>
            </a:r>
            <a:r>
              <a:rPr lang="nb-NO" dirty="0" smtClean="0"/>
              <a:t> </a:t>
            </a:r>
            <a:r>
              <a:rPr lang="nb-NO" dirty="0" err="1" smtClean="0"/>
              <a:t>sector</a:t>
            </a:r>
            <a:r>
              <a:rPr lang="nb-NO" dirty="0" smtClean="0"/>
              <a:t> </a:t>
            </a:r>
            <a:r>
              <a:rPr lang="nb-NO" dirty="0" err="1" smtClean="0"/>
              <a:t>are</a:t>
            </a:r>
            <a:r>
              <a:rPr lang="nb-NO" dirty="0" smtClean="0"/>
              <a:t> </a:t>
            </a:r>
            <a:r>
              <a:rPr lang="nb-NO" dirty="0" err="1" smtClean="0"/>
              <a:t>organised</a:t>
            </a:r>
            <a:r>
              <a:rPr lang="nb-NO" dirty="0" smtClean="0"/>
              <a:t> in a trade union</a:t>
            </a:r>
          </a:p>
          <a:p>
            <a:pPr>
              <a:defRPr/>
            </a:pPr>
            <a:endParaRPr lang="nb-NO" dirty="0" smtClean="0"/>
          </a:p>
          <a:p>
            <a:pPr marL="0" indent="0">
              <a:buNone/>
              <a:defRPr/>
            </a:pPr>
            <a:endParaRPr lang="nb-NO" dirty="0"/>
          </a:p>
        </p:txBody>
      </p:sp>
      <p:pic>
        <p:nvPicPr>
          <p:cNvPr id="24580" name="Bilde 3"/>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2831123" y="3818245"/>
            <a:ext cx="4918792" cy="28746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TekstSylinder 4"/>
          <p:cNvSpPr txBox="1"/>
          <p:nvPr/>
        </p:nvSpPr>
        <p:spPr>
          <a:xfrm>
            <a:off x="7729331" y="6541880"/>
            <a:ext cx="1316037" cy="246063"/>
          </a:xfrm>
          <a:prstGeom prst="rect">
            <a:avLst/>
          </a:prstGeom>
          <a:noFill/>
        </p:spPr>
        <p:txBody>
          <a:bodyPr>
            <a:spAutoFit/>
          </a:bodyPr>
          <a:lstStyle/>
          <a:p>
            <a:pPr>
              <a:defRPr/>
            </a:pPr>
            <a:r>
              <a:rPr lang="nb-NO" sz="1000" dirty="0"/>
              <a:t>Photo: </a:t>
            </a:r>
            <a:r>
              <a:rPr lang="nb-NO" sz="1000" dirty="0" err="1"/>
              <a:t>Visit</a:t>
            </a:r>
            <a:r>
              <a:rPr lang="nb-NO" sz="1000" dirty="0"/>
              <a:t> Norway</a:t>
            </a:r>
          </a:p>
        </p:txBody>
      </p:sp>
    </p:spTree>
    <p:extLst>
      <p:ext uri="{BB962C8B-B14F-4D97-AF65-F5344CB8AC3E}">
        <p14:creationId xmlns:p14="http://schemas.microsoft.com/office/powerpoint/2010/main" xmlns="" val="366795395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tel 1"/>
          <p:cNvSpPr>
            <a:spLocks noGrp="1"/>
          </p:cNvSpPr>
          <p:nvPr>
            <p:ph type="title"/>
          </p:nvPr>
        </p:nvSpPr>
        <p:spPr>
          <a:xfrm>
            <a:off x="648057" y="692697"/>
            <a:ext cx="6446838" cy="648072"/>
          </a:xfrm>
        </p:spPr>
        <p:txBody>
          <a:bodyPr/>
          <a:lstStyle/>
          <a:p>
            <a:r>
              <a:rPr lang="en-GB" altLang="nb-NO" dirty="0">
                <a:cs typeface="Times New Roman" panose="02020603050405020304" pitchFamily="18" charset="0"/>
              </a:rPr>
              <a:t>The Norwegian model</a:t>
            </a:r>
          </a:p>
        </p:txBody>
      </p:sp>
      <p:sp>
        <p:nvSpPr>
          <p:cNvPr id="3" name="Plassholder for innhold 2"/>
          <p:cNvSpPr>
            <a:spLocks noGrp="1"/>
          </p:cNvSpPr>
          <p:nvPr>
            <p:ph idx="1"/>
          </p:nvPr>
        </p:nvSpPr>
        <p:spPr>
          <a:xfrm>
            <a:off x="854439" y="1340769"/>
            <a:ext cx="8274571" cy="5056813"/>
          </a:xfrm>
        </p:spPr>
        <p:txBody>
          <a:bodyPr>
            <a:normAutofit/>
          </a:bodyPr>
          <a:lstStyle/>
          <a:p>
            <a:pPr marL="0" indent="0">
              <a:buNone/>
              <a:defRPr/>
            </a:pPr>
            <a:r>
              <a:rPr lang="en-GB" sz="1900" dirty="0">
                <a:cs typeface="Times New Roman" panose="02020603050405020304" pitchFamily="18" charset="0"/>
              </a:rPr>
              <a:t>A crucial feature of Norwegian political life is social dialogue and tripartite cooperation. </a:t>
            </a:r>
          </a:p>
          <a:p>
            <a:pPr marL="0" indent="0">
              <a:buNone/>
              <a:defRPr/>
            </a:pPr>
            <a:r>
              <a:rPr lang="en-GB" altLang="nb-NO" sz="1900" dirty="0">
                <a:cs typeface="Times New Roman" panose="02020603050405020304" pitchFamily="18" charset="0"/>
              </a:rPr>
              <a:t>A century of collective bargaining and representation of advocacy groups in political arenas have resulted in:</a:t>
            </a:r>
          </a:p>
          <a:p>
            <a:pPr marL="0" indent="0">
              <a:buNone/>
              <a:defRPr/>
            </a:pPr>
            <a:endParaRPr lang="en-GB" altLang="nb-NO" sz="1900" dirty="0">
              <a:cs typeface="Times New Roman" panose="02020603050405020304" pitchFamily="18" charset="0"/>
            </a:endParaRPr>
          </a:p>
          <a:p>
            <a:pPr>
              <a:spcBef>
                <a:spcPts val="0"/>
              </a:spcBef>
              <a:buFont typeface="Wingdings" panose="05000000000000000000" pitchFamily="2" charset="2"/>
              <a:buChar char="Ø"/>
              <a:defRPr/>
            </a:pPr>
            <a:r>
              <a:rPr lang="en-GB" altLang="nb-NO" sz="1900" dirty="0">
                <a:cs typeface="Times New Roman" panose="02020603050405020304" pitchFamily="18" charset="0"/>
              </a:rPr>
              <a:t>Universal and well developed welfare services</a:t>
            </a:r>
          </a:p>
          <a:p>
            <a:pPr>
              <a:spcBef>
                <a:spcPts val="0"/>
              </a:spcBef>
              <a:buFont typeface="Wingdings" panose="05000000000000000000" pitchFamily="2" charset="2"/>
              <a:buChar char="Ø"/>
              <a:defRPr/>
            </a:pPr>
            <a:r>
              <a:rPr lang="en-GB" altLang="nb-NO" sz="1900" dirty="0">
                <a:cs typeface="Times New Roman" panose="02020603050405020304" pitchFamily="18" charset="0"/>
              </a:rPr>
              <a:t>High employment among both men and women</a:t>
            </a:r>
          </a:p>
          <a:p>
            <a:pPr>
              <a:spcBef>
                <a:spcPts val="0"/>
              </a:spcBef>
              <a:buFont typeface="Wingdings" panose="05000000000000000000" pitchFamily="2" charset="2"/>
              <a:buChar char="Ø"/>
              <a:defRPr/>
            </a:pPr>
            <a:r>
              <a:rPr lang="en-GB" altLang="nb-NO" sz="1900" dirty="0">
                <a:cs typeface="Times New Roman" panose="02020603050405020304" pitchFamily="18" charset="0"/>
              </a:rPr>
              <a:t>Low unemployment rate</a:t>
            </a:r>
          </a:p>
          <a:p>
            <a:pPr>
              <a:spcBef>
                <a:spcPts val="0"/>
              </a:spcBef>
              <a:buFont typeface="Wingdings" panose="05000000000000000000" pitchFamily="2" charset="2"/>
              <a:buChar char="Ø"/>
              <a:defRPr/>
            </a:pPr>
            <a:r>
              <a:rPr lang="en-GB" altLang="nb-NO" sz="1900" dirty="0">
                <a:cs typeface="Times New Roman" panose="02020603050405020304" pitchFamily="18" charset="0"/>
              </a:rPr>
              <a:t>Small wage differences and a large degree of social mobility</a:t>
            </a:r>
          </a:p>
          <a:p>
            <a:pPr>
              <a:spcBef>
                <a:spcPts val="0"/>
              </a:spcBef>
              <a:buFont typeface="Wingdings" panose="05000000000000000000" pitchFamily="2" charset="2"/>
              <a:buChar char="Ø"/>
              <a:defRPr/>
            </a:pPr>
            <a:r>
              <a:rPr lang="en-GB" altLang="nb-NO" sz="1900" dirty="0">
                <a:cs typeface="Times New Roman" panose="02020603050405020304" pitchFamily="18" charset="0"/>
              </a:rPr>
              <a:t>Well organised labour market</a:t>
            </a:r>
          </a:p>
          <a:p>
            <a:pPr>
              <a:spcBef>
                <a:spcPts val="0"/>
              </a:spcBef>
              <a:buFont typeface="Wingdings" panose="05000000000000000000" pitchFamily="2" charset="2"/>
              <a:buChar char="Ø"/>
              <a:defRPr/>
            </a:pPr>
            <a:r>
              <a:rPr lang="en-GB" altLang="nb-NO" sz="1900" dirty="0">
                <a:cs typeface="Times New Roman" panose="02020603050405020304" pitchFamily="18" charset="0"/>
              </a:rPr>
              <a:t>Centrally co-ordinated wage formation and local bargaining at municipal/company level</a:t>
            </a:r>
          </a:p>
          <a:p>
            <a:pPr>
              <a:spcBef>
                <a:spcPts val="0"/>
              </a:spcBef>
              <a:buFont typeface="Wingdings" panose="05000000000000000000" pitchFamily="2" charset="2"/>
              <a:buChar char="Ø"/>
              <a:defRPr/>
            </a:pPr>
            <a:r>
              <a:rPr lang="en-GB" altLang="nb-NO" sz="1900" dirty="0">
                <a:cs typeface="Times New Roman" panose="02020603050405020304" pitchFamily="18" charset="0"/>
              </a:rPr>
              <a:t>Elaborated funding of pensions</a:t>
            </a:r>
          </a:p>
          <a:p>
            <a:pPr>
              <a:spcBef>
                <a:spcPts val="0"/>
              </a:spcBef>
              <a:buFont typeface="Wingdings" panose="05000000000000000000" pitchFamily="2" charset="2"/>
              <a:buChar char="Ø"/>
              <a:defRPr/>
            </a:pPr>
            <a:r>
              <a:rPr lang="en-GB" altLang="nb-NO" sz="1900" dirty="0">
                <a:cs typeface="Times New Roman" panose="02020603050405020304" pitchFamily="18" charset="0"/>
              </a:rPr>
              <a:t>Close co-operation between the government, employers’ associations and trade unions as well as strong co-determination and participation at the company level</a:t>
            </a:r>
          </a:p>
          <a:p>
            <a:pPr marL="0" indent="0">
              <a:spcBef>
                <a:spcPts val="0"/>
              </a:spcBef>
              <a:buNone/>
              <a:defRPr/>
            </a:pPr>
            <a:endParaRPr lang="en-GB"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6213183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tel 1"/>
          <p:cNvSpPr>
            <a:spLocks noGrp="1"/>
          </p:cNvSpPr>
          <p:nvPr>
            <p:ph type="title"/>
          </p:nvPr>
        </p:nvSpPr>
        <p:spPr>
          <a:xfrm>
            <a:off x="434715" y="585584"/>
            <a:ext cx="9428813" cy="1320800"/>
          </a:xfrm>
        </p:spPr>
        <p:txBody>
          <a:bodyPr/>
          <a:lstStyle/>
          <a:p>
            <a:r>
              <a:rPr lang="nb-NO" altLang="nb-NO" dirty="0" err="1">
                <a:cs typeface="Times New Roman" panose="02020603050405020304" pitchFamily="18" charset="0"/>
              </a:rPr>
              <a:t>Social</a:t>
            </a:r>
            <a:r>
              <a:rPr lang="nb-NO" altLang="nb-NO" dirty="0">
                <a:cs typeface="Times New Roman" panose="02020603050405020304" pitchFamily="18" charset="0"/>
              </a:rPr>
              <a:t> </a:t>
            </a:r>
            <a:r>
              <a:rPr lang="nb-NO" altLang="nb-NO" dirty="0" err="1">
                <a:cs typeface="Times New Roman" panose="02020603050405020304" pitchFamily="18" charset="0"/>
              </a:rPr>
              <a:t>dialogue</a:t>
            </a:r>
            <a:r>
              <a:rPr lang="nb-NO" altLang="nb-NO" dirty="0">
                <a:cs typeface="Times New Roman" panose="02020603050405020304" pitchFamily="18" charset="0"/>
              </a:rPr>
              <a:t> and </a:t>
            </a:r>
            <a:r>
              <a:rPr lang="nb-NO" altLang="nb-NO" dirty="0" err="1">
                <a:cs typeface="Times New Roman" panose="02020603050405020304" pitchFamily="18" charset="0"/>
              </a:rPr>
              <a:t>tripartite</a:t>
            </a:r>
            <a:r>
              <a:rPr lang="nb-NO" altLang="nb-NO" dirty="0">
                <a:cs typeface="Times New Roman" panose="02020603050405020304" pitchFamily="18" charset="0"/>
              </a:rPr>
              <a:t> </a:t>
            </a:r>
            <a:r>
              <a:rPr lang="nb-NO" altLang="nb-NO" dirty="0" err="1">
                <a:cs typeface="Times New Roman" panose="02020603050405020304" pitchFamily="18" charset="0"/>
              </a:rPr>
              <a:t>cooperation</a:t>
            </a:r>
            <a:endParaRPr lang="nb-NO" altLang="nb-NO" dirty="0">
              <a:cs typeface="Times New Roman" panose="02020603050405020304" pitchFamily="18" charset="0"/>
            </a:endParaRPr>
          </a:p>
        </p:txBody>
      </p:sp>
      <p:sp>
        <p:nvSpPr>
          <p:cNvPr id="4" name="Ellipse 3"/>
          <p:cNvSpPr/>
          <p:nvPr/>
        </p:nvSpPr>
        <p:spPr>
          <a:xfrm>
            <a:off x="537706" y="1628777"/>
            <a:ext cx="5203527" cy="474204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b-NO" sz="1350">
              <a:latin typeface="Times New Roman" panose="02020603050405020304" pitchFamily="18" charset="0"/>
              <a:cs typeface="Times New Roman" panose="02020603050405020304" pitchFamily="18" charset="0"/>
            </a:endParaRPr>
          </a:p>
        </p:txBody>
      </p:sp>
      <p:sp>
        <p:nvSpPr>
          <p:cNvPr id="5" name="Likebent trekant 4"/>
          <p:cNvSpPr/>
          <p:nvPr/>
        </p:nvSpPr>
        <p:spPr>
          <a:xfrm>
            <a:off x="898067" y="1876425"/>
            <a:ext cx="4249383" cy="3352700"/>
          </a:xfrm>
          <a:prstGeom prst="triangl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b-NO" sz="1350">
              <a:latin typeface="Times New Roman" panose="02020603050405020304" pitchFamily="18" charset="0"/>
              <a:cs typeface="Times New Roman" panose="02020603050405020304" pitchFamily="18" charset="0"/>
            </a:endParaRPr>
          </a:p>
        </p:txBody>
      </p:sp>
      <p:sp>
        <p:nvSpPr>
          <p:cNvPr id="6" name="TekstSylinder 5"/>
          <p:cNvSpPr txBox="1"/>
          <p:nvPr/>
        </p:nvSpPr>
        <p:spPr>
          <a:xfrm>
            <a:off x="2268657" y="1845139"/>
            <a:ext cx="1508269" cy="830997"/>
          </a:xfrm>
          <a:prstGeom prst="rect">
            <a:avLst/>
          </a:prstGeom>
          <a:noFill/>
        </p:spPr>
        <p:txBody>
          <a:bodyPr wrap="square">
            <a:spAutoFit/>
          </a:bodyPr>
          <a:lstStyle/>
          <a:p>
            <a:pPr algn="ctr">
              <a:defRPr/>
            </a:pPr>
            <a:r>
              <a:rPr lang="nb-NO" sz="1600" dirty="0" err="1" smtClean="0">
                <a:solidFill>
                  <a:schemeClr val="bg1"/>
                </a:solidFill>
                <a:cs typeface="Times New Roman" panose="02020603050405020304" pitchFamily="18" charset="0"/>
              </a:rPr>
              <a:t>Government</a:t>
            </a:r>
            <a:r>
              <a:rPr lang="nb-NO" sz="1600" dirty="0" smtClean="0">
                <a:solidFill>
                  <a:schemeClr val="bg1"/>
                </a:solidFill>
                <a:cs typeface="Times New Roman" panose="02020603050405020304" pitchFamily="18" charset="0"/>
              </a:rPr>
              <a:t> </a:t>
            </a:r>
            <a:r>
              <a:rPr lang="nb-NO" sz="1600" dirty="0">
                <a:solidFill>
                  <a:schemeClr val="bg1"/>
                </a:solidFill>
                <a:cs typeface="Times New Roman" panose="02020603050405020304" pitchFamily="18" charset="0"/>
              </a:rPr>
              <a:t>/Central </a:t>
            </a:r>
            <a:r>
              <a:rPr lang="nb-NO" sz="1600" dirty="0" err="1">
                <a:solidFill>
                  <a:schemeClr val="bg1"/>
                </a:solidFill>
                <a:cs typeface="Times New Roman" panose="02020603050405020304" pitchFamily="18" charset="0"/>
              </a:rPr>
              <a:t>authorities</a:t>
            </a:r>
            <a:endParaRPr lang="nb-NO" sz="1600" dirty="0">
              <a:solidFill>
                <a:schemeClr val="bg1"/>
              </a:solidFill>
              <a:cs typeface="Times New Roman" panose="02020603050405020304" pitchFamily="18" charset="0"/>
            </a:endParaRPr>
          </a:p>
        </p:txBody>
      </p:sp>
      <p:sp>
        <p:nvSpPr>
          <p:cNvPr id="7" name="TekstSylinder 6"/>
          <p:cNvSpPr txBox="1"/>
          <p:nvPr/>
        </p:nvSpPr>
        <p:spPr>
          <a:xfrm>
            <a:off x="988856" y="4646228"/>
            <a:ext cx="1452529" cy="584775"/>
          </a:xfrm>
          <a:prstGeom prst="rect">
            <a:avLst/>
          </a:prstGeom>
          <a:noFill/>
        </p:spPr>
        <p:txBody>
          <a:bodyPr wrap="square">
            <a:spAutoFit/>
          </a:bodyPr>
          <a:lstStyle/>
          <a:p>
            <a:pPr>
              <a:defRPr/>
            </a:pPr>
            <a:r>
              <a:rPr lang="nb-NO" sz="1600" dirty="0" err="1">
                <a:solidFill>
                  <a:schemeClr val="bg1"/>
                </a:solidFill>
                <a:latin typeface="+mj-lt"/>
                <a:cs typeface="Times New Roman" panose="02020603050405020304" pitchFamily="18" charset="0"/>
              </a:rPr>
              <a:t>Employers</a:t>
            </a:r>
            <a:r>
              <a:rPr lang="nb-NO" sz="1600" dirty="0">
                <a:solidFill>
                  <a:schemeClr val="bg1"/>
                </a:solidFill>
                <a:latin typeface="+mj-lt"/>
                <a:cs typeface="Times New Roman" panose="02020603050405020304" pitchFamily="18" charset="0"/>
              </a:rPr>
              <a:t>’ </a:t>
            </a:r>
            <a:r>
              <a:rPr lang="nb-NO" sz="1600" dirty="0" err="1">
                <a:solidFill>
                  <a:schemeClr val="bg1"/>
                </a:solidFill>
                <a:latin typeface="+mj-lt"/>
                <a:cs typeface="Times New Roman" panose="02020603050405020304" pitchFamily="18" charset="0"/>
              </a:rPr>
              <a:t>organisations</a:t>
            </a:r>
            <a:endParaRPr lang="nb-NO" sz="1600" dirty="0">
              <a:solidFill>
                <a:schemeClr val="bg1"/>
              </a:solidFill>
              <a:latin typeface="+mj-lt"/>
              <a:cs typeface="Times New Roman" panose="02020603050405020304" pitchFamily="18" charset="0"/>
            </a:endParaRPr>
          </a:p>
        </p:txBody>
      </p:sp>
      <p:sp>
        <p:nvSpPr>
          <p:cNvPr id="8" name="TekstSylinder 7"/>
          <p:cNvSpPr txBox="1"/>
          <p:nvPr/>
        </p:nvSpPr>
        <p:spPr>
          <a:xfrm>
            <a:off x="2383436" y="3603838"/>
            <a:ext cx="1454562" cy="1200329"/>
          </a:xfrm>
          <a:prstGeom prst="rect">
            <a:avLst/>
          </a:prstGeom>
          <a:noFill/>
        </p:spPr>
        <p:txBody>
          <a:bodyPr wrap="square">
            <a:spAutoFit/>
          </a:bodyPr>
          <a:lstStyle/>
          <a:p>
            <a:pPr algn="ctr">
              <a:defRPr/>
            </a:pPr>
            <a:r>
              <a:rPr lang="nb-NO" dirty="0" err="1">
                <a:latin typeface="+mj-lt"/>
                <a:cs typeface="Times New Roman" panose="02020603050405020304" pitchFamily="18" charset="0"/>
              </a:rPr>
              <a:t>Tripartite</a:t>
            </a:r>
            <a:r>
              <a:rPr lang="nb-NO" dirty="0">
                <a:latin typeface="+mj-lt"/>
                <a:cs typeface="Times New Roman" panose="02020603050405020304" pitchFamily="18" charset="0"/>
              </a:rPr>
              <a:t> </a:t>
            </a:r>
            <a:r>
              <a:rPr lang="nb-NO" dirty="0" err="1" smtClean="0">
                <a:latin typeface="+mj-lt"/>
                <a:cs typeface="Times New Roman" panose="02020603050405020304" pitchFamily="18" charset="0"/>
              </a:rPr>
              <a:t>cooperation</a:t>
            </a:r>
            <a:r>
              <a:rPr lang="nb-NO" dirty="0" smtClean="0">
                <a:latin typeface="+mj-lt"/>
                <a:cs typeface="Times New Roman" panose="02020603050405020304" pitchFamily="18" charset="0"/>
              </a:rPr>
              <a:t>/</a:t>
            </a:r>
            <a:r>
              <a:rPr lang="nb-NO" dirty="0" err="1" smtClean="0">
                <a:latin typeface="+mj-lt"/>
                <a:cs typeface="Times New Roman" panose="02020603050405020304" pitchFamily="18" charset="0"/>
              </a:rPr>
              <a:t>social</a:t>
            </a:r>
            <a:r>
              <a:rPr lang="nb-NO" dirty="0" smtClean="0">
                <a:latin typeface="+mj-lt"/>
                <a:cs typeface="Times New Roman" panose="02020603050405020304" pitchFamily="18" charset="0"/>
              </a:rPr>
              <a:t> </a:t>
            </a:r>
            <a:r>
              <a:rPr lang="nb-NO" dirty="0" err="1" smtClean="0">
                <a:latin typeface="+mj-lt"/>
                <a:cs typeface="Times New Roman" panose="02020603050405020304" pitchFamily="18" charset="0"/>
              </a:rPr>
              <a:t>dialogue</a:t>
            </a:r>
            <a:endParaRPr lang="nb-NO" dirty="0">
              <a:latin typeface="+mj-lt"/>
              <a:cs typeface="Times New Roman" panose="02020603050405020304" pitchFamily="18" charset="0"/>
            </a:endParaRPr>
          </a:p>
        </p:txBody>
      </p:sp>
      <p:sp>
        <p:nvSpPr>
          <p:cNvPr id="9" name="TekstSylinder 8"/>
          <p:cNvSpPr txBox="1"/>
          <p:nvPr/>
        </p:nvSpPr>
        <p:spPr>
          <a:xfrm>
            <a:off x="370254" y="2630260"/>
            <a:ext cx="2362408" cy="369332"/>
          </a:xfrm>
          <a:prstGeom prst="rect">
            <a:avLst/>
          </a:prstGeom>
          <a:noFill/>
        </p:spPr>
        <p:txBody>
          <a:bodyPr wrap="square">
            <a:spAutoFit/>
          </a:bodyPr>
          <a:lstStyle/>
          <a:p>
            <a:pPr>
              <a:defRPr/>
            </a:pPr>
            <a:r>
              <a:rPr lang="nb-NO" dirty="0" err="1">
                <a:cs typeface="Times New Roman" panose="02020603050405020304" pitchFamily="18" charset="0"/>
              </a:rPr>
              <a:t>Social</a:t>
            </a:r>
            <a:r>
              <a:rPr lang="nb-NO" dirty="0">
                <a:cs typeface="Times New Roman" panose="02020603050405020304" pitchFamily="18" charset="0"/>
              </a:rPr>
              <a:t> </a:t>
            </a:r>
            <a:r>
              <a:rPr lang="nb-NO" dirty="0" err="1">
                <a:cs typeface="Times New Roman" panose="02020603050405020304" pitchFamily="18" charset="0"/>
              </a:rPr>
              <a:t>dialogue</a:t>
            </a:r>
            <a:endParaRPr lang="nb-NO" dirty="0">
              <a:cs typeface="Times New Roman" panose="02020603050405020304" pitchFamily="18" charset="0"/>
            </a:endParaRPr>
          </a:p>
        </p:txBody>
      </p:sp>
      <p:sp>
        <p:nvSpPr>
          <p:cNvPr id="10" name="TekstSylinder 9"/>
          <p:cNvSpPr txBox="1"/>
          <p:nvPr/>
        </p:nvSpPr>
        <p:spPr>
          <a:xfrm>
            <a:off x="3707598" y="4878632"/>
            <a:ext cx="2362408" cy="338554"/>
          </a:xfrm>
          <a:prstGeom prst="rect">
            <a:avLst/>
          </a:prstGeom>
          <a:noFill/>
        </p:spPr>
        <p:txBody>
          <a:bodyPr wrap="square">
            <a:spAutoFit/>
          </a:bodyPr>
          <a:lstStyle/>
          <a:p>
            <a:pPr>
              <a:defRPr/>
            </a:pPr>
            <a:r>
              <a:rPr lang="nb-NO" sz="1600" dirty="0">
                <a:solidFill>
                  <a:schemeClr val="bg1"/>
                </a:solidFill>
                <a:latin typeface="+mj-lt"/>
                <a:cs typeface="Times New Roman" panose="02020603050405020304" pitchFamily="18" charset="0"/>
              </a:rPr>
              <a:t>Trade unions</a:t>
            </a:r>
          </a:p>
        </p:txBody>
      </p:sp>
      <p:sp>
        <p:nvSpPr>
          <p:cNvPr id="11" name="Plassholder for innhold 2"/>
          <p:cNvSpPr>
            <a:spLocks noGrp="1"/>
          </p:cNvSpPr>
          <p:nvPr/>
        </p:nvSpPr>
        <p:spPr>
          <a:xfrm>
            <a:off x="5832022" y="1379095"/>
            <a:ext cx="4676083" cy="5478905"/>
          </a:xfrm>
          <a:prstGeom prst="rect">
            <a:avLst/>
          </a:prstGeom>
        </p:spPr>
        <p:txBody>
          <a:bodyPr lIns="68580" tIns="34290" rIns="68580" bIns="34290">
            <a:norm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indent="-342000" defTabSz="457200">
              <a:spcAft>
                <a:spcPts val="600"/>
              </a:spcAft>
              <a:buClr>
                <a:srgbClr val="FC3729"/>
              </a:buClr>
              <a:buSzPct val="100000"/>
              <a:buFont typeface="Source Sans Pro" panose="020B0503030403020204" pitchFamily="34" charset="0"/>
              <a:buChar char="→"/>
              <a:defRPr/>
            </a:pPr>
            <a:r>
              <a:rPr lang="en-GB" sz="1800" u="sng" dirty="0">
                <a:ea typeface="Source Sans Pro" panose="020B0503030403020204" pitchFamily="34" charset="0"/>
                <a:cs typeface="Times New Roman" panose="02020603050405020304" pitchFamily="18" charset="0"/>
              </a:rPr>
              <a:t>Social dialogue</a:t>
            </a:r>
            <a:r>
              <a:rPr lang="en-GB" sz="1800" dirty="0">
                <a:ea typeface="Source Sans Pro" panose="020B0503030403020204" pitchFamily="34" charset="0"/>
                <a:cs typeface="Times New Roman" panose="02020603050405020304" pitchFamily="18" charset="0"/>
              </a:rPr>
              <a:t>: a broad concept, including the </a:t>
            </a:r>
            <a:r>
              <a:rPr lang="en-GB" sz="1800" dirty="0" smtClean="0">
                <a:ea typeface="Source Sans Pro" panose="020B0503030403020204" pitchFamily="34" charset="0"/>
                <a:cs typeface="Times New Roman" panose="02020603050405020304" pitchFamily="18" charset="0"/>
              </a:rPr>
              <a:t>dialogue </a:t>
            </a:r>
            <a:r>
              <a:rPr lang="en-GB" sz="1800" dirty="0">
                <a:ea typeface="Source Sans Pro" panose="020B0503030403020204" pitchFamily="34" charset="0"/>
                <a:cs typeface="Times New Roman" panose="02020603050405020304" pitchFamily="18" charset="0"/>
              </a:rPr>
              <a:t>between groups in a society, including NGOs, the church etc</a:t>
            </a:r>
            <a:r>
              <a:rPr lang="en-GB" sz="1800" dirty="0" smtClean="0">
                <a:ea typeface="Source Sans Pro" panose="020B0503030403020204" pitchFamily="34" charset="0"/>
                <a:cs typeface="Times New Roman" panose="02020603050405020304" pitchFamily="18" charset="0"/>
              </a:rPr>
              <a:t>.</a:t>
            </a:r>
            <a:endParaRPr lang="en-GB" sz="1800" dirty="0">
              <a:ea typeface="Source Sans Pro" panose="020B0503030403020204" pitchFamily="34" charset="0"/>
              <a:cs typeface="Times New Roman" panose="02020603050405020304" pitchFamily="18" charset="0"/>
            </a:endParaRPr>
          </a:p>
          <a:p>
            <a:pPr indent="-342000" defTabSz="457200">
              <a:spcAft>
                <a:spcPts val="600"/>
              </a:spcAft>
              <a:buClr>
                <a:srgbClr val="FC3729"/>
              </a:buClr>
              <a:buSzPct val="100000"/>
              <a:buFont typeface="Source Sans Pro" panose="020B0503030403020204" pitchFamily="34" charset="0"/>
              <a:buChar char="→"/>
              <a:defRPr/>
            </a:pPr>
            <a:r>
              <a:rPr lang="en-GB" sz="1800" u="sng" dirty="0">
                <a:ea typeface="Source Sans Pro" panose="020B0503030403020204" pitchFamily="34" charset="0"/>
                <a:cs typeface="Times New Roman" panose="02020603050405020304" pitchFamily="18" charset="0"/>
              </a:rPr>
              <a:t>Tripartite cooperation</a:t>
            </a:r>
            <a:r>
              <a:rPr lang="en-GB" sz="1800" dirty="0">
                <a:ea typeface="Source Sans Pro" panose="020B0503030403020204" pitchFamily="34" charset="0"/>
                <a:cs typeface="Times New Roman" panose="02020603050405020304" pitchFamily="18" charset="0"/>
              </a:rPr>
              <a:t>: a specific concept including, the employers’ organisations, the trade unions and the state/government</a:t>
            </a:r>
            <a:r>
              <a:rPr lang="en-GB" sz="1800" dirty="0" smtClean="0">
                <a:ea typeface="Source Sans Pro" panose="020B0503030403020204" pitchFamily="34" charset="0"/>
                <a:cs typeface="Times New Roman" panose="02020603050405020304" pitchFamily="18" charset="0"/>
              </a:rPr>
              <a:t>. Also tripartite social dialogue, or bipartite social dialogue, which involves only workers and employer. </a:t>
            </a:r>
            <a:endParaRPr lang="en-GB" sz="1800" dirty="0">
              <a:ea typeface="Source Sans Pro" panose="020B0503030403020204" pitchFamily="34" charset="0"/>
              <a:cs typeface="Times New Roman" panose="02020603050405020304" pitchFamily="18" charset="0"/>
            </a:endParaRPr>
          </a:p>
          <a:p>
            <a:pPr indent="-342000" defTabSz="457200">
              <a:spcAft>
                <a:spcPts val="600"/>
              </a:spcAft>
              <a:buClr>
                <a:srgbClr val="FC3729"/>
              </a:buClr>
              <a:buSzPct val="100000"/>
              <a:buFont typeface="Source Sans Pro" panose="020B0503030403020204" pitchFamily="34" charset="0"/>
              <a:buChar char="→"/>
              <a:defRPr/>
            </a:pPr>
            <a:r>
              <a:rPr lang="en-GB" sz="1800" dirty="0">
                <a:ea typeface="Source Sans Pro" panose="020B0503030403020204" pitchFamily="34" charset="0"/>
                <a:cs typeface="Times New Roman" panose="02020603050405020304" pitchFamily="18" charset="0"/>
              </a:rPr>
              <a:t>Culture of trust extended to local government/municipalities; mayor/local politicians, administrative leaders and trade union representatives.</a:t>
            </a:r>
          </a:p>
          <a:p>
            <a:pPr indent="-342000" defTabSz="457200">
              <a:spcAft>
                <a:spcPts val="600"/>
              </a:spcAft>
              <a:buClr>
                <a:srgbClr val="FC3729"/>
              </a:buClr>
              <a:buSzPct val="100000"/>
              <a:buFont typeface="Source Sans Pro" panose="020B0503030403020204" pitchFamily="34" charset="0"/>
              <a:buChar char="→"/>
              <a:defRPr/>
            </a:pPr>
            <a:r>
              <a:rPr lang="en-GB" sz="1800" dirty="0" smtClean="0">
                <a:ea typeface="Source Sans Pro" panose="020B0503030403020204" pitchFamily="34" charset="0"/>
                <a:cs typeface="Times New Roman" panose="02020603050405020304" pitchFamily="18" charset="0"/>
              </a:rPr>
              <a:t>Social dialogue </a:t>
            </a:r>
            <a:r>
              <a:rPr lang="en-GB" sz="1800" dirty="0">
                <a:ea typeface="Source Sans Pro" panose="020B0503030403020204" pitchFamily="34" charset="0"/>
                <a:cs typeface="Times New Roman" panose="02020603050405020304" pitchFamily="18" charset="0"/>
              </a:rPr>
              <a:t>builds trust among the participants. </a:t>
            </a:r>
          </a:p>
          <a:p>
            <a:pPr>
              <a:defRPr/>
            </a:pPr>
            <a:endParaRPr lang="en-GB" sz="2100" dirty="0">
              <a:latin typeface="Times New Roman" panose="02020603050405020304" pitchFamily="18" charset="0"/>
              <a:cs typeface="Times New Roman" panose="02020603050405020304" pitchFamily="18" charset="0"/>
            </a:endParaRPr>
          </a:p>
          <a:p>
            <a:pPr>
              <a:defRPr/>
            </a:pPr>
            <a:endParaRPr lang="en-GB" sz="2100" u="sng"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428080728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Autofit/>
          </a:bodyPr>
          <a:lstStyle/>
          <a:p>
            <a:pPr>
              <a:defRPr/>
            </a:pPr>
            <a:r>
              <a:rPr lang="en-GB" dirty="0">
                <a:cs typeface="Times New Roman" panose="02020603050405020304" pitchFamily="18" charset="0"/>
              </a:rPr>
              <a:t>Characteristics of social dialogue </a:t>
            </a:r>
            <a:r>
              <a:rPr lang="en-GB" dirty="0" smtClean="0">
                <a:cs typeface="Times New Roman" panose="02020603050405020304" pitchFamily="18" charset="0"/>
              </a:rPr>
              <a:t/>
            </a:r>
            <a:br>
              <a:rPr lang="en-GB" dirty="0" smtClean="0">
                <a:cs typeface="Times New Roman" panose="02020603050405020304" pitchFamily="18" charset="0"/>
              </a:rPr>
            </a:br>
            <a:r>
              <a:rPr lang="en-GB" dirty="0" smtClean="0">
                <a:cs typeface="Times New Roman" panose="02020603050405020304" pitchFamily="18" charset="0"/>
              </a:rPr>
              <a:t>in </a:t>
            </a:r>
            <a:r>
              <a:rPr lang="en-GB" dirty="0">
                <a:cs typeface="Times New Roman" panose="02020603050405020304" pitchFamily="18" charset="0"/>
              </a:rPr>
              <a:t>Norway</a:t>
            </a:r>
            <a:br>
              <a:rPr lang="en-GB" dirty="0">
                <a:cs typeface="Times New Roman" panose="02020603050405020304" pitchFamily="18" charset="0"/>
              </a:rPr>
            </a:br>
            <a:endParaRPr lang="en-GB" dirty="0">
              <a:cs typeface="Times New Roman" panose="02020603050405020304" pitchFamily="18" charset="0"/>
            </a:endParaRPr>
          </a:p>
        </p:txBody>
      </p:sp>
      <p:sp>
        <p:nvSpPr>
          <p:cNvPr id="3" name="Plassholder for innhold 2"/>
          <p:cNvSpPr>
            <a:spLocks noGrp="1"/>
          </p:cNvSpPr>
          <p:nvPr>
            <p:ph idx="1"/>
          </p:nvPr>
        </p:nvSpPr>
        <p:spPr>
          <a:xfrm>
            <a:off x="677334" y="1882100"/>
            <a:ext cx="9176479" cy="4260537"/>
          </a:xfrm>
        </p:spPr>
        <p:txBody>
          <a:bodyPr>
            <a:normAutofit/>
          </a:bodyPr>
          <a:lstStyle/>
          <a:p>
            <a:pPr>
              <a:buFont typeface="Wingdings" pitchFamily="2" charset="2"/>
              <a:buChar char="ü"/>
              <a:defRPr/>
            </a:pPr>
            <a:r>
              <a:rPr lang="en-GB" sz="2400" dirty="0">
                <a:cs typeface="Times New Roman" panose="02020603050405020304" pitchFamily="18" charset="0"/>
              </a:rPr>
              <a:t>Large degree of trust between the social partners</a:t>
            </a:r>
          </a:p>
          <a:p>
            <a:pPr>
              <a:buFont typeface="Wingdings" pitchFamily="2" charset="2"/>
              <a:buChar char="ü"/>
              <a:defRPr/>
            </a:pPr>
            <a:r>
              <a:rPr lang="en-GB" sz="2400" dirty="0">
                <a:cs typeface="Times New Roman" panose="02020603050405020304" pitchFamily="18" charset="0"/>
              </a:rPr>
              <a:t>Predictability in relations</a:t>
            </a:r>
          </a:p>
          <a:p>
            <a:pPr>
              <a:buFont typeface="Wingdings" pitchFamily="2" charset="2"/>
              <a:buChar char="ü"/>
              <a:defRPr/>
            </a:pPr>
            <a:r>
              <a:rPr lang="en-GB" sz="2400" dirty="0">
                <a:cs typeface="Times New Roman" panose="02020603050405020304" pitchFamily="18" charset="0"/>
              </a:rPr>
              <a:t>A willingness to find solutions</a:t>
            </a:r>
          </a:p>
          <a:p>
            <a:pPr>
              <a:buFont typeface="Wingdings" pitchFamily="2" charset="2"/>
              <a:buChar char="ü"/>
              <a:defRPr/>
            </a:pPr>
            <a:r>
              <a:rPr lang="en-GB" sz="2400" dirty="0">
                <a:cs typeface="Times New Roman" panose="02020603050405020304" pitchFamily="18" charset="0"/>
              </a:rPr>
              <a:t>Strong relations between both:</a:t>
            </a:r>
          </a:p>
          <a:p>
            <a:pPr lvl="1">
              <a:buFont typeface="Wingdings" pitchFamily="2" charset="2"/>
              <a:buChar char="ü"/>
              <a:defRPr/>
            </a:pPr>
            <a:r>
              <a:rPr lang="en-GB" sz="2400" dirty="0">
                <a:cs typeface="Times New Roman" panose="02020603050405020304" pitchFamily="18" charset="0"/>
              </a:rPr>
              <a:t>Central trade unions and employer organizations </a:t>
            </a:r>
          </a:p>
          <a:p>
            <a:pPr lvl="1">
              <a:buFont typeface="Wingdings" pitchFamily="2" charset="2"/>
              <a:buChar char="ü"/>
              <a:defRPr/>
            </a:pPr>
            <a:r>
              <a:rPr lang="en-GB" sz="2400" dirty="0">
                <a:cs typeface="Times New Roman" panose="02020603050405020304" pitchFamily="18" charset="0"/>
              </a:rPr>
              <a:t>Local trade unions and the municipalities/regions/enterprises</a:t>
            </a:r>
            <a:r>
              <a:rPr lang="en-GB" sz="18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xmlns="" val="106974984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xmlns="" id="{DBD59F9A-9878-440F-9A1F-4C8DD33DA8B5}"/>
              </a:ext>
            </a:extLst>
          </p:cNvPr>
          <p:cNvSpPr>
            <a:spLocks noGrp="1" noChangeArrowheads="1"/>
          </p:cNvSpPr>
          <p:nvPr>
            <p:ph type="title"/>
          </p:nvPr>
        </p:nvSpPr>
        <p:spPr>
          <a:xfrm>
            <a:off x="607032" y="441722"/>
            <a:ext cx="8114046" cy="881063"/>
          </a:xfrm>
        </p:spPr>
        <p:txBody>
          <a:bodyPr>
            <a:noAutofit/>
          </a:bodyPr>
          <a:lstStyle/>
          <a:p>
            <a:pPr>
              <a:defRPr/>
            </a:pPr>
            <a:r>
              <a:rPr lang="en-GB" altLang="nb-NO" dirty="0"/>
              <a:t>Collective agreements: </a:t>
            </a:r>
            <a:br>
              <a:rPr lang="en-GB" altLang="nb-NO" dirty="0"/>
            </a:br>
            <a:r>
              <a:rPr lang="en-GB" altLang="nb-NO" dirty="0"/>
              <a:t>backbone of the Norwegian model </a:t>
            </a:r>
          </a:p>
        </p:txBody>
      </p:sp>
      <p:sp>
        <p:nvSpPr>
          <p:cNvPr id="41987" name="Rectangle 3">
            <a:extLst>
              <a:ext uri="{FF2B5EF4-FFF2-40B4-BE49-F238E27FC236}">
                <a16:creationId xmlns:a16="http://schemas.microsoft.com/office/drawing/2014/main" xmlns="" id="{8D0AE1F2-168B-4915-9BF7-A773F5F4C1F0}"/>
              </a:ext>
            </a:extLst>
          </p:cNvPr>
          <p:cNvSpPr>
            <a:spLocks noGrp="1" noChangeArrowheads="1"/>
          </p:cNvSpPr>
          <p:nvPr>
            <p:ph idx="1"/>
          </p:nvPr>
        </p:nvSpPr>
        <p:spPr>
          <a:xfrm>
            <a:off x="416094" y="1708879"/>
            <a:ext cx="7277794" cy="4706911"/>
          </a:xfrm>
        </p:spPr>
        <p:txBody>
          <a:bodyPr>
            <a:normAutofit lnSpcReduction="10000"/>
          </a:bodyPr>
          <a:lstStyle/>
          <a:p>
            <a:pPr marL="257175" lvl="1" indent="0">
              <a:buNone/>
              <a:defRPr/>
            </a:pPr>
            <a:r>
              <a:rPr lang="en-GB" sz="2000" dirty="0"/>
              <a:t>Two main agreements: </a:t>
            </a:r>
          </a:p>
          <a:p>
            <a:pPr marL="257175" lvl="1" indent="0">
              <a:buNone/>
              <a:defRPr/>
            </a:pPr>
            <a:r>
              <a:rPr lang="en-GB" sz="2000" dirty="0"/>
              <a:t>The Basic Agreement – The constitution of social dialogue</a:t>
            </a:r>
          </a:p>
          <a:p>
            <a:pPr marL="542925" lvl="1">
              <a:defRPr/>
            </a:pPr>
            <a:r>
              <a:rPr lang="en-GB" altLang="nb-NO" sz="2000" dirty="0"/>
              <a:t>Sets predominant rules of the game with regard to conflict resolution and negotiation mechanisms between employers and trade unions, while describing the rights and obligations of both parties</a:t>
            </a:r>
          </a:p>
          <a:p>
            <a:pPr marL="542925" lvl="1">
              <a:defRPr/>
            </a:pPr>
            <a:r>
              <a:rPr lang="en-GB" sz="2000" dirty="0"/>
              <a:t>First formulated in 1935, continually updated since</a:t>
            </a:r>
          </a:p>
          <a:p>
            <a:pPr marL="257175" lvl="1" indent="0">
              <a:buNone/>
              <a:defRPr/>
            </a:pPr>
            <a:r>
              <a:rPr lang="en-GB" sz="2000" dirty="0"/>
              <a:t>The National Collective Agreement</a:t>
            </a:r>
          </a:p>
          <a:p>
            <a:pPr lvl="1">
              <a:defRPr/>
            </a:pPr>
            <a:r>
              <a:rPr lang="en-GB" sz="2000" dirty="0"/>
              <a:t>Fixes wages and general employment terms (pay during sickness, maternity leave, working hours, holiday, etc.) for a whole sector on a national basis</a:t>
            </a:r>
          </a:p>
          <a:p>
            <a:pPr lvl="1">
              <a:defRPr/>
            </a:pPr>
            <a:r>
              <a:rPr lang="en-GB" sz="2000" dirty="0"/>
              <a:t>A minimum wage agreement, local freedom to pay more</a:t>
            </a:r>
          </a:p>
          <a:p>
            <a:pPr lvl="1">
              <a:defRPr/>
            </a:pPr>
            <a:endParaRPr lang="en-GB" sz="1350" dirty="0"/>
          </a:p>
          <a:p>
            <a:pPr>
              <a:buFontTx/>
              <a:buNone/>
              <a:defRPr/>
            </a:pPr>
            <a:endParaRPr lang="nb-NO" dirty="0"/>
          </a:p>
        </p:txBody>
      </p:sp>
      <p:pic>
        <p:nvPicPr>
          <p:cNvPr id="3" name="Bilde 2">
            <a:extLst>
              <a:ext uri="{FF2B5EF4-FFF2-40B4-BE49-F238E27FC236}">
                <a16:creationId xmlns:a16="http://schemas.microsoft.com/office/drawing/2014/main" xmlns="" id="{5F73C8E8-087E-4E40-B95C-8D3295883384}"/>
              </a:ext>
            </a:extLst>
          </p:cNvPr>
          <p:cNvPicPr>
            <a:picLocks noChangeAspect="1"/>
          </p:cNvPicPr>
          <p:nvPr/>
        </p:nvPicPr>
        <p:blipFill>
          <a:blip r:embed="rId3"/>
          <a:stretch>
            <a:fillRect/>
          </a:stretch>
        </p:blipFill>
        <p:spPr>
          <a:xfrm>
            <a:off x="7716443" y="3871913"/>
            <a:ext cx="1350169" cy="1889522"/>
          </a:xfrm>
          <a:prstGeom prst="rect">
            <a:avLst/>
          </a:prstGeom>
          <a:ln>
            <a:noFill/>
          </a:ln>
          <a:effectLst>
            <a:outerShdw blurRad="292100" dist="139700" dir="2700000" algn="tl" rotWithShape="0">
              <a:srgbClr val="333333">
                <a:alpha val="65000"/>
              </a:srgbClr>
            </a:outerShdw>
          </a:effectLst>
        </p:spPr>
      </p:pic>
      <p:pic>
        <p:nvPicPr>
          <p:cNvPr id="29701" name="Bilde 1">
            <a:extLst>
              <a:ext uri="{FF2B5EF4-FFF2-40B4-BE49-F238E27FC236}">
                <a16:creationId xmlns:a16="http://schemas.microsoft.com/office/drawing/2014/main" xmlns="" id="{DC6E7748-CC4C-4969-9435-FAC78FF46AB0}"/>
              </a:ext>
            </a:extLst>
          </p:cNvPr>
          <p:cNvPicPr>
            <a:picLocks noChangeAspect="1"/>
          </p:cNvPicPr>
          <p:nvPr/>
        </p:nvPicPr>
        <p:blipFill>
          <a:blip r:embed="rId4">
            <a:extLst>
              <a:ext uri="{28A0092B-C50C-407E-A947-70E740481C1C}">
                <a14:useLocalDpi xmlns:a14="http://schemas.microsoft.com/office/drawing/2010/main" xmlns="" val="0"/>
              </a:ext>
            </a:extLst>
          </a:blip>
          <a:srcRect/>
          <a:stretch>
            <a:fillRect/>
          </a:stretch>
        </p:blipFill>
        <p:spPr bwMode="auto">
          <a:xfrm>
            <a:off x="7724777" y="1322785"/>
            <a:ext cx="1691879" cy="22407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8552644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tel 1">
            <a:extLst>
              <a:ext uri="{FF2B5EF4-FFF2-40B4-BE49-F238E27FC236}">
                <a16:creationId xmlns:a16="http://schemas.microsoft.com/office/drawing/2014/main" xmlns="" id="{E42E2D54-7205-4507-9693-5CD01179FFFA}"/>
              </a:ext>
            </a:extLst>
          </p:cNvPr>
          <p:cNvSpPr>
            <a:spLocks noGrp="1"/>
          </p:cNvSpPr>
          <p:nvPr>
            <p:ph type="title"/>
          </p:nvPr>
        </p:nvSpPr>
        <p:spPr/>
        <p:txBody>
          <a:bodyPr>
            <a:normAutofit/>
          </a:bodyPr>
          <a:lstStyle/>
          <a:p>
            <a:r>
              <a:rPr lang="nb-NO" altLang="nb-NO" dirty="0"/>
              <a:t>The </a:t>
            </a:r>
            <a:r>
              <a:rPr lang="nb-NO" altLang="nb-NO" dirty="0" err="1"/>
              <a:t>Working</a:t>
            </a:r>
            <a:r>
              <a:rPr lang="nb-NO" altLang="nb-NO" dirty="0"/>
              <a:t> Environment </a:t>
            </a:r>
            <a:r>
              <a:rPr lang="nb-NO" altLang="nb-NO" dirty="0" err="1"/>
              <a:t>Act</a:t>
            </a:r>
            <a:endParaRPr lang="nb-NO" altLang="nb-NO" dirty="0"/>
          </a:p>
        </p:txBody>
      </p:sp>
      <p:sp>
        <p:nvSpPr>
          <p:cNvPr id="35843" name="Plassholder for innhold 2">
            <a:extLst>
              <a:ext uri="{FF2B5EF4-FFF2-40B4-BE49-F238E27FC236}">
                <a16:creationId xmlns:a16="http://schemas.microsoft.com/office/drawing/2014/main" xmlns="" id="{E0721E0F-CF05-44F8-BED8-C26AF650A4A7}"/>
              </a:ext>
            </a:extLst>
          </p:cNvPr>
          <p:cNvSpPr>
            <a:spLocks noGrp="1"/>
          </p:cNvSpPr>
          <p:nvPr>
            <p:ph idx="1"/>
          </p:nvPr>
        </p:nvSpPr>
        <p:spPr>
          <a:xfrm>
            <a:off x="731919" y="1537436"/>
            <a:ext cx="8726874" cy="4368689"/>
          </a:xfrm>
        </p:spPr>
        <p:txBody>
          <a:bodyPr>
            <a:normAutofit fontScale="92500" lnSpcReduction="20000"/>
          </a:bodyPr>
          <a:lstStyle/>
          <a:p>
            <a:r>
              <a:rPr lang="nb-NO" altLang="nb-NO" sz="2400" dirty="0"/>
              <a:t>The original </a:t>
            </a:r>
            <a:r>
              <a:rPr lang="nb-NO" altLang="nb-NO" sz="2400" dirty="0" err="1"/>
              <a:t>law</a:t>
            </a:r>
            <a:r>
              <a:rPr lang="nb-NO" altLang="nb-NO" sz="2400" dirty="0"/>
              <a:t> </a:t>
            </a:r>
            <a:r>
              <a:rPr lang="nb-NO" altLang="nb-NO" sz="2400" dirty="0" err="1"/>
              <a:t>was</a:t>
            </a:r>
            <a:r>
              <a:rPr lang="nb-NO" altLang="nb-NO" sz="2400" dirty="0"/>
              <a:t> </a:t>
            </a:r>
            <a:r>
              <a:rPr lang="nb-NO" altLang="nb-NO" sz="2400" dirty="0" err="1"/>
              <a:t>passed</a:t>
            </a:r>
            <a:r>
              <a:rPr lang="nb-NO" altLang="nb-NO" sz="2400" dirty="0"/>
              <a:t> in 1977, </a:t>
            </a:r>
            <a:r>
              <a:rPr lang="nb-NO" altLang="nb-NO" sz="2400" dirty="0" err="1"/>
              <a:t>the</a:t>
            </a:r>
            <a:r>
              <a:rPr lang="nb-NO" altLang="nb-NO" sz="2400" dirty="0"/>
              <a:t> </a:t>
            </a:r>
            <a:r>
              <a:rPr lang="nb-NO" altLang="nb-NO" sz="2400" dirty="0" err="1"/>
              <a:t>current</a:t>
            </a:r>
            <a:r>
              <a:rPr lang="nb-NO" altLang="nb-NO" sz="2400" dirty="0"/>
              <a:t> </a:t>
            </a:r>
            <a:r>
              <a:rPr lang="nb-NO" altLang="nb-NO" sz="2400" dirty="0" err="1"/>
              <a:t>version</a:t>
            </a:r>
            <a:r>
              <a:rPr lang="nb-NO" altLang="nb-NO" sz="2400" dirty="0"/>
              <a:t> is from 2015</a:t>
            </a:r>
          </a:p>
          <a:p>
            <a:endParaRPr lang="en-US" altLang="nb-NO" sz="2400" dirty="0"/>
          </a:p>
          <a:p>
            <a:r>
              <a:rPr lang="en-US" altLang="nb-NO" sz="2400" dirty="0"/>
              <a:t>Ensures safe working conditions and equal treatment among workers, covering topics such as:</a:t>
            </a:r>
          </a:p>
          <a:p>
            <a:pPr lvl="1"/>
            <a:r>
              <a:rPr lang="en-US" altLang="nb-NO" sz="2400" dirty="0"/>
              <a:t>f</a:t>
            </a:r>
            <a:r>
              <a:rPr lang="nb-NO" altLang="nb-NO" sz="2400" dirty="0" err="1"/>
              <a:t>undamental</a:t>
            </a:r>
            <a:r>
              <a:rPr lang="nb-NO" altLang="nb-NO" sz="2400" dirty="0"/>
              <a:t> </a:t>
            </a:r>
            <a:r>
              <a:rPr lang="nb-NO" altLang="nb-NO" sz="2400" dirty="0" err="1"/>
              <a:t>working</a:t>
            </a:r>
            <a:r>
              <a:rPr lang="nb-NO" altLang="nb-NO" sz="2400" dirty="0"/>
              <a:t> </a:t>
            </a:r>
            <a:r>
              <a:rPr lang="nb-NO" altLang="nb-NO" sz="2400" dirty="0" err="1"/>
              <a:t>environment</a:t>
            </a:r>
            <a:r>
              <a:rPr lang="nb-NO" altLang="nb-NO" sz="2400" dirty="0"/>
              <a:t> standards</a:t>
            </a:r>
          </a:p>
          <a:p>
            <a:pPr lvl="1"/>
            <a:r>
              <a:rPr lang="nb-NO" altLang="nb-NO" sz="2400" dirty="0" err="1"/>
              <a:t>working</a:t>
            </a:r>
            <a:r>
              <a:rPr lang="nb-NO" altLang="nb-NO" sz="2400" dirty="0"/>
              <a:t> </a:t>
            </a:r>
            <a:r>
              <a:rPr lang="nb-NO" altLang="nb-NO" sz="2400" dirty="0" err="1"/>
              <a:t>hours</a:t>
            </a:r>
            <a:endParaRPr lang="nb-NO" altLang="nb-NO" sz="2400" dirty="0"/>
          </a:p>
          <a:p>
            <a:pPr lvl="1"/>
            <a:r>
              <a:rPr lang="nb-NO" altLang="nb-NO" sz="2400" dirty="0" err="1"/>
              <a:t>regulations</a:t>
            </a:r>
            <a:r>
              <a:rPr lang="nb-NO" altLang="nb-NO" sz="2400" dirty="0"/>
              <a:t> for </a:t>
            </a:r>
            <a:r>
              <a:rPr lang="nb-NO" altLang="nb-NO" sz="2400" dirty="0" err="1"/>
              <a:t>children</a:t>
            </a:r>
            <a:r>
              <a:rPr lang="nb-NO" altLang="nb-NO" sz="2400" dirty="0"/>
              <a:t> and </a:t>
            </a:r>
            <a:r>
              <a:rPr lang="nb-NO" altLang="nb-NO" sz="2400" dirty="0" err="1"/>
              <a:t>youth</a:t>
            </a:r>
            <a:endParaRPr lang="nb-NO" altLang="nb-NO" sz="2400" dirty="0"/>
          </a:p>
          <a:p>
            <a:pPr lvl="1"/>
            <a:r>
              <a:rPr lang="nb-NO" altLang="nb-NO" sz="2400" dirty="0"/>
              <a:t>right to </a:t>
            </a:r>
            <a:r>
              <a:rPr lang="nb-NO" altLang="nb-NO" sz="2400" dirty="0" err="1"/>
              <a:t>paid</a:t>
            </a:r>
            <a:r>
              <a:rPr lang="nb-NO" altLang="nb-NO" sz="2400" dirty="0"/>
              <a:t> or </a:t>
            </a:r>
            <a:r>
              <a:rPr lang="nb-NO" altLang="nb-NO" sz="2400" dirty="0" err="1"/>
              <a:t>unpaid</a:t>
            </a:r>
            <a:r>
              <a:rPr lang="nb-NO" altLang="nb-NO" sz="2400" dirty="0"/>
              <a:t> </a:t>
            </a:r>
            <a:r>
              <a:rPr lang="nb-NO" altLang="nb-NO" sz="2400" dirty="0" err="1"/>
              <a:t>leave</a:t>
            </a:r>
            <a:endParaRPr lang="nb-NO" altLang="nb-NO" sz="2400" dirty="0"/>
          </a:p>
          <a:p>
            <a:pPr lvl="1"/>
            <a:r>
              <a:rPr lang="nb-NO" altLang="nb-NO" sz="2400" dirty="0" err="1"/>
              <a:t>protection</a:t>
            </a:r>
            <a:r>
              <a:rPr lang="nb-NO" altLang="nb-NO" sz="2400" dirty="0"/>
              <a:t> </a:t>
            </a:r>
            <a:r>
              <a:rPr lang="nb-NO" altLang="nb-NO" sz="2400" dirty="0" err="1"/>
              <a:t>against</a:t>
            </a:r>
            <a:r>
              <a:rPr lang="nb-NO" altLang="nb-NO" sz="2400" dirty="0"/>
              <a:t> </a:t>
            </a:r>
            <a:r>
              <a:rPr lang="nb-NO" altLang="nb-NO" sz="2400" dirty="0" err="1"/>
              <a:t>discrimination</a:t>
            </a:r>
            <a:endParaRPr lang="nb-NO" altLang="nb-NO" sz="2400" dirty="0"/>
          </a:p>
          <a:p>
            <a:pPr lvl="1"/>
            <a:r>
              <a:rPr lang="nb-NO" altLang="nb-NO" sz="2400" dirty="0" err="1"/>
              <a:t>procedures</a:t>
            </a:r>
            <a:r>
              <a:rPr lang="nb-NO" altLang="nb-NO" sz="2400" dirty="0"/>
              <a:t> </a:t>
            </a:r>
            <a:r>
              <a:rPr lang="nb-NO" altLang="nb-NO" sz="2400" dirty="0" err="1"/>
              <a:t>relating</a:t>
            </a:r>
            <a:r>
              <a:rPr lang="nb-NO" altLang="nb-NO" sz="2400" dirty="0"/>
              <a:t> to </a:t>
            </a:r>
            <a:r>
              <a:rPr lang="nb-NO" altLang="nb-NO" sz="2400" dirty="0" err="1"/>
              <a:t>hiring</a:t>
            </a:r>
            <a:r>
              <a:rPr lang="nb-NO" altLang="nb-NO" sz="2400" dirty="0"/>
              <a:t> and </a:t>
            </a:r>
            <a:r>
              <a:rPr lang="nb-NO" altLang="nb-NO" sz="2400" dirty="0" err="1"/>
              <a:t>termination</a:t>
            </a:r>
            <a:r>
              <a:rPr lang="nb-NO" altLang="nb-NO" sz="2400" dirty="0"/>
              <a:t> </a:t>
            </a:r>
            <a:r>
              <a:rPr lang="nb-NO" altLang="nb-NO" sz="2400" dirty="0" err="1"/>
              <a:t>of</a:t>
            </a:r>
            <a:r>
              <a:rPr lang="nb-NO" altLang="nb-NO" sz="2400" dirty="0"/>
              <a:t> </a:t>
            </a:r>
            <a:r>
              <a:rPr lang="nb-NO" altLang="nb-NO" sz="2400" dirty="0" err="1"/>
              <a:t>employment</a:t>
            </a:r>
            <a:endParaRPr lang="nb-NO" altLang="nb-NO" sz="2400" dirty="0"/>
          </a:p>
          <a:p>
            <a:pPr lvl="1"/>
            <a:endParaRPr lang="nb-NO" altLang="nb-NO" sz="1350" dirty="0"/>
          </a:p>
          <a:p>
            <a:pPr lvl="1"/>
            <a:endParaRPr lang="nb-NO" altLang="nb-NO" sz="1350" dirty="0"/>
          </a:p>
          <a:p>
            <a:endParaRPr lang="nb-NO" altLang="nb-NO" sz="1050" dirty="0"/>
          </a:p>
          <a:p>
            <a:endParaRPr lang="en-US" altLang="nb-NO" dirty="0"/>
          </a:p>
          <a:p>
            <a:endParaRPr lang="nb-NO" altLang="nb-NO" dirty="0"/>
          </a:p>
        </p:txBody>
      </p:sp>
    </p:spTree>
    <p:extLst>
      <p:ext uri="{BB962C8B-B14F-4D97-AF65-F5344CB8AC3E}">
        <p14:creationId xmlns:p14="http://schemas.microsoft.com/office/powerpoint/2010/main" xmlns="" val="1565393227"/>
      </p:ext>
    </p:extLst>
  </p:cSld>
  <p:clrMapOvr>
    <a:masterClrMapping/>
  </p:clrMapOvr>
  <p:timing>
    <p:tnLst>
      <p:par>
        <p:cTn id="1" dur="indefinite" restart="never" nodeType="tmRoot"/>
      </p:par>
    </p:tnLst>
  </p:timing>
</p:sld>
</file>

<file path=ppt/theme/theme1.xml><?xml version="1.0" encoding="utf-8"?>
<a:theme xmlns:a="http://schemas.openxmlformats.org/drawingml/2006/main" name="Fasett">
  <a:themeElements>
    <a:clrScheme name="Faset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set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set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441</TotalTime>
  <Words>2510</Words>
  <Application>Microsoft Office PowerPoint</Application>
  <PresentationFormat>Niestandardowy</PresentationFormat>
  <Paragraphs>286</Paragraphs>
  <Slides>22</Slides>
  <Notes>15</Notes>
  <HiddenSlides>0</HiddenSlides>
  <MMClips>0</MMClips>
  <ScaleCrop>false</ScaleCrop>
  <HeadingPairs>
    <vt:vector size="4" baseType="variant">
      <vt:variant>
        <vt:lpstr>Motyw</vt:lpstr>
      </vt:variant>
      <vt:variant>
        <vt:i4>1</vt:i4>
      </vt:variant>
      <vt:variant>
        <vt:lpstr>Tytuły slajdów</vt:lpstr>
      </vt:variant>
      <vt:variant>
        <vt:i4>22</vt:i4>
      </vt:variant>
    </vt:vector>
  </HeadingPairs>
  <TitlesOfParts>
    <vt:vector size="23" baseType="lpstr">
      <vt:lpstr>Fasett</vt:lpstr>
      <vt:lpstr>Social dialogue in the public sector – the Norwegian experience</vt:lpstr>
      <vt:lpstr>Fagforbundet - Norwegian Union of  Municipal and General Employees</vt:lpstr>
      <vt:lpstr>KS - Norwegian Association of Local and Regional Authorities</vt:lpstr>
      <vt:lpstr>Norway in a nutshell</vt:lpstr>
      <vt:lpstr>The Norwegian model</vt:lpstr>
      <vt:lpstr>Social dialogue and tripartite cooperation</vt:lpstr>
      <vt:lpstr>Characteristics of social dialogue  in Norway </vt:lpstr>
      <vt:lpstr>Collective agreements:  backbone of the Norwegian model </vt:lpstr>
      <vt:lpstr>The Working Environment Act</vt:lpstr>
      <vt:lpstr>Mediation and disputes</vt:lpstr>
      <vt:lpstr>Municipal tripartite cooperation</vt:lpstr>
      <vt:lpstr>Working for common goals builds trust</vt:lpstr>
      <vt:lpstr> Regular dialogue at the workplace</vt:lpstr>
      <vt:lpstr>Two examples</vt:lpstr>
      <vt:lpstr>What are the results?</vt:lpstr>
      <vt:lpstr>Social dialogue and trust –  opposed to detailed control </vt:lpstr>
      <vt:lpstr>National programmes for tripartite cooperation in the municipalities</vt:lpstr>
      <vt:lpstr>Digitalisation </vt:lpstr>
      <vt:lpstr>Tripartite cooperation in Melhus, Malvik and Steinkjer municipalities</vt:lpstr>
      <vt:lpstr>Tripartite cooperation in a nursing home in Hvaler municipality </vt:lpstr>
      <vt:lpstr>Inclusion of immigrants in Frøya </vt:lpstr>
      <vt:lpstr>Social dialogue factors for success: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Social Dialogue and Decent work  Cooperation TUFEMI, FAGFORBUNDET AND KS</dc:title>
  <dc:creator>anne.k.grimsrud@gmail.com</dc:creator>
  <cp:lastModifiedBy>asia</cp:lastModifiedBy>
  <cp:revision>51</cp:revision>
  <dcterms:created xsi:type="dcterms:W3CDTF">2020-02-12T10:23:03Z</dcterms:created>
  <dcterms:modified xsi:type="dcterms:W3CDTF">2020-09-23T13:04:47Z</dcterms:modified>
</cp:coreProperties>
</file>