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8" r:id="rId3"/>
    <p:sldId id="267" r:id="rId4"/>
    <p:sldId id="260" r:id="rId5"/>
    <p:sldId id="261" r:id="rId6"/>
    <p:sldId id="264" r:id="rId7"/>
    <p:sldId id="262" r:id="rId8"/>
    <p:sldId id="263" r:id="rId9"/>
    <p:sldId id="266" r:id="rId10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6600"/>
    <a:srgbClr val="00924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3B11D7-EF7D-4E59-94BF-9D761BA27A6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5E04261A-C394-4B8D-BC8B-ECA0416677E4}">
      <dgm:prSet phldrT="[Tekst]"/>
      <dgm:spPr/>
      <dgm:t>
        <a:bodyPr/>
        <a:lstStyle/>
        <a:p>
          <a:r>
            <a:rPr lang="pl-PL" dirty="0"/>
            <a:t>OTOCZENIE</a:t>
          </a:r>
        </a:p>
      </dgm:t>
    </dgm:pt>
    <dgm:pt modelId="{29964B32-11CF-4401-AB1A-2C274B30765F}" type="parTrans" cxnId="{BFA86286-4C73-4D77-AC58-FAFA305251AD}">
      <dgm:prSet/>
      <dgm:spPr/>
      <dgm:t>
        <a:bodyPr/>
        <a:lstStyle/>
        <a:p>
          <a:endParaRPr lang="pl-PL"/>
        </a:p>
      </dgm:t>
    </dgm:pt>
    <dgm:pt modelId="{B553EBC0-3522-4B56-9A7E-98312D445C2A}" type="sibTrans" cxnId="{BFA86286-4C73-4D77-AC58-FAFA305251AD}">
      <dgm:prSet/>
      <dgm:spPr/>
      <dgm:t>
        <a:bodyPr/>
        <a:lstStyle/>
        <a:p>
          <a:endParaRPr lang="pl-PL"/>
        </a:p>
      </dgm:t>
    </dgm:pt>
    <dgm:pt modelId="{81E8DE00-70A0-46E1-B32A-799641E3B421}">
      <dgm:prSet phldrT="[Tekst]"/>
      <dgm:spPr/>
      <dgm:t>
        <a:bodyPr/>
        <a:lstStyle/>
        <a:p>
          <a:r>
            <a:rPr lang="pl-PL" dirty="0"/>
            <a:t>ORGANIZACJA</a:t>
          </a:r>
        </a:p>
      </dgm:t>
    </dgm:pt>
    <dgm:pt modelId="{AF2CBCEA-D471-441D-BA23-702293AAD76A}" type="parTrans" cxnId="{81EE87AF-5725-4224-96E7-A7A2EB3DE610}">
      <dgm:prSet/>
      <dgm:spPr/>
      <dgm:t>
        <a:bodyPr/>
        <a:lstStyle/>
        <a:p>
          <a:endParaRPr lang="pl-PL"/>
        </a:p>
      </dgm:t>
    </dgm:pt>
    <dgm:pt modelId="{788C5EA7-20A6-40B1-86EB-A8AA4A02F770}" type="sibTrans" cxnId="{81EE87AF-5725-4224-96E7-A7A2EB3DE610}">
      <dgm:prSet/>
      <dgm:spPr/>
      <dgm:t>
        <a:bodyPr/>
        <a:lstStyle/>
        <a:p>
          <a:endParaRPr lang="pl-PL"/>
        </a:p>
      </dgm:t>
    </dgm:pt>
    <dgm:pt modelId="{361D6B59-D8E9-471B-838C-D3AAB7CD4C1D}">
      <dgm:prSet phldrT="[Tekst]"/>
      <dgm:spPr/>
      <dgm:t>
        <a:bodyPr/>
        <a:lstStyle/>
        <a:p>
          <a:r>
            <a:rPr lang="pl-PL" dirty="0"/>
            <a:t>PRACOWNIK</a:t>
          </a:r>
        </a:p>
      </dgm:t>
    </dgm:pt>
    <dgm:pt modelId="{39C1A50E-5854-41FA-98BE-5ED9ED62B94E}" type="parTrans" cxnId="{2C8AB93E-7B66-4B14-97A0-A5009C8330D5}">
      <dgm:prSet/>
      <dgm:spPr/>
      <dgm:t>
        <a:bodyPr/>
        <a:lstStyle/>
        <a:p>
          <a:endParaRPr lang="pl-PL"/>
        </a:p>
      </dgm:t>
    </dgm:pt>
    <dgm:pt modelId="{F96F4843-99E2-494F-9C35-6F1838BC4C85}" type="sibTrans" cxnId="{2C8AB93E-7B66-4B14-97A0-A5009C8330D5}">
      <dgm:prSet/>
      <dgm:spPr/>
      <dgm:t>
        <a:bodyPr/>
        <a:lstStyle/>
        <a:p>
          <a:endParaRPr lang="pl-PL"/>
        </a:p>
      </dgm:t>
    </dgm:pt>
    <dgm:pt modelId="{9369FCB6-7945-42C7-A62F-055DEF3D39D4}" type="pres">
      <dgm:prSet presAssocID="{613B11D7-EF7D-4E59-94BF-9D761BA27A6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6D24FCA2-89BB-4DC2-A4F4-CED9F3DE2200}" type="pres">
      <dgm:prSet presAssocID="{5E04261A-C394-4B8D-BC8B-ECA0416677E4}" presName="parentLin" presStyleCnt="0"/>
      <dgm:spPr/>
    </dgm:pt>
    <dgm:pt modelId="{EC59BC72-7875-4702-8560-57BFB21E9E53}" type="pres">
      <dgm:prSet presAssocID="{5E04261A-C394-4B8D-BC8B-ECA0416677E4}" presName="parentLeftMargin" presStyleLbl="node1" presStyleIdx="0" presStyleCnt="3"/>
      <dgm:spPr/>
      <dgm:t>
        <a:bodyPr/>
        <a:lstStyle/>
        <a:p>
          <a:endParaRPr lang="pl-PL"/>
        </a:p>
      </dgm:t>
    </dgm:pt>
    <dgm:pt modelId="{FC2B2A6F-B3DF-4F08-8338-F8AD9D6DBDD7}" type="pres">
      <dgm:prSet presAssocID="{5E04261A-C394-4B8D-BC8B-ECA0416677E4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999B200-4666-483F-AF9A-C09310D16377}" type="pres">
      <dgm:prSet presAssocID="{5E04261A-C394-4B8D-BC8B-ECA0416677E4}" presName="negativeSpace" presStyleCnt="0"/>
      <dgm:spPr/>
    </dgm:pt>
    <dgm:pt modelId="{620DC130-1860-43A2-9DC0-9A61819CD386}" type="pres">
      <dgm:prSet presAssocID="{5E04261A-C394-4B8D-BC8B-ECA0416677E4}" presName="childText" presStyleLbl="conFgAcc1" presStyleIdx="0" presStyleCnt="3">
        <dgm:presLayoutVars>
          <dgm:bulletEnabled val="1"/>
        </dgm:presLayoutVars>
      </dgm:prSet>
      <dgm:spPr/>
    </dgm:pt>
    <dgm:pt modelId="{7E0A488B-36F7-4AB9-BFC5-BC5DF067FCA4}" type="pres">
      <dgm:prSet presAssocID="{B553EBC0-3522-4B56-9A7E-98312D445C2A}" presName="spaceBetweenRectangles" presStyleCnt="0"/>
      <dgm:spPr/>
    </dgm:pt>
    <dgm:pt modelId="{2A034636-5F79-42B1-BE43-F4200BB8EBAC}" type="pres">
      <dgm:prSet presAssocID="{81E8DE00-70A0-46E1-B32A-799641E3B421}" presName="parentLin" presStyleCnt="0"/>
      <dgm:spPr/>
    </dgm:pt>
    <dgm:pt modelId="{340E4921-039E-42CD-9A2E-0B57F0BE236D}" type="pres">
      <dgm:prSet presAssocID="{81E8DE00-70A0-46E1-B32A-799641E3B421}" presName="parentLeftMargin" presStyleLbl="node1" presStyleIdx="0" presStyleCnt="3"/>
      <dgm:spPr/>
      <dgm:t>
        <a:bodyPr/>
        <a:lstStyle/>
        <a:p>
          <a:endParaRPr lang="pl-PL"/>
        </a:p>
      </dgm:t>
    </dgm:pt>
    <dgm:pt modelId="{981F6314-6B19-41F1-AB68-6541FA5BA257}" type="pres">
      <dgm:prSet presAssocID="{81E8DE00-70A0-46E1-B32A-799641E3B421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846ABA3-2C29-4D37-84EE-3771F1B038C2}" type="pres">
      <dgm:prSet presAssocID="{81E8DE00-70A0-46E1-B32A-799641E3B421}" presName="negativeSpace" presStyleCnt="0"/>
      <dgm:spPr/>
    </dgm:pt>
    <dgm:pt modelId="{B055E769-5505-46C7-9E31-6583B2E8505C}" type="pres">
      <dgm:prSet presAssocID="{81E8DE00-70A0-46E1-B32A-799641E3B421}" presName="childText" presStyleLbl="conFgAcc1" presStyleIdx="1" presStyleCnt="3">
        <dgm:presLayoutVars>
          <dgm:bulletEnabled val="1"/>
        </dgm:presLayoutVars>
      </dgm:prSet>
      <dgm:spPr/>
    </dgm:pt>
    <dgm:pt modelId="{B32177D9-5A66-42B8-AE35-C5DC55884D5F}" type="pres">
      <dgm:prSet presAssocID="{788C5EA7-20A6-40B1-86EB-A8AA4A02F770}" presName="spaceBetweenRectangles" presStyleCnt="0"/>
      <dgm:spPr/>
    </dgm:pt>
    <dgm:pt modelId="{E44840F2-8875-40E0-A7F4-90CF2A4E6BFF}" type="pres">
      <dgm:prSet presAssocID="{361D6B59-D8E9-471B-838C-D3AAB7CD4C1D}" presName="parentLin" presStyleCnt="0"/>
      <dgm:spPr/>
    </dgm:pt>
    <dgm:pt modelId="{B05970A2-41C4-4E12-B879-5F50C760B461}" type="pres">
      <dgm:prSet presAssocID="{361D6B59-D8E9-471B-838C-D3AAB7CD4C1D}" presName="parentLeftMargin" presStyleLbl="node1" presStyleIdx="1" presStyleCnt="3"/>
      <dgm:spPr/>
      <dgm:t>
        <a:bodyPr/>
        <a:lstStyle/>
        <a:p>
          <a:endParaRPr lang="pl-PL"/>
        </a:p>
      </dgm:t>
    </dgm:pt>
    <dgm:pt modelId="{915FD4C2-AF18-4C0A-98CE-12AA17745D34}" type="pres">
      <dgm:prSet presAssocID="{361D6B59-D8E9-471B-838C-D3AAB7CD4C1D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6D5D2EB-F98E-4ECC-A3C0-35ED0BFCF3EA}" type="pres">
      <dgm:prSet presAssocID="{361D6B59-D8E9-471B-838C-D3AAB7CD4C1D}" presName="negativeSpace" presStyleCnt="0"/>
      <dgm:spPr/>
    </dgm:pt>
    <dgm:pt modelId="{4E91B684-A63D-4184-ADD6-EE2D6B1DBCD5}" type="pres">
      <dgm:prSet presAssocID="{361D6B59-D8E9-471B-838C-D3AAB7CD4C1D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81EE87AF-5725-4224-96E7-A7A2EB3DE610}" srcId="{613B11D7-EF7D-4E59-94BF-9D761BA27A61}" destId="{81E8DE00-70A0-46E1-B32A-799641E3B421}" srcOrd="1" destOrd="0" parTransId="{AF2CBCEA-D471-441D-BA23-702293AAD76A}" sibTransId="{788C5EA7-20A6-40B1-86EB-A8AA4A02F770}"/>
    <dgm:cxn modelId="{1E8F0E5E-D69D-45F4-91E0-550514388B2A}" type="presOf" srcId="{361D6B59-D8E9-471B-838C-D3AAB7CD4C1D}" destId="{B05970A2-41C4-4E12-B879-5F50C760B461}" srcOrd="0" destOrd="0" presId="urn:microsoft.com/office/officeart/2005/8/layout/list1"/>
    <dgm:cxn modelId="{9BB8BBDB-65FC-412D-B7F5-7FA736B9E92F}" type="presOf" srcId="{361D6B59-D8E9-471B-838C-D3AAB7CD4C1D}" destId="{915FD4C2-AF18-4C0A-98CE-12AA17745D34}" srcOrd="1" destOrd="0" presId="urn:microsoft.com/office/officeart/2005/8/layout/list1"/>
    <dgm:cxn modelId="{2C8AB93E-7B66-4B14-97A0-A5009C8330D5}" srcId="{613B11D7-EF7D-4E59-94BF-9D761BA27A61}" destId="{361D6B59-D8E9-471B-838C-D3AAB7CD4C1D}" srcOrd="2" destOrd="0" parTransId="{39C1A50E-5854-41FA-98BE-5ED9ED62B94E}" sibTransId="{F96F4843-99E2-494F-9C35-6F1838BC4C85}"/>
    <dgm:cxn modelId="{BF7DB8FC-204C-4BDD-9D34-63DEB3B85159}" type="presOf" srcId="{81E8DE00-70A0-46E1-B32A-799641E3B421}" destId="{981F6314-6B19-41F1-AB68-6541FA5BA257}" srcOrd="1" destOrd="0" presId="urn:microsoft.com/office/officeart/2005/8/layout/list1"/>
    <dgm:cxn modelId="{BFA86286-4C73-4D77-AC58-FAFA305251AD}" srcId="{613B11D7-EF7D-4E59-94BF-9D761BA27A61}" destId="{5E04261A-C394-4B8D-BC8B-ECA0416677E4}" srcOrd="0" destOrd="0" parTransId="{29964B32-11CF-4401-AB1A-2C274B30765F}" sibTransId="{B553EBC0-3522-4B56-9A7E-98312D445C2A}"/>
    <dgm:cxn modelId="{33CDFEF2-934E-48C5-BE4F-1B74CA637837}" type="presOf" srcId="{613B11D7-EF7D-4E59-94BF-9D761BA27A61}" destId="{9369FCB6-7945-42C7-A62F-055DEF3D39D4}" srcOrd="0" destOrd="0" presId="urn:microsoft.com/office/officeart/2005/8/layout/list1"/>
    <dgm:cxn modelId="{BD1787CD-99BF-4D66-865A-12D610F7DF0E}" type="presOf" srcId="{5E04261A-C394-4B8D-BC8B-ECA0416677E4}" destId="{FC2B2A6F-B3DF-4F08-8338-F8AD9D6DBDD7}" srcOrd="1" destOrd="0" presId="urn:microsoft.com/office/officeart/2005/8/layout/list1"/>
    <dgm:cxn modelId="{6F41C9F2-6DAF-4590-BA3E-AF6E205EA8FA}" type="presOf" srcId="{5E04261A-C394-4B8D-BC8B-ECA0416677E4}" destId="{EC59BC72-7875-4702-8560-57BFB21E9E53}" srcOrd="0" destOrd="0" presId="urn:microsoft.com/office/officeart/2005/8/layout/list1"/>
    <dgm:cxn modelId="{FAD3C825-79F7-4AF9-B7E5-CBDD29EB14EF}" type="presOf" srcId="{81E8DE00-70A0-46E1-B32A-799641E3B421}" destId="{340E4921-039E-42CD-9A2E-0B57F0BE236D}" srcOrd="0" destOrd="0" presId="urn:microsoft.com/office/officeart/2005/8/layout/list1"/>
    <dgm:cxn modelId="{A6966C5C-37AC-48E5-9A7E-04483EC61DC4}" type="presParOf" srcId="{9369FCB6-7945-42C7-A62F-055DEF3D39D4}" destId="{6D24FCA2-89BB-4DC2-A4F4-CED9F3DE2200}" srcOrd="0" destOrd="0" presId="urn:microsoft.com/office/officeart/2005/8/layout/list1"/>
    <dgm:cxn modelId="{329F5DEC-93DD-49F2-84B7-E1AF1357E0CE}" type="presParOf" srcId="{6D24FCA2-89BB-4DC2-A4F4-CED9F3DE2200}" destId="{EC59BC72-7875-4702-8560-57BFB21E9E53}" srcOrd="0" destOrd="0" presId="urn:microsoft.com/office/officeart/2005/8/layout/list1"/>
    <dgm:cxn modelId="{40E2C6D9-A06D-40DF-B7A3-A5A0C7276EA2}" type="presParOf" srcId="{6D24FCA2-89BB-4DC2-A4F4-CED9F3DE2200}" destId="{FC2B2A6F-B3DF-4F08-8338-F8AD9D6DBDD7}" srcOrd="1" destOrd="0" presId="urn:microsoft.com/office/officeart/2005/8/layout/list1"/>
    <dgm:cxn modelId="{F7567A5B-D531-4239-925A-F8E379BC4A94}" type="presParOf" srcId="{9369FCB6-7945-42C7-A62F-055DEF3D39D4}" destId="{E999B200-4666-483F-AF9A-C09310D16377}" srcOrd="1" destOrd="0" presId="urn:microsoft.com/office/officeart/2005/8/layout/list1"/>
    <dgm:cxn modelId="{36BA87EA-6384-4EE1-A4B8-42CE59ED4CEF}" type="presParOf" srcId="{9369FCB6-7945-42C7-A62F-055DEF3D39D4}" destId="{620DC130-1860-43A2-9DC0-9A61819CD386}" srcOrd="2" destOrd="0" presId="urn:microsoft.com/office/officeart/2005/8/layout/list1"/>
    <dgm:cxn modelId="{1E1E4A0C-FC3A-41D5-8CA0-D24FA56E45A2}" type="presParOf" srcId="{9369FCB6-7945-42C7-A62F-055DEF3D39D4}" destId="{7E0A488B-36F7-4AB9-BFC5-BC5DF067FCA4}" srcOrd="3" destOrd="0" presId="urn:microsoft.com/office/officeart/2005/8/layout/list1"/>
    <dgm:cxn modelId="{3F53B848-24F3-4498-9473-A37B7161B3CC}" type="presParOf" srcId="{9369FCB6-7945-42C7-A62F-055DEF3D39D4}" destId="{2A034636-5F79-42B1-BE43-F4200BB8EBAC}" srcOrd="4" destOrd="0" presId="urn:microsoft.com/office/officeart/2005/8/layout/list1"/>
    <dgm:cxn modelId="{DE7B8EA8-F452-4174-B004-E2524AB236B8}" type="presParOf" srcId="{2A034636-5F79-42B1-BE43-F4200BB8EBAC}" destId="{340E4921-039E-42CD-9A2E-0B57F0BE236D}" srcOrd="0" destOrd="0" presId="urn:microsoft.com/office/officeart/2005/8/layout/list1"/>
    <dgm:cxn modelId="{945BA581-D73D-495E-A880-95B35F7F01FE}" type="presParOf" srcId="{2A034636-5F79-42B1-BE43-F4200BB8EBAC}" destId="{981F6314-6B19-41F1-AB68-6541FA5BA257}" srcOrd="1" destOrd="0" presId="urn:microsoft.com/office/officeart/2005/8/layout/list1"/>
    <dgm:cxn modelId="{CCFA0B82-A0F7-401A-B95B-57EB15779D24}" type="presParOf" srcId="{9369FCB6-7945-42C7-A62F-055DEF3D39D4}" destId="{D846ABA3-2C29-4D37-84EE-3771F1B038C2}" srcOrd="5" destOrd="0" presId="urn:microsoft.com/office/officeart/2005/8/layout/list1"/>
    <dgm:cxn modelId="{87D8826C-1CFC-4DF1-B5F1-0F92EDA45455}" type="presParOf" srcId="{9369FCB6-7945-42C7-A62F-055DEF3D39D4}" destId="{B055E769-5505-46C7-9E31-6583B2E8505C}" srcOrd="6" destOrd="0" presId="urn:microsoft.com/office/officeart/2005/8/layout/list1"/>
    <dgm:cxn modelId="{D8B2B86F-DEC6-4025-85AF-5CE50A5A2A7D}" type="presParOf" srcId="{9369FCB6-7945-42C7-A62F-055DEF3D39D4}" destId="{B32177D9-5A66-42B8-AE35-C5DC55884D5F}" srcOrd="7" destOrd="0" presId="urn:microsoft.com/office/officeart/2005/8/layout/list1"/>
    <dgm:cxn modelId="{075290C7-27D4-4D30-BF9A-BF6D10AD573F}" type="presParOf" srcId="{9369FCB6-7945-42C7-A62F-055DEF3D39D4}" destId="{E44840F2-8875-40E0-A7F4-90CF2A4E6BFF}" srcOrd="8" destOrd="0" presId="urn:microsoft.com/office/officeart/2005/8/layout/list1"/>
    <dgm:cxn modelId="{0AE0DACC-F191-4801-B884-42D351F7E06D}" type="presParOf" srcId="{E44840F2-8875-40E0-A7F4-90CF2A4E6BFF}" destId="{B05970A2-41C4-4E12-B879-5F50C760B461}" srcOrd="0" destOrd="0" presId="urn:microsoft.com/office/officeart/2005/8/layout/list1"/>
    <dgm:cxn modelId="{3CFAA78F-FBFD-4778-B10E-695FEF1B14D5}" type="presParOf" srcId="{E44840F2-8875-40E0-A7F4-90CF2A4E6BFF}" destId="{915FD4C2-AF18-4C0A-98CE-12AA17745D34}" srcOrd="1" destOrd="0" presId="urn:microsoft.com/office/officeart/2005/8/layout/list1"/>
    <dgm:cxn modelId="{AE2A13B5-545A-46A9-92BC-13DC2C80EBBF}" type="presParOf" srcId="{9369FCB6-7945-42C7-A62F-055DEF3D39D4}" destId="{66D5D2EB-F98E-4ECC-A3C0-35ED0BFCF3EA}" srcOrd="9" destOrd="0" presId="urn:microsoft.com/office/officeart/2005/8/layout/list1"/>
    <dgm:cxn modelId="{1CE7B976-59C4-45CB-8450-A64D3DA818F4}" type="presParOf" srcId="{9369FCB6-7945-42C7-A62F-055DEF3D39D4}" destId="{4E91B684-A63D-4184-ADD6-EE2D6B1DBCD5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13B11D7-EF7D-4E59-94BF-9D761BA27A6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5E04261A-C394-4B8D-BC8B-ECA0416677E4}">
      <dgm:prSet phldrT="[Tekst]"/>
      <dgm:spPr/>
      <dgm:t>
        <a:bodyPr/>
        <a:lstStyle/>
        <a:p>
          <a:r>
            <a:rPr lang="pl-PL" dirty="0"/>
            <a:t>Analiza zadań i potrzeb komórek organizacyjnych</a:t>
          </a:r>
        </a:p>
      </dgm:t>
    </dgm:pt>
    <dgm:pt modelId="{29964B32-11CF-4401-AB1A-2C274B30765F}" type="parTrans" cxnId="{BFA86286-4C73-4D77-AC58-FAFA305251AD}">
      <dgm:prSet/>
      <dgm:spPr/>
      <dgm:t>
        <a:bodyPr/>
        <a:lstStyle/>
        <a:p>
          <a:endParaRPr lang="pl-PL"/>
        </a:p>
      </dgm:t>
    </dgm:pt>
    <dgm:pt modelId="{B553EBC0-3522-4B56-9A7E-98312D445C2A}" type="sibTrans" cxnId="{BFA86286-4C73-4D77-AC58-FAFA305251AD}">
      <dgm:prSet/>
      <dgm:spPr/>
      <dgm:t>
        <a:bodyPr/>
        <a:lstStyle/>
        <a:p>
          <a:endParaRPr lang="pl-PL"/>
        </a:p>
      </dgm:t>
    </dgm:pt>
    <dgm:pt modelId="{81E8DE00-70A0-46E1-B32A-799641E3B421}">
      <dgm:prSet phldrT="[Tekst]"/>
      <dgm:spPr/>
      <dgm:t>
        <a:bodyPr/>
        <a:lstStyle/>
        <a:p>
          <a:r>
            <a:rPr lang="pl-PL" dirty="0" err="1"/>
            <a:t>Benchmarking</a:t>
          </a:r>
          <a:endParaRPr lang="pl-PL" dirty="0"/>
        </a:p>
      </dgm:t>
    </dgm:pt>
    <dgm:pt modelId="{AF2CBCEA-D471-441D-BA23-702293AAD76A}" type="parTrans" cxnId="{81EE87AF-5725-4224-96E7-A7A2EB3DE610}">
      <dgm:prSet/>
      <dgm:spPr/>
      <dgm:t>
        <a:bodyPr/>
        <a:lstStyle/>
        <a:p>
          <a:endParaRPr lang="pl-PL"/>
        </a:p>
      </dgm:t>
    </dgm:pt>
    <dgm:pt modelId="{788C5EA7-20A6-40B1-86EB-A8AA4A02F770}" type="sibTrans" cxnId="{81EE87AF-5725-4224-96E7-A7A2EB3DE610}">
      <dgm:prSet/>
      <dgm:spPr/>
      <dgm:t>
        <a:bodyPr/>
        <a:lstStyle/>
        <a:p>
          <a:endParaRPr lang="pl-PL"/>
        </a:p>
      </dgm:t>
    </dgm:pt>
    <dgm:pt modelId="{361D6B59-D8E9-471B-838C-D3AAB7CD4C1D}">
      <dgm:prSet phldrT="[Tekst]"/>
      <dgm:spPr/>
      <dgm:t>
        <a:bodyPr/>
        <a:lstStyle/>
        <a:p>
          <a:r>
            <a:rPr lang="pl-PL" dirty="0" err="1"/>
            <a:t>Compliance</a:t>
          </a:r>
          <a:r>
            <a:rPr lang="pl-PL" dirty="0"/>
            <a:t>-system zarządzania zgodnością</a:t>
          </a:r>
        </a:p>
      </dgm:t>
    </dgm:pt>
    <dgm:pt modelId="{F96F4843-99E2-494F-9C35-6F1838BC4C85}" type="sibTrans" cxnId="{2C8AB93E-7B66-4B14-97A0-A5009C8330D5}">
      <dgm:prSet/>
      <dgm:spPr/>
      <dgm:t>
        <a:bodyPr/>
        <a:lstStyle/>
        <a:p>
          <a:endParaRPr lang="pl-PL"/>
        </a:p>
      </dgm:t>
    </dgm:pt>
    <dgm:pt modelId="{39C1A50E-5854-41FA-98BE-5ED9ED62B94E}" type="parTrans" cxnId="{2C8AB93E-7B66-4B14-97A0-A5009C8330D5}">
      <dgm:prSet/>
      <dgm:spPr/>
      <dgm:t>
        <a:bodyPr/>
        <a:lstStyle/>
        <a:p>
          <a:endParaRPr lang="pl-PL"/>
        </a:p>
      </dgm:t>
    </dgm:pt>
    <dgm:pt modelId="{9369FCB6-7945-42C7-A62F-055DEF3D39D4}" type="pres">
      <dgm:prSet presAssocID="{613B11D7-EF7D-4E59-94BF-9D761BA27A6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6D24FCA2-89BB-4DC2-A4F4-CED9F3DE2200}" type="pres">
      <dgm:prSet presAssocID="{5E04261A-C394-4B8D-BC8B-ECA0416677E4}" presName="parentLin" presStyleCnt="0"/>
      <dgm:spPr/>
    </dgm:pt>
    <dgm:pt modelId="{EC59BC72-7875-4702-8560-57BFB21E9E53}" type="pres">
      <dgm:prSet presAssocID="{5E04261A-C394-4B8D-BC8B-ECA0416677E4}" presName="parentLeftMargin" presStyleLbl="node1" presStyleIdx="0" presStyleCnt="3"/>
      <dgm:spPr/>
      <dgm:t>
        <a:bodyPr/>
        <a:lstStyle/>
        <a:p>
          <a:endParaRPr lang="pl-PL"/>
        </a:p>
      </dgm:t>
    </dgm:pt>
    <dgm:pt modelId="{FC2B2A6F-B3DF-4F08-8338-F8AD9D6DBDD7}" type="pres">
      <dgm:prSet presAssocID="{5E04261A-C394-4B8D-BC8B-ECA0416677E4}" presName="parentText" presStyleLbl="node1" presStyleIdx="0" presStyleCnt="3" custScaleX="109780" custScaleY="136042" custLinFactNeighborX="98059" custLinFactNeighborY="3530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999B200-4666-483F-AF9A-C09310D16377}" type="pres">
      <dgm:prSet presAssocID="{5E04261A-C394-4B8D-BC8B-ECA0416677E4}" presName="negativeSpace" presStyleCnt="0"/>
      <dgm:spPr/>
    </dgm:pt>
    <dgm:pt modelId="{620DC130-1860-43A2-9DC0-9A61819CD386}" type="pres">
      <dgm:prSet presAssocID="{5E04261A-C394-4B8D-BC8B-ECA0416677E4}" presName="childText" presStyleLbl="conFgAcc1" presStyleIdx="0" presStyleCnt="3" custLinFactNeighborX="842" custLinFactNeighborY="9220">
        <dgm:presLayoutVars>
          <dgm:bulletEnabled val="1"/>
        </dgm:presLayoutVars>
      </dgm:prSet>
      <dgm:spPr/>
    </dgm:pt>
    <dgm:pt modelId="{7E0A488B-36F7-4AB9-BFC5-BC5DF067FCA4}" type="pres">
      <dgm:prSet presAssocID="{B553EBC0-3522-4B56-9A7E-98312D445C2A}" presName="spaceBetweenRectangles" presStyleCnt="0"/>
      <dgm:spPr/>
    </dgm:pt>
    <dgm:pt modelId="{2A034636-5F79-42B1-BE43-F4200BB8EBAC}" type="pres">
      <dgm:prSet presAssocID="{81E8DE00-70A0-46E1-B32A-799641E3B421}" presName="parentLin" presStyleCnt="0"/>
      <dgm:spPr/>
    </dgm:pt>
    <dgm:pt modelId="{340E4921-039E-42CD-9A2E-0B57F0BE236D}" type="pres">
      <dgm:prSet presAssocID="{81E8DE00-70A0-46E1-B32A-799641E3B421}" presName="parentLeftMargin" presStyleLbl="node1" presStyleIdx="0" presStyleCnt="3"/>
      <dgm:spPr/>
      <dgm:t>
        <a:bodyPr/>
        <a:lstStyle/>
        <a:p>
          <a:endParaRPr lang="pl-PL"/>
        </a:p>
      </dgm:t>
    </dgm:pt>
    <dgm:pt modelId="{981F6314-6B19-41F1-AB68-6541FA5BA257}" type="pres">
      <dgm:prSet presAssocID="{81E8DE00-70A0-46E1-B32A-799641E3B421}" presName="parentText" presStyleLbl="node1" presStyleIdx="1" presStyleCnt="3" custScaleX="111583" custScaleY="123540" custLinFactNeighborX="97757" custLinFactNeighborY="-61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846ABA3-2C29-4D37-84EE-3771F1B038C2}" type="pres">
      <dgm:prSet presAssocID="{81E8DE00-70A0-46E1-B32A-799641E3B421}" presName="negativeSpace" presStyleCnt="0"/>
      <dgm:spPr/>
    </dgm:pt>
    <dgm:pt modelId="{B055E769-5505-46C7-9E31-6583B2E8505C}" type="pres">
      <dgm:prSet presAssocID="{81E8DE00-70A0-46E1-B32A-799641E3B421}" presName="childText" presStyleLbl="conFgAcc1" presStyleIdx="1" presStyleCnt="3" custLinFactNeighborX="842" custLinFactNeighborY="20345">
        <dgm:presLayoutVars>
          <dgm:bulletEnabled val="1"/>
        </dgm:presLayoutVars>
      </dgm:prSet>
      <dgm:spPr/>
    </dgm:pt>
    <dgm:pt modelId="{B32177D9-5A66-42B8-AE35-C5DC55884D5F}" type="pres">
      <dgm:prSet presAssocID="{788C5EA7-20A6-40B1-86EB-A8AA4A02F770}" presName="spaceBetweenRectangles" presStyleCnt="0"/>
      <dgm:spPr/>
    </dgm:pt>
    <dgm:pt modelId="{E44840F2-8875-40E0-A7F4-90CF2A4E6BFF}" type="pres">
      <dgm:prSet presAssocID="{361D6B59-D8E9-471B-838C-D3AAB7CD4C1D}" presName="parentLin" presStyleCnt="0"/>
      <dgm:spPr/>
    </dgm:pt>
    <dgm:pt modelId="{B05970A2-41C4-4E12-B879-5F50C760B461}" type="pres">
      <dgm:prSet presAssocID="{361D6B59-D8E9-471B-838C-D3AAB7CD4C1D}" presName="parentLeftMargin" presStyleLbl="node1" presStyleIdx="1" presStyleCnt="3"/>
      <dgm:spPr/>
      <dgm:t>
        <a:bodyPr/>
        <a:lstStyle/>
        <a:p>
          <a:endParaRPr lang="pl-PL"/>
        </a:p>
      </dgm:t>
    </dgm:pt>
    <dgm:pt modelId="{915FD4C2-AF18-4C0A-98CE-12AA17745D34}" type="pres">
      <dgm:prSet presAssocID="{361D6B59-D8E9-471B-838C-D3AAB7CD4C1D}" presName="parentText" presStyleLbl="node1" presStyleIdx="2" presStyleCnt="3" custScaleX="111469" custScaleY="115113" custLinFactX="423" custLinFactNeighborX="100000" custLinFactNeighborY="-19056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6D5D2EB-F98E-4ECC-A3C0-35ED0BFCF3EA}" type="pres">
      <dgm:prSet presAssocID="{361D6B59-D8E9-471B-838C-D3AAB7CD4C1D}" presName="negativeSpace" presStyleCnt="0"/>
      <dgm:spPr/>
    </dgm:pt>
    <dgm:pt modelId="{4E91B684-A63D-4184-ADD6-EE2D6B1DBCD5}" type="pres">
      <dgm:prSet presAssocID="{361D6B59-D8E9-471B-838C-D3AAB7CD4C1D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81EE87AF-5725-4224-96E7-A7A2EB3DE610}" srcId="{613B11D7-EF7D-4E59-94BF-9D761BA27A61}" destId="{81E8DE00-70A0-46E1-B32A-799641E3B421}" srcOrd="1" destOrd="0" parTransId="{AF2CBCEA-D471-441D-BA23-702293AAD76A}" sibTransId="{788C5EA7-20A6-40B1-86EB-A8AA4A02F770}"/>
    <dgm:cxn modelId="{1E8F0E5E-D69D-45F4-91E0-550514388B2A}" type="presOf" srcId="{361D6B59-D8E9-471B-838C-D3AAB7CD4C1D}" destId="{B05970A2-41C4-4E12-B879-5F50C760B461}" srcOrd="0" destOrd="0" presId="urn:microsoft.com/office/officeart/2005/8/layout/list1"/>
    <dgm:cxn modelId="{9BB8BBDB-65FC-412D-B7F5-7FA736B9E92F}" type="presOf" srcId="{361D6B59-D8E9-471B-838C-D3AAB7CD4C1D}" destId="{915FD4C2-AF18-4C0A-98CE-12AA17745D34}" srcOrd="1" destOrd="0" presId="urn:microsoft.com/office/officeart/2005/8/layout/list1"/>
    <dgm:cxn modelId="{2C8AB93E-7B66-4B14-97A0-A5009C8330D5}" srcId="{613B11D7-EF7D-4E59-94BF-9D761BA27A61}" destId="{361D6B59-D8E9-471B-838C-D3AAB7CD4C1D}" srcOrd="2" destOrd="0" parTransId="{39C1A50E-5854-41FA-98BE-5ED9ED62B94E}" sibTransId="{F96F4843-99E2-494F-9C35-6F1838BC4C85}"/>
    <dgm:cxn modelId="{BF7DB8FC-204C-4BDD-9D34-63DEB3B85159}" type="presOf" srcId="{81E8DE00-70A0-46E1-B32A-799641E3B421}" destId="{981F6314-6B19-41F1-AB68-6541FA5BA257}" srcOrd="1" destOrd="0" presId="urn:microsoft.com/office/officeart/2005/8/layout/list1"/>
    <dgm:cxn modelId="{BFA86286-4C73-4D77-AC58-FAFA305251AD}" srcId="{613B11D7-EF7D-4E59-94BF-9D761BA27A61}" destId="{5E04261A-C394-4B8D-BC8B-ECA0416677E4}" srcOrd="0" destOrd="0" parTransId="{29964B32-11CF-4401-AB1A-2C274B30765F}" sibTransId="{B553EBC0-3522-4B56-9A7E-98312D445C2A}"/>
    <dgm:cxn modelId="{33CDFEF2-934E-48C5-BE4F-1B74CA637837}" type="presOf" srcId="{613B11D7-EF7D-4E59-94BF-9D761BA27A61}" destId="{9369FCB6-7945-42C7-A62F-055DEF3D39D4}" srcOrd="0" destOrd="0" presId="urn:microsoft.com/office/officeart/2005/8/layout/list1"/>
    <dgm:cxn modelId="{BD1787CD-99BF-4D66-865A-12D610F7DF0E}" type="presOf" srcId="{5E04261A-C394-4B8D-BC8B-ECA0416677E4}" destId="{FC2B2A6F-B3DF-4F08-8338-F8AD9D6DBDD7}" srcOrd="1" destOrd="0" presId="urn:microsoft.com/office/officeart/2005/8/layout/list1"/>
    <dgm:cxn modelId="{6F41C9F2-6DAF-4590-BA3E-AF6E205EA8FA}" type="presOf" srcId="{5E04261A-C394-4B8D-BC8B-ECA0416677E4}" destId="{EC59BC72-7875-4702-8560-57BFB21E9E53}" srcOrd="0" destOrd="0" presId="urn:microsoft.com/office/officeart/2005/8/layout/list1"/>
    <dgm:cxn modelId="{FAD3C825-79F7-4AF9-B7E5-CBDD29EB14EF}" type="presOf" srcId="{81E8DE00-70A0-46E1-B32A-799641E3B421}" destId="{340E4921-039E-42CD-9A2E-0B57F0BE236D}" srcOrd="0" destOrd="0" presId="urn:microsoft.com/office/officeart/2005/8/layout/list1"/>
    <dgm:cxn modelId="{A6966C5C-37AC-48E5-9A7E-04483EC61DC4}" type="presParOf" srcId="{9369FCB6-7945-42C7-A62F-055DEF3D39D4}" destId="{6D24FCA2-89BB-4DC2-A4F4-CED9F3DE2200}" srcOrd="0" destOrd="0" presId="urn:microsoft.com/office/officeart/2005/8/layout/list1"/>
    <dgm:cxn modelId="{329F5DEC-93DD-49F2-84B7-E1AF1357E0CE}" type="presParOf" srcId="{6D24FCA2-89BB-4DC2-A4F4-CED9F3DE2200}" destId="{EC59BC72-7875-4702-8560-57BFB21E9E53}" srcOrd="0" destOrd="0" presId="urn:microsoft.com/office/officeart/2005/8/layout/list1"/>
    <dgm:cxn modelId="{40E2C6D9-A06D-40DF-B7A3-A5A0C7276EA2}" type="presParOf" srcId="{6D24FCA2-89BB-4DC2-A4F4-CED9F3DE2200}" destId="{FC2B2A6F-B3DF-4F08-8338-F8AD9D6DBDD7}" srcOrd="1" destOrd="0" presId="urn:microsoft.com/office/officeart/2005/8/layout/list1"/>
    <dgm:cxn modelId="{F7567A5B-D531-4239-925A-F8E379BC4A94}" type="presParOf" srcId="{9369FCB6-7945-42C7-A62F-055DEF3D39D4}" destId="{E999B200-4666-483F-AF9A-C09310D16377}" srcOrd="1" destOrd="0" presId="urn:microsoft.com/office/officeart/2005/8/layout/list1"/>
    <dgm:cxn modelId="{36BA87EA-6384-4EE1-A4B8-42CE59ED4CEF}" type="presParOf" srcId="{9369FCB6-7945-42C7-A62F-055DEF3D39D4}" destId="{620DC130-1860-43A2-9DC0-9A61819CD386}" srcOrd="2" destOrd="0" presId="urn:microsoft.com/office/officeart/2005/8/layout/list1"/>
    <dgm:cxn modelId="{1E1E4A0C-FC3A-41D5-8CA0-D24FA56E45A2}" type="presParOf" srcId="{9369FCB6-7945-42C7-A62F-055DEF3D39D4}" destId="{7E0A488B-36F7-4AB9-BFC5-BC5DF067FCA4}" srcOrd="3" destOrd="0" presId="urn:microsoft.com/office/officeart/2005/8/layout/list1"/>
    <dgm:cxn modelId="{3F53B848-24F3-4498-9473-A37B7161B3CC}" type="presParOf" srcId="{9369FCB6-7945-42C7-A62F-055DEF3D39D4}" destId="{2A034636-5F79-42B1-BE43-F4200BB8EBAC}" srcOrd="4" destOrd="0" presId="urn:microsoft.com/office/officeart/2005/8/layout/list1"/>
    <dgm:cxn modelId="{DE7B8EA8-F452-4174-B004-E2524AB236B8}" type="presParOf" srcId="{2A034636-5F79-42B1-BE43-F4200BB8EBAC}" destId="{340E4921-039E-42CD-9A2E-0B57F0BE236D}" srcOrd="0" destOrd="0" presId="urn:microsoft.com/office/officeart/2005/8/layout/list1"/>
    <dgm:cxn modelId="{945BA581-D73D-495E-A880-95B35F7F01FE}" type="presParOf" srcId="{2A034636-5F79-42B1-BE43-F4200BB8EBAC}" destId="{981F6314-6B19-41F1-AB68-6541FA5BA257}" srcOrd="1" destOrd="0" presId="urn:microsoft.com/office/officeart/2005/8/layout/list1"/>
    <dgm:cxn modelId="{CCFA0B82-A0F7-401A-B95B-57EB15779D24}" type="presParOf" srcId="{9369FCB6-7945-42C7-A62F-055DEF3D39D4}" destId="{D846ABA3-2C29-4D37-84EE-3771F1B038C2}" srcOrd="5" destOrd="0" presId="urn:microsoft.com/office/officeart/2005/8/layout/list1"/>
    <dgm:cxn modelId="{87D8826C-1CFC-4DF1-B5F1-0F92EDA45455}" type="presParOf" srcId="{9369FCB6-7945-42C7-A62F-055DEF3D39D4}" destId="{B055E769-5505-46C7-9E31-6583B2E8505C}" srcOrd="6" destOrd="0" presId="urn:microsoft.com/office/officeart/2005/8/layout/list1"/>
    <dgm:cxn modelId="{D8B2B86F-DEC6-4025-85AF-5CE50A5A2A7D}" type="presParOf" srcId="{9369FCB6-7945-42C7-A62F-055DEF3D39D4}" destId="{B32177D9-5A66-42B8-AE35-C5DC55884D5F}" srcOrd="7" destOrd="0" presId="urn:microsoft.com/office/officeart/2005/8/layout/list1"/>
    <dgm:cxn modelId="{075290C7-27D4-4D30-BF9A-BF6D10AD573F}" type="presParOf" srcId="{9369FCB6-7945-42C7-A62F-055DEF3D39D4}" destId="{E44840F2-8875-40E0-A7F4-90CF2A4E6BFF}" srcOrd="8" destOrd="0" presId="urn:microsoft.com/office/officeart/2005/8/layout/list1"/>
    <dgm:cxn modelId="{0AE0DACC-F191-4801-B884-42D351F7E06D}" type="presParOf" srcId="{E44840F2-8875-40E0-A7F4-90CF2A4E6BFF}" destId="{B05970A2-41C4-4E12-B879-5F50C760B461}" srcOrd="0" destOrd="0" presId="urn:microsoft.com/office/officeart/2005/8/layout/list1"/>
    <dgm:cxn modelId="{3CFAA78F-FBFD-4778-B10E-695FEF1B14D5}" type="presParOf" srcId="{E44840F2-8875-40E0-A7F4-90CF2A4E6BFF}" destId="{915FD4C2-AF18-4C0A-98CE-12AA17745D34}" srcOrd="1" destOrd="0" presId="urn:microsoft.com/office/officeart/2005/8/layout/list1"/>
    <dgm:cxn modelId="{AE2A13B5-545A-46A9-92BC-13DC2C80EBBF}" type="presParOf" srcId="{9369FCB6-7945-42C7-A62F-055DEF3D39D4}" destId="{66D5D2EB-F98E-4ECC-A3C0-35ED0BFCF3EA}" srcOrd="9" destOrd="0" presId="urn:microsoft.com/office/officeart/2005/8/layout/list1"/>
    <dgm:cxn modelId="{1CE7B976-59C4-45CB-8450-A64D3DA818F4}" type="presParOf" srcId="{9369FCB6-7945-42C7-A62F-055DEF3D39D4}" destId="{4E91B684-A63D-4184-ADD6-EE2D6B1DBCD5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13B11D7-EF7D-4E59-94BF-9D761BA27A6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5E04261A-C394-4B8D-BC8B-ECA0416677E4}">
      <dgm:prSet phldrT="[Tekst]" custT="1"/>
      <dgm:spPr/>
      <dgm:t>
        <a:bodyPr/>
        <a:lstStyle/>
        <a:p>
          <a:r>
            <a:rPr lang="pl-PL" sz="1200" dirty="0"/>
            <a:t>Bezpośrednie zweryfikowanie potrzeb pracowników </a:t>
          </a:r>
        </a:p>
      </dgm:t>
    </dgm:pt>
    <dgm:pt modelId="{29964B32-11CF-4401-AB1A-2C274B30765F}" type="parTrans" cxnId="{BFA86286-4C73-4D77-AC58-FAFA305251AD}">
      <dgm:prSet/>
      <dgm:spPr/>
      <dgm:t>
        <a:bodyPr/>
        <a:lstStyle/>
        <a:p>
          <a:endParaRPr lang="pl-PL"/>
        </a:p>
      </dgm:t>
    </dgm:pt>
    <dgm:pt modelId="{B553EBC0-3522-4B56-9A7E-98312D445C2A}" type="sibTrans" cxnId="{BFA86286-4C73-4D77-AC58-FAFA305251AD}">
      <dgm:prSet/>
      <dgm:spPr/>
      <dgm:t>
        <a:bodyPr/>
        <a:lstStyle/>
        <a:p>
          <a:endParaRPr lang="pl-PL"/>
        </a:p>
      </dgm:t>
    </dgm:pt>
    <dgm:pt modelId="{81E8DE00-70A0-46E1-B32A-799641E3B421}">
      <dgm:prSet phldrT="[Tekst]" custT="1"/>
      <dgm:spPr/>
      <dgm:t>
        <a:bodyPr/>
        <a:lstStyle/>
        <a:p>
          <a:r>
            <a:rPr lang="pl-PL" sz="1200" dirty="0"/>
            <a:t>Wyróżnione dobre praktyki Urzędu w ramach </a:t>
          </a:r>
          <a:r>
            <a:rPr lang="pl-PL" sz="1200" dirty="0" err="1"/>
            <a:t>Benchmarkingu</a:t>
          </a:r>
          <a:r>
            <a:rPr lang="pl-PL" sz="1200" dirty="0"/>
            <a:t> w latach 2016-2019</a:t>
          </a:r>
        </a:p>
      </dgm:t>
    </dgm:pt>
    <dgm:pt modelId="{AF2CBCEA-D471-441D-BA23-702293AAD76A}" type="parTrans" cxnId="{81EE87AF-5725-4224-96E7-A7A2EB3DE610}">
      <dgm:prSet/>
      <dgm:spPr/>
      <dgm:t>
        <a:bodyPr/>
        <a:lstStyle/>
        <a:p>
          <a:endParaRPr lang="pl-PL"/>
        </a:p>
      </dgm:t>
    </dgm:pt>
    <dgm:pt modelId="{788C5EA7-20A6-40B1-86EB-A8AA4A02F770}" type="sibTrans" cxnId="{81EE87AF-5725-4224-96E7-A7A2EB3DE610}">
      <dgm:prSet/>
      <dgm:spPr/>
      <dgm:t>
        <a:bodyPr/>
        <a:lstStyle/>
        <a:p>
          <a:endParaRPr lang="pl-PL"/>
        </a:p>
      </dgm:t>
    </dgm:pt>
    <dgm:pt modelId="{361D6B59-D8E9-471B-838C-D3AAB7CD4C1D}">
      <dgm:prSet phldrT="[Tekst]" custT="1"/>
      <dgm:spPr/>
      <dgm:t>
        <a:bodyPr/>
        <a:lstStyle/>
        <a:p>
          <a:r>
            <a:rPr lang="pl-PL" sz="1200" dirty="0"/>
            <a:t>Wdrożenie mechanizmów kontrolnych zapewniających zgodność działań</a:t>
          </a:r>
        </a:p>
      </dgm:t>
    </dgm:pt>
    <dgm:pt modelId="{F96F4843-99E2-494F-9C35-6F1838BC4C85}" type="sibTrans" cxnId="{2C8AB93E-7B66-4B14-97A0-A5009C8330D5}">
      <dgm:prSet/>
      <dgm:spPr/>
      <dgm:t>
        <a:bodyPr/>
        <a:lstStyle/>
        <a:p>
          <a:endParaRPr lang="pl-PL"/>
        </a:p>
      </dgm:t>
    </dgm:pt>
    <dgm:pt modelId="{39C1A50E-5854-41FA-98BE-5ED9ED62B94E}" type="parTrans" cxnId="{2C8AB93E-7B66-4B14-97A0-A5009C8330D5}">
      <dgm:prSet/>
      <dgm:spPr/>
      <dgm:t>
        <a:bodyPr/>
        <a:lstStyle/>
        <a:p>
          <a:endParaRPr lang="pl-PL"/>
        </a:p>
      </dgm:t>
    </dgm:pt>
    <dgm:pt modelId="{9369FCB6-7945-42C7-A62F-055DEF3D39D4}" type="pres">
      <dgm:prSet presAssocID="{613B11D7-EF7D-4E59-94BF-9D761BA27A6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6D24FCA2-89BB-4DC2-A4F4-CED9F3DE2200}" type="pres">
      <dgm:prSet presAssocID="{5E04261A-C394-4B8D-BC8B-ECA0416677E4}" presName="parentLin" presStyleCnt="0"/>
      <dgm:spPr/>
    </dgm:pt>
    <dgm:pt modelId="{EC59BC72-7875-4702-8560-57BFB21E9E53}" type="pres">
      <dgm:prSet presAssocID="{5E04261A-C394-4B8D-BC8B-ECA0416677E4}" presName="parentLeftMargin" presStyleLbl="node1" presStyleIdx="0" presStyleCnt="3"/>
      <dgm:spPr/>
      <dgm:t>
        <a:bodyPr/>
        <a:lstStyle/>
        <a:p>
          <a:endParaRPr lang="pl-PL"/>
        </a:p>
      </dgm:t>
    </dgm:pt>
    <dgm:pt modelId="{FC2B2A6F-B3DF-4F08-8338-F8AD9D6DBDD7}" type="pres">
      <dgm:prSet presAssocID="{5E04261A-C394-4B8D-BC8B-ECA0416677E4}" presName="parentText" presStyleLbl="node1" presStyleIdx="0" presStyleCnt="3" custScaleY="242924" custLinFactY="28485" custLinFactNeighborX="-15767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999B200-4666-483F-AF9A-C09310D16377}" type="pres">
      <dgm:prSet presAssocID="{5E04261A-C394-4B8D-BC8B-ECA0416677E4}" presName="negativeSpace" presStyleCnt="0"/>
      <dgm:spPr/>
    </dgm:pt>
    <dgm:pt modelId="{620DC130-1860-43A2-9DC0-9A61819CD386}" type="pres">
      <dgm:prSet presAssocID="{5E04261A-C394-4B8D-BC8B-ECA0416677E4}" presName="childText" presStyleLbl="conFgAcc1" presStyleIdx="0" presStyleCnt="3" custScaleX="76320" custScaleY="246165">
        <dgm:presLayoutVars>
          <dgm:bulletEnabled val="1"/>
        </dgm:presLayoutVars>
      </dgm:prSet>
      <dgm:spPr/>
    </dgm:pt>
    <dgm:pt modelId="{7E0A488B-36F7-4AB9-BFC5-BC5DF067FCA4}" type="pres">
      <dgm:prSet presAssocID="{B553EBC0-3522-4B56-9A7E-98312D445C2A}" presName="spaceBetweenRectangles" presStyleCnt="0"/>
      <dgm:spPr/>
    </dgm:pt>
    <dgm:pt modelId="{2A034636-5F79-42B1-BE43-F4200BB8EBAC}" type="pres">
      <dgm:prSet presAssocID="{81E8DE00-70A0-46E1-B32A-799641E3B421}" presName="parentLin" presStyleCnt="0"/>
      <dgm:spPr/>
    </dgm:pt>
    <dgm:pt modelId="{340E4921-039E-42CD-9A2E-0B57F0BE236D}" type="pres">
      <dgm:prSet presAssocID="{81E8DE00-70A0-46E1-B32A-799641E3B421}" presName="parentLeftMargin" presStyleLbl="node1" presStyleIdx="0" presStyleCnt="3"/>
      <dgm:spPr/>
      <dgm:t>
        <a:bodyPr/>
        <a:lstStyle/>
        <a:p>
          <a:endParaRPr lang="pl-PL"/>
        </a:p>
      </dgm:t>
    </dgm:pt>
    <dgm:pt modelId="{981F6314-6B19-41F1-AB68-6541FA5BA257}" type="pres">
      <dgm:prSet presAssocID="{81E8DE00-70A0-46E1-B32A-799641E3B421}" presName="parentText" presStyleLbl="node1" presStyleIdx="1" presStyleCnt="3" custScaleY="280541" custLinFactY="34873" custLinFactNeighborX="-1252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846ABA3-2C29-4D37-84EE-3771F1B038C2}" type="pres">
      <dgm:prSet presAssocID="{81E8DE00-70A0-46E1-B32A-799641E3B421}" presName="negativeSpace" presStyleCnt="0"/>
      <dgm:spPr/>
    </dgm:pt>
    <dgm:pt modelId="{B055E769-5505-46C7-9E31-6583B2E8505C}" type="pres">
      <dgm:prSet presAssocID="{81E8DE00-70A0-46E1-B32A-799641E3B421}" presName="childText" presStyleLbl="conFgAcc1" presStyleIdx="1" presStyleCnt="3" custScaleX="76522" custScaleY="294177">
        <dgm:presLayoutVars>
          <dgm:bulletEnabled val="1"/>
        </dgm:presLayoutVars>
      </dgm:prSet>
      <dgm:spPr/>
    </dgm:pt>
    <dgm:pt modelId="{B32177D9-5A66-42B8-AE35-C5DC55884D5F}" type="pres">
      <dgm:prSet presAssocID="{788C5EA7-20A6-40B1-86EB-A8AA4A02F770}" presName="spaceBetweenRectangles" presStyleCnt="0"/>
      <dgm:spPr/>
    </dgm:pt>
    <dgm:pt modelId="{E44840F2-8875-40E0-A7F4-90CF2A4E6BFF}" type="pres">
      <dgm:prSet presAssocID="{361D6B59-D8E9-471B-838C-D3AAB7CD4C1D}" presName="parentLin" presStyleCnt="0"/>
      <dgm:spPr/>
    </dgm:pt>
    <dgm:pt modelId="{B05970A2-41C4-4E12-B879-5F50C760B461}" type="pres">
      <dgm:prSet presAssocID="{361D6B59-D8E9-471B-838C-D3AAB7CD4C1D}" presName="parentLeftMargin" presStyleLbl="node1" presStyleIdx="1" presStyleCnt="3"/>
      <dgm:spPr/>
      <dgm:t>
        <a:bodyPr/>
        <a:lstStyle/>
        <a:p>
          <a:endParaRPr lang="pl-PL"/>
        </a:p>
      </dgm:t>
    </dgm:pt>
    <dgm:pt modelId="{915FD4C2-AF18-4C0A-98CE-12AA17745D34}" type="pres">
      <dgm:prSet presAssocID="{361D6B59-D8E9-471B-838C-D3AAB7CD4C1D}" presName="parentText" presStyleLbl="node1" presStyleIdx="2" presStyleCnt="3" custScaleX="103461" custScaleY="259161" custLinFactY="27907" custLinFactNeighborX="-42103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6D5D2EB-F98E-4ECC-A3C0-35ED0BFCF3EA}" type="pres">
      <dgm:prSet presAssocID="{361D6B59-D8E9-471B-838C-D3AAB7CD4C1D}" presName="negativeSpace" presStyleCnt="0"/>
      <dgm:spPr/>
    </dgm:pt>
    <dgm:pt modelId="{4E91B684-A63D-4184-ADD6-EE2D6B1DBCD5}" type="pres">
      <dgm:prSet presAssocID="{361D6B59-D8E9-471B-838C-D3AAB7CD4C1D}" presName="childText" presStyleLbl="conFgAcc1" presStyleIdx="2" presStyleCnt="3" custScaleX="77432" custScaleY="229075" custLinFactNeighborX="-3007" custLinFactNeighborY="68262">
        <dgm:presLayoutVars>
          <dgm:bulletEnabled val="1"/>
        </dgm:presLayoutVars>
      </dgm:prSet>
      <dgm:spPr/>
    </dgm:pt>
  </dgm:ptLst>
  <dgm:cxnLst>
    <dgm:cxn modelId="{81EE87AF-5725-4224-96E7-A7A2EB3DE610}" srcId="{613B11D7-EF7D-4E59-94BF-9D761BA27A61}" destId="{81E8DE00-70A0-46E1-B32A-799641E3B421}" srcOrd="1" destOrd="0" parTransId="{AF2CBCEA-D471-441D-BA23-702293AAD76A}" sibTransId="{788C5EA7-20A6-40B1-86EB-A8AA4A02F770}"/>
    <dgm:cxn modelId="{1E8F0E5E-D69D-45F4-91E0-550514388B2A}" type="presOf" srcId="{361D6B59-D8E9-471B-838C-D3AAB7CD4C1D}" destId="{B05970A2-41C4-4E12-B879-5F50C760B461}" srcOrd="0" destOrd="0" presId="urn:microsoft.com/office/officeart/2005/8/layout/list1"/>
    <dgm:cxn modelId="{9BB8BBDB-65FC-412D-B7F5-7FA736B9E92F}" type="presOf" srcId="{361D6B59-D8E9-471B-838C-D3AAB7CD4C1D}" destId="{915FD4C2-AF18-4C0A-98CE-12AA17745D34}" srcOrd="1" destOrd="0" presId="urn:microsoft.com/office/officeart/2005/8/layout/list1"/>
    <dgm:cxn modelId="{2C8AB93E-7B66-4B14-97A0-A5009C8330D5}" srcId="{613B11D7-EF7D-4E59-94BF-9D761BA27A61}" destId="{361D6B59-D8E9-471B-838C-D3AAB7CD4C1D}" srcOrd="2" destOrd="0" parTransId="{39C1A50E-5854-41FA-98BE-5ED9ED62B94E}" sibTransId="{F96F4843-99E2-494F-9C35-6F1838BC4C85}"/>
    <dgm:cxn modelId="{BF7DB8FC-204C-4BDD-9D34-63DEB3B85159}" type="presOf" srcId="{81E8DE00-70A0-46E1-B32A-799641E3B421}" destId="{981F6314-6B19-41F1-AB68-6541FA5BA257}" srcOrd="1" destOrd="0" presId="urn:microsoft.com/office/officeart/2005/8/layout/list1"/>
    <dgm:cxn modelId="{BFA86286-4C73-4D77-AC58-FAFA305251AD}" srcId="{613B11D7-EF7D-4E59-94BF-9D761BA27A61}" destId="{5E04261A-C394-4B8D-BC8B-ECA0416677E4}" srcOrd="0" destOrd="0" parTransId="{29964B32-11CF-4401-AB1A-2C274B30765F}" sibTransId="{B553EBC0-3522-4B56-9A7E-98312D445C2A}"/>
    <dgm:cxn modelId="{33CDFEF2-934E-48C5-BE4F-1B74CA637837}" type="presOf" srcId="{613B11D7-EF7D-4E59-94BF-9D761BA27A61}" destId="{9369FCB6-7945-42C7-A62F-055DEF3D39D4}" srcOrd="0" destOrd="0" presId="urn:microsoft.com/office/officeart/2005/8/layout/list1"/>
    <dgm:cxn modelId="{BD1787CD-99BF-4D66-865A-12D610F7DF0E}" type="presOf" srcId="{5E04261A-C394-4B8D-BC8B-ECA0416677E4}" destId="{FC2B2A6F-B3DF-4F08-8338-F8AD9D6DBDD7}" srcOrd="1" destOrd="0" presId="urn:microsoft.com/office/officeart/2005/8/layout/list1"/>
    <dgm:cxn modelId="{6F41C9F2-6DAF-4590-BA3E-AF6E205EA8FA}" type="presOf" srcId="{5E04261A-C394-4B8D-BC8B-ECA0416677E4}" destId="{EC59BC72-7875-4702-8560-57BFB21E9E53}" srcOrd="0" destOrd="0" presId="urn:microsoft.com/office/officeart/2005/8/layout/list1"/>
    <dgm:cxn modelId="{FAD3C825-79F7-4AF9-B7E5-CBDD29EB14EF}" type="presOf" srcId="{81E8DE00-70A0-46E1-B32A-799641E3B421}" destId="{340E4921-039E-42CD-9A2E-0B57F0BE236D}" srcOrd="0" destOrd="0" presId="urn:microsoft.com/office/officeart/2005/8/layout/list1"/>
    <dgm:cxn modelId="{A6966C5C-37AC-48E5-9A7E-04483EC61DC4}" type="presParOf" srcId="{9369FCB6-7945-42C7-A62F-055DEF3D39D4}" destId="{6D24FCA2-89BB-4DC2-A4F4-CED9F3DE2200}" srcOrd="0" destOrd="0" presId="urn:microsoft.com/office/officeart/2005/8/layout/list1"/>
    <dgm:cxn modelId="{329F5DEC-93DD-49F2-84B7-E1AF1357E0CE}" type="presParOf" srcId="{6D24FCA2-89BB-4DC2-A4F4-CED9F3DE2200}" destId="{EC59BC72-7875-4702-8560-57BFB21E9E53}" srcOrd="0" destOrd="0" presId="urn:microsoft.com/office/officeart/2005/8/layout/list1"/>
    <dgm:cxn modelId="{40E2C6D9-A06D-40DF-B7A3-A5A0C7276EA2}" type="presParOf" srcId="{6D24FCA2-89BB-4DC2-A4F4-CED9F3DE2200}" destId="{FC2B2A6F-B3DF-4F08-8338-F8AD9D6DBDD7}" srcOrd="1" destOrd="0" presId="urn:microsoft.com/office/officeart/2005/8/layout/list1"/>
    <dgm:cxn modelId="{F7567A5B-D531-4239-925A-F8E379BC4A94}" type="presParOf" srcId="{9369FCB6-7945-42C7-A62F-055DEF3D39D4}" destId="{E999B200-4666-483F-AF9A-C09310D16377}" srcOrd="1" destOrd="0" presId="urn:microsoft.com/office/officeart/2005/8/layout/list1"/>
    <dgm:cxn modelId="{36BA87EA-6384-4EE1-A4B8-42CE59ED4CEF}" type="presParOf" srcId="{9369FCB6-7945-42C7-A62F-055DEF3D39D4}" destId="{620DC130-1860-43A2-9DC0-9A61819CD386}" srcOrd="2" destOrd="0" presId="urn:microsoft.com/office/officeart/2005/8/layout/list1"/>
    <dgm:cxn modelId="{1E1E4A0C-FC3A-41D5-8CA0-D24FA56E45A2}" type="presParOf" srcId="{9369FCB6-7945-42C7-A62F-055DEF3D39D4}" destId="{7E0A488B-36F7-4AB9-BFC5-BC5DF067FCA4}" srcOrd="3" destOrd="0" presId="urn:microsoft.com/office/officeart/2005/8/layout/list1"/>
    <dgm:cxn modelId="{3F53B848-24F3-4498-9473-A37B7161B3CC}" type="presParOf" srcId="{9369FCB6-7945-42C7-A62F-055DEF3D39D4}" destId="{2A034636-5F79-42B1-BE43-F4200BB8EBAC}" srcOrd="4" destOrd="0" presId="urn:microsoft.com/office/officeart/2005/8/layout/list1"/>
    <dgm:cxn modelId="{DE7B8EA8-F452-4174-B004-E2524AB236B8}" type="presParOf" srcId="{2A034636-5F79-42B1-BE43-F4200BB8EBAC}" destId="{340E4921-039E-42CD-9A2E-0B57F0BE236D}" srcOrd="0" destOrd="0" presId="urn:microsoft.com/office/officeart/2005/8/layout/list1"/>
    <dgm:cxn modelId="{945BA581-D73D-495E-A880-95B35F7F01FE}" type="presParOf" srcId="{2A034636-5F79-42B1-BE43-F4200BB8EBAC}" destId="{981F6314-6B19-41F1-AB68-6541FA5BA257}" srcOrd="1" destOrd="0" presId="urn:microsoft.com/office/officeart/2005/8/layout/list1"/>
    <dgm:cxn modelId="{CCFA0B82-A0F7-401A-B95B-57EB15779D24}" type="presParOf" srcId="{9369FCB6-7945-42C7-A62F-055DEF3D39D4}" destId="{D846ABA3-2C29-4D37-84EE-3771F1B038C2}" srcOrd="5" destOrd="0" presId="urn:microsoft.com/office/officeart/2005/8/layout/list1"/>
    <dgm:cxn modelId="{87D8826C-1CFC-4DF1-B5F1-0F92EDA45455}" type="presParOf" srcId="{9369FCB6-7945-42C7-A62F-055DEF3D39D4}" destId="{B055E769-5505-46C7-9E31-6583B2E8505C}" srcOrd="6" destOrd="0" presId="urn:microsoft.com/office/officeart/2005/8/layout/list1"/>
    <dgm:cxn modelId="{D8B2B86F-DEC6-4025-85AF-5CE50A5A2A7D}" type="presParOf" srcId="{9369FCB6-7945-42C7-A62F-055DEF3D39D4}" destId="{B32177D9-5A66-42B8-AE35-C5DC55884D5F}" srcOrd="7" destOrd="0" presId="urn:microsoft.com/office/officeart/2005/8/layout/list1"/>
    <dgm:cxn modelId="{075290C7-27D4-4D30-BF9A-BF6D10AD573F}" type="presParOf" srcId="{9369FCB6-7945-42C7-A62F-055DEF3D39D4}" destId="{E44840F2-8875-40E0-A7F4-90CF2A4E6BFF}" srcOrd="8" destOrd="0" presId="urn:microsoft.com/office/officeart/2005/8/layout/list1"/>
    <dgm:cxn modelId="{0AE0DACC-F191-4801-B884-42D351F7E06D}" type="presParOf" srcId="{E44840F2-8875-40E0-A7F4-90CF2A4E6BFF}" destId="{B05970A2-41C4-4E12-B879-5F50C760B461}" srcOrd="0" destOrd="0" presId="urn:microsoft.com/office/officeart/2005/8/layout/list1"/>
    <dgm:cxn modelId="{3CFAA78F-FBFD-4778-B10E-695FEF1B14D5}" type="presParOf" srcId="{E44840F2-8875-40E0-A7F4-90CF2A4E6BFF}" destId="{915FD4C2-AF18-4C0A-98CE-12AA17745D34}" srcOrd="1" destOrd="0" presId="urn:microsoft.com/office/officeart/2005/8/layout/list1"/>
    <dgm:cxn modelId="{AE2A13B5-545A-46A9-92BC-13DC2C80EBBF}" type="presParOf" srcId="{9369FCB6-7945-42C7-A62F-055DEF3D39D4}" destId="{66D5D2EB-F98E-4ECC-A3C0-35ED0BFCF3EA}" srcOrd="9" destOrd="0" presId="urn:microsoft.com/office/officeart/2005/8/layout/list1"/>
    <dgm:cxn modelId="{1CE7B976-59C4-45CB-8450-A64D3DA818F4}" type="presParOf" srcId="{9369FCB6-7945-42C7-A62F-055DEF3D39D4}" destId="{4E91B684-A63D-4184-ADD6-EE2D6B1DBCD5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20DC130-1860-43A2-9DC0-9A61819CD386}">
      <dsp:nvSpPr>
        <dsp:cNvPr id="0" name=""/>
        <dsp:cNvSpPr/>
      </dsp:nvSpPr>
      <dsp:spPr>
        <a:xfrm>
          <a:off x="0" y="320547"/>
          <a:ext cx="60960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2B2A6F-B3DF-4F08-8338-F8AD9D6DBDD7}">
      <dsp:nvSpPr>
        <dsp:cNvPr id="0" name=""/>
        <dsp:cNvSpPr/>
      </dsp:nvSpPr>
      <dsp:spPr>
        <a:xfrm>
          <a:off x="304800" y="25347"/>
          <a:ext cx="4267200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/>
            <a:t>OTOCZENIE</a:t>
          </a:r>
        </a:p>
      </dsp:txBody>
      <dsp:txXfrm>
        <a:off x="304800" y="25347"/>
        <a:ext cx="4267200" cy="590400"/>
      </dsp:txXfrm>
    </dsp:sp>
    <dsp:sp modelId="{B055E769-5505-46C7-9E31-6583B2E8505C}">
      <dsp:nvSpPr>
        <dsp:cNvPr id="0" name=""/>
        <dsp:cNvSpPr/>
      </dsp:nvSpPr>
      <dsp:spPr>
        <a:xfrm>
          <a:off x="0" y="1227748"/>
          <a:ext cx="60960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1F6314-6B19-41F1-AB68-6541FA5BA257}">
      <dsp:nvSpPr>
        <dsp:cNvPr id="0" name=""/>
        <dsp:cNvSpPr/>
      </dsp:nvSpPr>
      <dsp:spPr>
        <a:xfrm>
          <a:off x="304800" y="932547"/>
          <a:ext cx="4267200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/>
            <a:t>ORGANIZACJA</a:t>
          </a:r>
        </a:p>
      </dsp:txBody>
      <dsp:txXfrm>
        <a:off x="304800" y="932547"/>
        <a:ext cx="4267200" cy="590400"/>
      </dsp:txXfrm>
    </dsp:sp>
    <dsp:sp modelId="{4E91B684-A63D-4184-ADD6-EE2D6B1DBCD5}">
      <dsp:nvSpPr>
        <dsp:cNvPr id="0" name=""/>
        <dsp:cNvSpPr/>
      </dsp:nvSpPr>
      <dsp:spPr>
        <a:xfrm>
          <a:off x="0" y="2134948"/>
          <a:ext cx="60960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5FD4C2-AF18-4C0A-98CE-12AA17745D34}">
      <dsp:nvSpPr>
        <dsp:cNvPr id="0" name=""/>
        <dsp:cNvSpPr/>
      </dsp:nvSpPr>
      <dsp:spPr>
        <a:xfrm>
          <a:off x="304800" y="1839748"/>
          <a:ext cx="4267200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/>
            <a:t>PRACOWNIK</a:t>
          </a:r>
        </a:p>
      </dsp:txBody>
      <dsp:txXfrm>
        <a:off x="304800" y="1839748"/>
        <a:ext cx="4267200" cy="59040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20DC130-1860-43A2-9DC0-9A61819CD386}">
      <dsp:nvSpPr>
        <dsp:cNvPr id="0" name=""/>
        <dsp:cNvSpPr/>
      </dsp:nvSpPr>
      <dsp:spPr>
        <a:xfrm>
          <a:off x="0" y="440633"/>
          <a:ext cx="8105973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2B2A6F-B3DF-4F08-8338-F8AD9D6DBDD7}">
      <dsp:nvSpPr>
        <dsp:cNvPr id="0" name=""/>
        <dsp:cNvSpPr/>
      </dsp:nvSpPr>
      <dsp:spPr>
        <a:xfrm>
          <a:off x="801946" y="18091"/>
          <a:ext cx="6223032" cy="6827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4471" tIns="0" rIns="214471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/>
            <a:t>Analiza zadań i potrzeb komórek organizacyjnych</a:t>
          </a:r>
        </a:p>
      </dsp:txBody>
      <dsp:txXfrm>
        <a:off x="801946" y="18091"/>
        <a:ext cx="6223032" cy="682713"/>
      </dsp:txXfrm>
    </dsp:sp>
    <dsp:sp modelId="{B055E769-5505-46C7-9E31-6583B2E8505C}">
      <dsp:nvSpPr>
        <dsp:cNvPr id="0" name=""/>
        <dsp:cNvSpPr/>
      </dsp:nvSpPr>
      <dsp:spPr>
        <a:xfrm>
          <a:off x="0" y="1340099"/>
          <a:ext cx="8105973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1F6314-6B19-41F1-AB68-6541FA5BA257}">
      <dsp:nvSpPr>
        <dsp:cNvPr id="0" name=""/>
        <dsp:cNvSpPr/>
      </dsp:nvSpPr>
      <dsp:spPr>
        <a:xfrm>
          <a:off x="801506" y="952063"/>
          <a:ext cx="6331421" cy="61997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4471" tIns="0" rIns="214471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err="1"/>
            <a:t>Benchmarking</a:t>
          </a:r>
          <a:endParaRPr lang="pl-PL" sz="1700" kern="1200" dirty="0"/>
        </a:p>
      </dsp:txBody>
      <dsp:txXfrm>
        <a:off x="801506" y="952063"/>
        <a:ext cx="6331421" cy="619973"/>
      </dsp:txXfrm>
    </dsp:sp>
    <dsp:sp modelId="{4E91B684-A63D-4184-ADD6-EE2D6B1DBCD5}">
      <dsp:nvSpPr>
        <dsp:cNvPr id="0" name=""/>
        <dsp:cNvSpPr/>
      </dsp:nvSpPr>
      <dsp:spPr>
        <a:xfrm>
          <a:off x="0" y="2168386"/>
          <a:ext cx="8105973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5FD4C2-AF18-4C0A-98CE-12AA17745D34}">
      <dsp:nvSpPr>
        <dsp:cNvPr id="0" name=""/>
        <dsp:cNvSpPr/>
      </dsp:nvSpPr>
      <dsp:spPr>
        <a:xfrm>
          <a:off x="834599" y="1745992"/>
          <a:ext cx="6324952" cy="57768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4471" tIns="0" rIns="214471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err="1"/>
            <a:t>Compliance</a:t>
          </a:r>
          <a:r>
            <a:rPr lang="pl-PL" sz="1700" kern="1200" dirty="0"/>
            <a:t>-system zarządzania zgodnością</a:t>
          </a:r>
        </a:p>
      </dsp:txBody>
      <dsp:txXfrm>
        <a:off x="834599" y="1745992"/>
        <a:ext cx="6324952" cy="577683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20DC130-1860-43A2-9DC0-9A61819CD386}">
      <dsp:nvSpPr>
        <dsp:cNvPr id="0" name=""/>
        <dsp:cNvSpPr/>
      </dsp:nvSpPr>
      <dsp:spPr>
        <a:xfrm>
          <a:off x="0" y="564755"/>
          <a:ext cx="5215076" cy="55830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2B2A6F-B3DF-4F08-8338-F8AD9D6DBDD7}">
      <dsp:nvSpPr>
        <dsp:cNvPr id="0" name=""/>
        <dsp:cNvSpPr/>
      </dsp:nvSpPr>
      <dsp:spPr>
        <a:xfrm>
          <a:off x="287508" y="393553"/>
          <a:ext cx="4778549" cy="645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0794" tIns="0" rIns="180794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/>
            <a:t>Bezpośrednie zweryfikowanie potrzeb pracowników </a:t>
          </a:r>
        </a:p>
      </dsp:txBody>
      <dsp:txXfrm>
        <a:off x="287508" y="393553"/>
        <a:ext cx="4778549" cy="645400"/>
      </dsp:txXfrm>
    </dsp:sp>
    <dsp:sp modelId="{B055E769-5505-46C7-9E31-6583B2E8505C}">
      <dsp:nvSpPr>
        <dsp:cNvPr id="0" name=""/>
        <dsp:cNvSpPr/>
      </dsp:nvSpPr>
      <dsp:spPr>
        <a:xfrm>
          <a:off x="0" y="1784158"/>
          <a:ext cx="5228879" cy="66719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1F6314-6B19-41F1-AB68-6541FA5BA257}">
      <dsp:nvSpPr>
        <dsp:cNvPr id="0" name=""/>
        <dsp:cNvSpPr/>
      </dsp:nvSpPr>
      <dsp:spPr>
        <a:xfrm>
          <a:off x="337051" y="1529988"/>
          <a:ext cx="4778549" cy="7453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0794" tIns="0" rIns="180794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/>
            <a:t>Wyróżnione dobre praktyki Urzędu w ramach </a:t>
          </a:r>
          <a:r>
            <a:rPr lang="pl-PL" sz="1200" kern="1200" dirty="0" err="1"/>
            <a:t>Benchmarkingu</a:t>
          </a:r>
          <a:r>
            <a:rPr lang="pl-PL" sz="1200" kern="1200" dirty="0"/>
            <a:t> w latach 2016-2019</a:t>
          </a:r>
        </a:p>
      </dsp:txBody>
      <dsp:txXfrm>
        <a:off x="337051" y="1529988"/>
        <a:ext cx="4778549" cy="745341"/>
      </dsp:txXfrm>
    </dsp:sp>
    <dsp:sp modelId="{4E91B684-A63D-4184-ADD6-EE2D6B1DBCD5}">
      <dsp:nvSpPr>
        <dsp:cNvPr id="0" name=""/>
        <dsp:cNvSpPr/>
      </dsp:nvSpPr>
      <dsp:spPr>
        <a:xfrm>
          <a:off x="0" y="3107845"/>
          <a:ext cx="5291061" cy="51954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5FD4C2-AF18-4C0A-98CE-12AA17745D34}">
      <dsp:nvSpPr>
        <dsp:cNvPr id="0" name=""/>
        <dsp:cNvSpPr/>
      </dsp:nvSpPr>
      <dsp:spPr>
        <a:xfrm>
          <a:off x="197616" y="2839775"/>
          <a:ext cx="4943934" cy="68853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0794" tIns="0" rIns="180794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/>
            <a:t>Wdrożenie mechanizmów kontrolnych zapewniających zgodność działań</a:t>
          </a:r>
        </a:p>
      </dsp:txBody>
      <dsp:txXfrm>
        <a:off x="197616" y="2839775"/>
        <a:ext cx="4943934" cy="6885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700E5673-9DCE-4AFA-A2C6-3A9F6B731A8A}" type="datetimeFigureOut">
              <a:rPr lang="en-GB"/>
              <a:pPr>
                <a:defRPr/>
              </a:pPr>
              <a:t>22/09/2020</a:t>
            </a:fld>
            <a:endParaRPr lang="en-GB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C79DEB4-7AAE-4775-A319-F170A85983AE}" type="slidenum">
              <a:rPr lang="en-GB" altLang="pl-PL"/>
              <a:pPr/>
              <a:t>‹#›</a:t>
            </a:fld>
            <a:endParaRPr lang="en-GB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64F027-2C67-4061-A719-CE27DA4E4B65}" type="datetimeFigureOut">
              <a:rPr lang="pl-PL" smtClean="0"/>
              <a:pPr/>
              <a:t>22.09.2020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A0DEFE-6301-41BA-BC29-65488FE7069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826064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192A05-CDFA-44FE-8DA7-DD6ECD3B4B11}" type="datetimeFigureOut">
              <a:rPr lang="pl-PL" smtClean="0"/>
              <a:pPr>
                <a:defRPr/>
              </a:pPr>
              <a:t>22.09.2020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F1E4E-A2B2-4B96-9975-ED779602D4F4}" type="slidenum">
              <a:rPr lang="pl-PL" altLang="pl-PL" smtClean="0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3530500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A1DD73-F665-488D-AD81-6000EC158A5F}" type="datetimeFigureOut">
              <a:rPr lang="pl-PL" smtClean="0"/>
              <a:pPr>
                <a:defRPr/>
              </a:pPr>
              <a:t>22.09.2020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289FE-BB9B-4F41-A671-5C023D529A9C}" type="slidenum">
              <a:rPr lang="pl-PL" altLang="pl-PL" smtClean="0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3404751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F675211-7E12-4A05-AE12-48371E8BF5DB}" type="datetimeFigureOut">
              <a:rPr lang="pl-PL" smtClean="0"/>
              <a:pPr>
                <a:defRPr/>
              </a:pPr>
              <a:t>22.09.2020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516C2-A75C-4761-AD7F-B31CED6A96DB}" type="slidenum">
              <a:rPr lang="pl-PL" altLang="pl-PL" smtClean="0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2945715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058E83-47A0-44BC-8343-58F07FD27F42}" type="datetimeFigureOut">
              <a:rPr lang="pl-PL" smtClean="0"/>
              <a:pPr>
                <a:defRPr/>
              </a:pPr>
              <a:t>22.09.2020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A7A3C-8A29-4F88-9979-0F32E9074B4E}" type="slidenum">
              <a:rPr lang="pl-PL" altLang="pl-PL" smtClean="0"/>
              <a:pPr/>
              <a:t>‹#›</a:t>
            </a:fld>
            <a:endParaRPr lang="pl-PL" altLang="pl-PL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1954594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3B93FA5-4554-46D0-A5C5-B46355367430}" type="datetimeFigureOut">
              <a:rPr lang="pl-PL" smtClean="0"/>
              <a:pPr>
                <a:defRPr/>
              </a:pPr>
              <a:t>22.09.2020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F368F-9D53-4937-A5C0-737062CEB51D}" type="slidenum">
              <a:rPr lang="pl-PL" altLang="pl-PL" smtClean="0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11908473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BC33AA5-2D24-4A9B-8111-2E5943D1E473}" type="datetimeFigureOut">
              <a:rPr lang="pl-PL" smtClean="0"/>
              <a:pPr>
                <a:defRPr/>
              </a:pPr>
              <a:t>22.09.2020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EFD9E-CC5C-4EA8-A140-4BA0EBC7CD83}" type="slidenum">
              <a:rPr lang="pl-PL" altLang="pl-PL" smtClean="0"/>
              <a:pPr/>
              <a:t>‹#›</a:t>
            </a:fld>
            <a:endParaRPr lang="pl-PL" altLang="pl-PL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5168334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0DCED80-3854-4981-9DF2-FA43D10DAEA2}" type="datetimeFigureOut">
              <a:rPr lang="pl-PL" smtClean="0"/>
              <a:pPr>
                <a:defRPr/>
              </a:pPr>
              <a:t>22.09.2020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3EC1F-9BA0-4B22-AA53-6558C82F023E}" type="slidenum">
              <a:rPr lang="pl-PL" altLang="pl-PL" smtClean="0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13526094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6C0652A-214C-41D3-A3CD-D83B2A36C10F}" type="datetimeFigureOut">
              <a:rPr lang="pl-PL" smtClean="0"/>
              <a:pPr>
                <a:defRPr/>
              </a:pPr>
              <a:t>22.09.2020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87F5-A82C-4AA0-84DD-00F0CCDE0AA1}" type="slidenum">
              <a:rPr lang="pl-PL" altLang="pl-PL" smtClean="0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23138279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7EE6DD2-1DC9-4FD5-BA91-1B231672BDA6}" type="datetimeFigureOut">
              <a:rPr lang="pl-PL" smtClean="0"/>
              <a:pPr>
                <a:defRPr/>
              </a:pPr>
              <a:t>22.09.2020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601A-5BE3-44B2-B2BC-F9A103C4CD34}" type="slidenum">
              <a:rPr lang="pl-PL" altLang="pl-PL" smtClean="0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24187555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D7CA9-B914-4F4B-BA5F-4E1F78488F4C}" type="datetimeFigureOut">
              <a:rPr lang="pl-PL"/>
              <a:pPr>
                <a:defRPr/>
              </a:pPr>
              <a:t>22.09.2020</a:t>
            </a:fld>
            <a:endParaRPr lang="pl-P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609287-56C1-44DE-A332-8C8615E446B7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5AC9D-740E-4D73-BA61-6E9384FE4735}" type="datetimeFigureOut">
              <a:rPr lang="pl-PL"/>
              <a:pPr>
                <a:defRPr/>
              </a:pPr>
              <a:t>22.09.2020</a:t>
            </a:fld>
            <a:endParaRPr lang="pl-P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BB1B14-ED05-4A44-AC8D-E3D3504632F9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268616-47F1-4F72-B6AB-5ED3638A3668}" type="datetimeFigureOut">
              <a:rPr lang="pl-PL" smtClean="0"/>
              <a:pPr>
                <a:defRPr/>
              </a:pPr>
              <a:t>22.09.2020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46772-5860-44D0-9CBD-391C1C85F628}" type="slidenum">
              <a:rPr lang="pl-PL" altLang="pl-PL" smtClean="0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2513399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7F4039-41B0-4731-9FB5-923D70ADBEE6}" type="datetimeFigureOut">
              <a:rPr lang="pl-PL" smtClean="0"/>
              <a:pPr>
                <a:defRPr/>
              </a:pPr>
              <a:t>22.09.2020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F92B5-1608-48B9-B7EA-AB8D885D78C2}" type="slidenum">
              <a:rPr lang="pl-PL" altLang="pl-PL" smtClean="0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64217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B5AFF1-254D-4524-B54C-5872141C90AB}" type="datetimeFigureOut">
              <a:rPr lang="pl-PL" smtClean="0"/>
              <a:pPr>
                <a:defRPr/>
              </a:pPr>
              <a:t>22.09.2020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D7EF2-8693-4A41-9087-92849A89207E}" type="slidenum">
              <a:rPr lang="pl-PL" altLang="pl-PL" smtClean="0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3277362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DE6098-E2C9-48F2-8D14-0D5ACB7489A6}" type="datetimeFigureOut">
              <a:rPr lang="pl-PL" smtClean="0"/>
              <a:pPr>
                <a:defRPr/>
              </a:pPr>
              <a:t>22.09.2020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4193C-4677-4D53-868A-9B90BFE18189}" type="slidenum">
              <a:rPr lang="pl-PL" altLang="pl-PL" smtClean="0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2848961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E4005C2-BE41-4866-ACCF-34F80A149A91}" type="datetimeFigureOut">
              <a:rPr lang="pl-PL" smtClean="0"/>
              <a:pPr>
                <a:defRPr/>
              </a:pPr>
              <a:t>22.09.2020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DDB3-FA8C-44A5-AF1C-35D24CF3FB6E}" type="slidenum">
              <a:rPr lang="pl-PL" altLang="pl-PL" smtClean="0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3730061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E46E8D-A03B-455E-B2BE-E74FB7A6C2F2}" type="datetimeFigureOut">
              <a:rPr lang="pl-PL" smtClean="0"/>
              <a:pPr>
                <a:defRPr/>
              </a:pPr>
              <a:t>22.09.2020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67A2A-75DC-4D39-98FF-F82E3FC00275}" type="slidenum">
              <a:rPr lang="pl-PL" altLang="pl-PL" smtClean="0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1575462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A56FBF-8A65-47A0-82FD-ED1F7946DAC5}" type="datetimeFigureOut">
              <a:rPr lang="pl-PL" smtClean="0"/>
              <a:pPr>
                <a:defRPr/>
              </a:pPr>
              <a:t>22.09.2020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F0A54-BD20-487D-909A-B94971A2ADA0}" type="slidenum">
              <a:rPr lang="pl-PL" altLang="pl-PL" smtClean="0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3072382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BD9E77-CBE9-4EE2-A166-B2A749C31FB2}" type="datetimeFigureOut">
              <a:rPr lang="pl-PL" smtClean="0"/>
              <a:pPr>
                <a:defRPr/>
              </a:pPr>
              <a:t>22.09.2020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4079C-DB69-48F8-922A-12271C417D48}" type="slidenum">
              <a:rPr lang="pl-PL" altLang="pl-PL" smtClean="0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1002182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000">
              <a:schemeClr val="accent3">
                <a:lumMod val="9000"/>
                <a:lumOff val="91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1CBBA220-8013-4315-999A-E26E452D0664}" type="datetimeFigureOut">
              <a:rPr lang="pl-PL" smtClean="0"/>
              <a:pPr>
                <a:defRPr/>
              </a:pPr>
              <a:t>22.09.2020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90EB427-4641-468A-BA3B-CDD3375554F5}" type="slidenum">
              <a:rPr lang="pl-PL" altLang="pl-PL" smtClean="0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25923111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  <p:sldLayoutId id="2147483745" r:id="rId17"/>
    <p:sldLayoutId id="2147483723" r:id="rId18"/>
    <p:sldLayoutId id="2147483724" r:id="rId19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12" Type="http://schemas.openxmlformats.org/officeDocument/2006/relationships/image" Target="../media/image6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openxmlformats.org/officeDocument/2006/relationships/image" Target="../media/image5.png"/><Relationship Id="rId5" Type="http://schemas.openxmlformats.org/officeDocument/2006/relationships/diagramColors" Target="../diagrams/colors1.xml"/><Relationship Id="rId10" Type="http://schemas.openxmlformats.org/officeDocument/2006/relationships/image" Target="../media/image4.pn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12" Type="http://schemas.openxmlformats.org/officeDocument/2006/relationships/image" Target="../media/image6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11" Type="http://schemas.openxmlformats.org/officeDocument/2006/relationships/image" Target="../media/image5.png"/><Relationship Id="rId5" Type="http://schemas.openxmlformats.org/officeDocument/2006/relationships/diagramColors" Target="../diagrams/colors2.xml"/><Relationship Id="rId10" Type="http://schemas.openxmlformats.org/officeDocument/2006/relationships/image" Target="../media/image4.png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png"/><Relationship Id="rId3" Type="http://schemas.openxmlformats.org/officeDocument/2006/relationships/diagramLayout" Target="../diagrams/layout3.xml"/><Relationship Id="rId7" Type="http://schemas.openxmlformats.org/officeDocument/2006/relationships/image" Target="../media/image1.png"/><Relationship Id="rId12" Type="http://schemas.openxmlformats.org/officeDocument/2006/relationships/image" Target="../media/image6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11" Type="http://schemas.openxmlformats.org/officeDocument/2006/relationships/image" Target="../media/image5.png"/><Relationship Id="rId5" Type="http://schemas.openxmlformats.org/officeDocument/2006/relationships/diagramColors" Target="../diagrams/colors3.xml"/><Relationship Id="rId10" Type="http://schemas.openxmlformats.org/officeDocument/2006/relationships/image" Target="../media/image4.png"/><Relationship Id="rId4" Type="http://schemas.openxmlformats.org/officeDocument/2006/relationships/diagramQuickStyle" Target="../diagrams/quickStyle3.xml"/><Relationship Id="rId9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1"/>
          <p:cNvSpPr>
            <a:spLocks noGrp="1"/>
          </p:cNvSpPr>
          <p:nvPr>
            <p:ph type="ctrTitle"/>
          </p:nvPr>
        </p:nvSpPr>
        <p:spPr>
          <a:xfrm>
            <a:off x="323528" y="2636912"/>
            <a:ext cx="8332787" cy="1939925"/>
          </a:xfrm>
        </p:spPr>
        <p:txBody>
          <a:bodyPr/>
          <a:lstStyle/>
          <a:p>
            <a:pPr algn="ctr"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pl-PL" altLang="pl-PL" sz="2000" b="1" i="1" dirty="0"/>
              <a:t>Hierarchiczna kultura organizacyjna Urzędu Miejskiego w Zabrzu oparta na wspólnocie praw, dynamice </a:t>
            </a:r>
            <a:br>
              <a:rPr lang="pl-PL" altLang="pl-PL" sz="2000" b="1" i="1" dirty="0"/>
            </a:br>
            <a:r>
              <a:rPr lang="pl-PL" altLang="pl-PL" sz="2000" b="1" i="1" dirty="0"/>
              <a:t>i kreatywności, stałości i przewidywalności oraz poczuciu bezpieczeństwa zatrudnienia</a:t>
            </a:r>
          </a:p>
        </p:txBody>
      </p:sp>
      <p:sp>
        <p:nvSpPr>
          <p:cNvPr id="2051" name="Podtytuł 2"/>
          <p:cNvSpPr>
            <a:spLocks noGrp="1"/>
          </p:cNvSpPr>
          <p:nvPr>
            <p:ph type="subTitle" idx="1"/>
          </p:nvPr>
        </p:nvSpPr>
        <p:spPr>
          <a:xfrm>
            <a:off x="2123728" y="4725144"/>
            <a:ext cx="4896544" cy="622821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1200"/>
              </a:spcAft>
              <a:defRPr/>
            </a:pPr>
            <a:r>
              <a:rPr lang="pl-PL" altLang="pl-PL" sz="3200" b="1" dirty="0">
                <a:ln w="3175">
                  <a:solidFill>
                    <a:schemeClr val="tx1">
                      <a:lumMod val="85000"/>
                    </a:schemeClr>
                  </a:solidFill>
                  <a:prstDash val="solid"/>
                </a:ln>
                <a:solidFill>
                  <a:schemeClr val="accent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Urząd Miejski w Zabrzu</a:t>
            </a:r>
            <a:endParaRPr lang="en-GB" altLang="pl-PL" sz="3200" b="1" dirty="0">
              <a:ln w="3175">
                <a:solidFill>
                  <a:schemeClr val="tx1">
                    <a:lumMod val="85000"/>
                  </a:schemeClr>
                </a:solidFill>
                <a:prstDash val="solid"/>
              </a:ln>
              <a:solidFill>
                <a:schemeClr val="accent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148" name="Prostokąt 4"/>
          <p:cNvSpPr>
            <a:spLocks noChangeArrowheads="1"/>
          </p:cNvSpPr>
          <p:nvPr/>
        </p:nvSpPr>
        <p:spPr bwMode="auto">
          <a:xfrm>
            <a:off x="179388" y="6033343"/>
            <a:ext cx="6264275" cy="730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pl-PL" altLang="pl-PL" sz="1050" b="1" i="1" dirty="0"/>
              <a:t>Konkurs: Samorządowy lider zarządzania 2020, Samorząd jako pracodawca.</a:t>
            </a:r>
          </a:p>
          <a:p>
            <a:pPr eaLnBrk="1" hangingPunct="1"/>
            <a:r>
              <a:rPr lang="pl-PL" altLang="pl-PL" sz="1050" b="1" i="1" dirty="0"/>
              <a:t>Projekt: Schematy Dialogu Społecznego dla Godnej Pracy w sektorze publicznym na poziomie samorządów</a:t>
            </a:r>
            <a:endParaRPr lang="pl-PL" altLang="pl-PL" sz="1050" dirty="0"/>
          </a:p>
          <a:p>
            <a:pPr eaLnBrk="1" hangingPunct="1"/>
            <a:r>
              <a:rPr lang="en-US" altLang="pl-PL" sz="1050" dirty="0">
                <a:solidFill>
                  <a:srgbClr val="FF6600"/>
                </a:solidFill>
              </a:rPr>
              <a:t> </a:t>
            </a:r>
            <a:r>
              <a:rPr lang="pl-PL" altLang="pl-PL" sz="1050" b="1" i="1" dirty="0">
                <a:solidFill>
                  <a:srgbClr val="FF6600"/>
                </a:solidFill>
              </a:rPr>
              <a:t>2014 – 2021 SOCIAL DIALOGUE DECENT WORK PROGRAMME</a:t>
            </a:r>
            <a:r>
              <a:rPr lang="en-US" altLang="pl-PL" sz="1050" b="1" i="1" dirty="0">
                <a:solidFill>
                  <a:srgbClr val="FF6600"/>
                </a:solidFill>
              </a:rPr>
              <a:t> </a:t>
            </a:r>
            <a:endParaRPr lang="pl-PL" altLang="pl-PL" sz="1050" i="1" dirty="0">
              <a:solidFill>
                <a:srgbClr val="FF6600"/>
              </a:solidFill>
            </a:endParaRPr>
          </a:p>
          <a:p>
            <a:pPr eaLnBrk="1" hangingPunct="1"/>
            <a:endParaRPr lang="pl-PL" altLang="pl-PL" sz="1000" i="1" dirty="0">
              <a:solidFill>
                <a:srgbClr val="FF6600"/>
              </a:solidFill>
            </a:endParaRPr>
          </a:p>
        </p:txBody>
      </p:sp>
      <p:sp>
        <p:nvSpPr>
          <p:cNvPr id="6152" name="AutoShape 13" descr="KS Logo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6153" name="AutoShape 15" descr="KS Logo"/>
          <p:cNvSpPr>
            <a:spLocks noChangeAspect="1" noChangeArrowheads="1"/>
          </p:cNvSpPr>
          <p:nvPr/>
        </p:nvSpPr>
        <p:spPr bwMode="auto">
          <a:xfrm>
            <a:off x="296863" y="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pic>
        <p:nvPicPr>
          <p:cNvPr id="14" name="Picture 9" descr="C:\Users\KK\Desktop\primarlogo_rgb.png"/>
          <p:cNvPicPr>
            <a:picLocks noChangeAspect="1" noChangeArrowheads="1"/>
          </p:cNvPicPr>
          <p:nvPr/>
        </p:nvPicPr>
        <p:blipFill rotWithShape="1">
          <a:blip r:embed="rId2" cstate="print"/>
          <a:srcRect l="5583" t="23441" r="7369" b="24079"/>
          <a:stretch/>
        </p:blipFill>
        <p:spPr bwMode="auto">
          <a:xfrm>
            <a:off x="4535776" y="260648"/>
            <a:ext cx="2196464" cy="41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260648"/>
            <a:ext cx="850906" cy="424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5" descr="C:\Users\kmadon\Desktop\Nowy folder\logo-zmp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71800" y="260648"/>
            <a:ext cx="1001236" cy="424455"/>
          </a:xfrm>
          <a:prstGeom prst="rect">
            <a:avLst/>
          </a:prstGeom>
          <a:noFill/>
        </p:spPr>
      </p:pic>
      <p:pic>
        <p:nvPicPr>
          <p:cNvPr id="17" name="Picture 16" descr="C:\Users\kmadon\Desktop\Nowy folder\logo-solidarność-podbeskidzie_nastron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188640"/>
            <a:ext cx="1310628" cy="527527"/>
          </a:xfrm>
          <a:prstGeom prst="rect">
            <a:avLst/>
          </a:prstGeom>
          <a:noFill/>
        </p:spPr>
      </p:pic>
      <p:pic>
        <p:nvPicPr>
          <p:cNvPr id="18" name="Picture 13" descr="C:\Users\kmadon\Desktop\Nowy folder\logo_norweskie_eog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10794" y="5921224"/>
            <a:ext cx="1381864" cy="567716"/>
          </a:xfrm>
          <a:prstGeom prst="rect">
            <a:avLst/>
          </a:prstGeom>
          <a:noFill/>
        </p:spPr>
      </p:pic>
      <p:pic>
        <p:nvPicPr>
          <p:cNvPr id="19" name="Picture 14" descr="C:\Users\kmadon\Desktop\Nowy folder\partners-innovationnorway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244408" y="5877272"/>
            <a:ext cx="606998" cy="648860"/>
          </a:xfrm>
          <a:prstGeom prst="rect">
            <a:avLst/>
          </a:prstGeom>
          <a:noFill/>
        </p:spPr>
      </p:pic>
      <p:pic>
        <p:nvPicPr>
          <p:cNvPr id="20" name="Picture 17" descr="C:\Users\kmadon\Desktop\Nowy folder\zabrze_0-e1574971849584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627784" y="1412776"/>
            <a:ext cx="3456384" cy="12478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1"/>
          <p:cNvSpPr>
            <a:spLocks noGrp="1"/>
          </p:cNvSpPr>
          <p:nvPr>
            <p:ph type="ctrTitle"/>
          </p:nvPr>
        </p:nvSpPr>
        <p:spPr>
          <a:xfrm>
            <a:off x="225425" y="1108075"/>
            <a:ext cx="6154738" cy="145256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l-PL" altLang="pl-PL" sz="2000" b="1" dirty="0">
                <a:solidFill>
                  <a:schemeClr val="accent1"/>
                </a:solidFill>
                <a:latin typeface="Calibri" pitchFamily="34" charset="0"/>
              </a:rPr>
              <a:t>„</a:t>
            </a:r>
            <a:r>
              <a:rPr lang="pl-PL" altLang="pl-PL" sz="2000" b="1" i="1" dirty="0">
                <a:solidFill>
                  <a:schemeClr val="accent1"/>
                </a:solidFill>
                <a:latin typeface="Calibri" pitchFamily="34" charset="0"/>
              </a:rPr>
              <a:t>Połączenie sił to początek, pozostanie razem to postęp, wspólna praca to sukces”</a:t>
            </a:r>
            <a:br>
              <a:rPr lang="pl-PL" altLang="pl-PL" sz="2000" b="1" i="1" dirty="0">
                <a:solidFill>
                  <a:schemeClr val="accent1"/>
                </a:solidFill>
                <a:latin typeface="Calibri" pitchFamily="34" charset="0"/>
              </a:rPr>
            </a:br>
            <a:r>
              <a:rPr lang="pl-PL" altLang="pl-PL" sz="2000" b="1" i="1" dirty="0">
                <a:solidFill>
                  <a:schemeClr val="accent1"/>
                </a:solidFill>
                <a:latin typeface="Calibri" pitchFamily="34" charset="0"/>
              </a:rPr>
              <a:t>										Henry Ford</a:t>
            </a:r>
            <a:endParaRPr lang="pl-PL" altLang="pl-PL" sz="2000" b="1" i="1" dirty="0">
              <a:solidFill>
                <a:schemeClr val="accent1"/>
              </a:solidFill>
            </a:endParaRPr>
          </a:p>
        </p:txBody>
      </p:sp>
      <p:sp>
        <p:nvSpPr>
          <p:cNvPr id="6" name="Podtytuł 5"/>
          <p:cNvSpPr>
            <a:spLocks noGrp="1"/>
          </p:cNvSpPr>
          <p:nvPr>
            <p:ph type="subTitle" idx="1"/>
          </p:nvPr>
        </p:nvSpPr>
        <p:spPr>
          <a:xfrm>
            <a:off x="6227763" y="3789363"/>
            <a:ext cx="2916237" cy="1223962"/>
          </a:xfrm>
        </p:spPr>
        <p:txBody>
          <a:bodyPr rtlCol="0">
            <a:noAutofit/>
          </a:bodyPr>
          <a:lstStyle/>
          <a:p>
            <a:pPr fontAlgn="auto">
              <a:lnSpc>
                <a:spcPct val="150000"/>
              </a:lnSpc>
              <a:defRPr/>
            </a:pPr>
            <a:r>
              <a:rPr lang="pl-PL" sz="2400" b="1" dirty="0">
                <a:solidFill>
                  <a:schemeClr val="accent6"/>
                </a:solidFill>
              </a:rPr>
              <a:t>KULTURA</a:t>
            </a:r>
            <a:br>
              <a:rPr lang="pl-PL" sz="2400" b="1" dirty="0">
                <a:solidFill>
                  <a:schemeClr val="accent6"/>
                </a:solidFill>
              </a:rPr>
            </a:br>
            <a:r>
              <a:rPr lang="pl-PL" sz="2400" b="1" dirty="0">
                <a:solidFill>
                  <a:schemeClr val="accent6"/>
                </a:solidFill>
              </a:rPr>
              <a:t>ORGANIZACYJNA</a:t>
            </a:r>
          </a:p>
        </p:txBody>
      </p:sp>
      <p:sp>
        <p:nvSpPr>
          <p:cNvPr id="7176" name="AutoShape 13" descr="KS Logo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7177" name="AutoShape 15" descr="KS Logo"/>
          <p:cNvSpPr>
            <a:spLocks noChangeAspect="1" noChangeArrowheads="1"/>
          </p:cNvSpPr>
          <p:nvPr/>
        </p:nvSpPr>
        <p:spPr bwMode="auto">
          <a:xfrm>
            <a:off x="296863" y="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graphicFrame>
        <p:nvGraphicFramePr>
          <p:cNvPr id="11" name="Diagram 10"/>
          <p:cNvGraphicFramePr/>
          <p:nvPr/>
        </p:nvGraphicFramePr>
        <p:xfrm>
          <a:off x="0" y="2852936"/>
          <a:ext cx="6096000" cy="2664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4" name="Picture 9" descr="C:\Users\KK\Desktop\primarlogo_rgb.png"/>
          <p:cNvPicPr>
            <a:picLocks noChangeAspect="1" noChangeArrowheads="1"/>
          </p:cNvPicPr>
          <p:nvPr/>
        </p:nvPicPr>
        <p:blipFill rotWithShape="1">
          <a:blip r:embed="rId7" cstate="print"/>
          <a:srcRect l="5583" t="23441" r="7369" b="24079"/>
          <a:stretch/>
        </p:blipFill>
        <p:spPr bwMode="auto">
          <a:xfrm>
            <a:off x="4535776" y="260648"/>
            <a:ext cx="2196464" cy="41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452320" y="260648"/>
            <a:ext cx="850906" cy="424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5" descr="C:\Users\kmadon\Desktop\Nowy folder\logo-zmp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771800" y="260648"/>
            <a:ext cx="1001236" cy="424455"/>
          </a:xfrm>
          <a:prstGeom prst="rect">
            <a:avLst/>
          </a:prstGeom>
          <a:noFill/>
        </p:spPr>
      </p:pic>
      <p:pic>
        <p:nvPicPr>
          <p:cNvPr id="17" name="Picture 16" descr="C:\Users\kmadon\Desktop\Nowy folder\logo-solidarność-podbeskidzie_nastron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11560" y="188640"/>
            <a:ext cx="1310628" cy="527527"/>
          </a:xfrm>
          <a:prstGeom prst="rect">
            <a:avLst/>
          </a:prstGeom>
          <a:noFill/>
        </p:spPr>
      </p:pic>
      <p:pic>
        <p:nvPicPr>
          <p:cNvPr id="18" name="Picture 13" descr="C:\Users\kmadon\Desktop\Nowy folder\logo_norweskie_eog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710794" y="5921224"/>
            <a:ext cx="1381864" cy="567716"/>
          </a:xfrm>
          <a:prstGeom prst="rect">
            <a:avLst/>
          </a:prstGeom>
          <a:noFill/>
        </p:spPr>
      </p:pic>
      <p:pic>
        <p:nvPicPr>
          <p:cNvPr id="19" name="Picture 14" descr="C:\Users\kmadon\Desktop\Nowy folder\partners-innovationnorway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8244408" y="5877272"/>
            <a:ext cx="606998" cy="648860"/>
          </a:xfrm>
          <a:prstGeom prst="rect">
            <a:avLst/>
          </a:prstGeom>
          <a:noFill/>
        </p:spPr>
      </p:pic>
      <p:sp>
        <p:nvSpPr>
          <p:cNvPr id="20" name="Prostokąt 4"/>
          <p:cNvSpPr>
            <a:spLocks noChangeArrowheads="1"/>
          </p:cNvSpPr>
          <p:nvPr/>
        </p:nvSpPr>
        <p:spPr bwMode="auto">
          <a:xfrm>
            <a:off x="179388" y="6033343"/>
            <a:ext cx="6264275" cy="730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pl-PL" altLang="pl-PL" sz="1050" b="1" i="1" dirty="0"/>
              <a:t>Konkurs: Samorządowy lider zarządzania 2020, Samorząd jako pracodawca.</a:t>
            </a:r>
          </a:p>
          <a:p>
            <a:pPr eaLnBrk="1" hangingPunct="1"/>
            <a:r>
              <a:rPr lang="pl-PL" altLang="pl-PL" sz="1050" b="1" i="1" dirty="0"/>
              <a:t>Projekt: Schematy Dialogu Społecznego dla Godnej Pracy w sektorze publicznym na poziomie samorządów</a:t>
            </a:r>
            <a:endParaRPr lang="pl-PL" altLang="pl-PL" sz="1050" dirty="0"/>
          </a:p>
          <a:p>
            <a:pPr eaLnBrk="1" hangingPunct="1"/>
            <a:r>
              <a:rPr lang="en-US" altLang="pl-PL" sz="1050" dirty="0">
                <a:solidFill>
                  <a:srgbClr val="FF6600"/>
                </a:solidFill>
              </a:rPr>
              <a:t> </a:t>
            </a:r>
            <a:r>
              <a:rPr lang="pl-PL" altLang="pl-PL" sz="1050" b="1" i="1" dirty="0">
                <a:solidFill>
                  <a:srgbClr val="FF6600"/>
                </a:solidFill>
              </a:rPr>
              <a:t>2014 – 2021 SOCIAL DIALOGUE DECENT WORK PROGRAMME</a:t>
            </a:r>
            <a:r>
              <a:rPr lang="en-US" altLang="pl-PL" sz="1050" b="1" i="1" dirty="0">
                <a:solidFill>
                  <a:srgbClr val="FF6600"/>
                </a:solidFill>
              </a:rPr>
              <a:t> </a:t>
            </a:r>
            <a:endParaRPr lang="pl-PL" altLang="pl-PL" sz="1050" i="1" dirty="0">
              <a:solidFill>
                <a:srgbClr val="FF6600"/>
              </a:solidFill>
            </a:endParaRPr>
          </a:p>
          <a:p>
            <a:pPr eaLnBrk="1" hangingPunct="1"/>
            <a:endParaRPr lang="pl-PL" altLang="pl-PL" sz="1000" i="1" dirty="0">
              <a:solidFill>
                <a:srgbClr val="FF6600"/>
              </a:solidFill>
            </a:endParaRPr>
          </a:p>
        </p:txBody>
      </p:sp>
      <p:pic>
        <p:nvPicPr>
          <p:cNvPr id="21" name="Picture 17" descr="C:\Users\kmadon\Desktop\Nowy folder\zabrze_0-e1574971849584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707904" y="836712"/>
            <a:ext cx="1196760" cy="4320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1"/>
          <p:cNvSpPr>
            <a:spLocks noGrp="1"/>
          </p:cNvSpPr>
          <p:nvPr>
            <p:ph type="ctrTitle"/>
          </p:nvPr>
        </p:nvSpPr>
        <p:spPr>
          <a:xfrm>
            <a:off x="179388" y="1550988"/>
            <a:ext cx="8459787" cy="10255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altLang="pl-PL" sz="2700" b="1" i="1" dirty="0">
                <a:solidFill>
                  <a:schemeClr val="accent1"/>
                </a:solidFill>
              </a:rPr>
              <a:t>Samorząd</a:t>
            </a:r>
            <a:r>
              <a:rPr lang="pl-PL" altLang="pl-PL" sz="2000" b="1" i="1" dirty="0"/>
              <a:t> </a:t>
            </a:r>
            <a:r>
              <a:rPr lang="pl-PL" altLang="pl-PL" sz="1800" b="1" i="1" dirty="0"/>
              <a:t>sprawnie i skutecznie musi realizować określone zadania</a:t>
            </a:r>
            <a:br>
              <a:rPr lang="pl-PL" altLang="pl-PL" sz="1800" b="1" i="1" dirty="0"/>
            </a:br>
            <a:r>
              <a:rPr lang="pl-PL" altLang="pl-PL" sz="1800" b="1" i="1" dirty="0"/>
              <a:t/>
            </a:r>
            <a:br>
              <a:rPr lang="pl-PL" altLang="pl-PL" sz="1800" b="1" i="1" dirty="0"/>
            </a:br>
            <a:r>
              <a:rPr lang="pl-PL" altLang="pl-PL" sz="2700" b="1" i="1" dirty="0">
                <a:solidFill>
                  <a:schemeClr val="accent1"/>
                </a:solidFill>
              </a:rPr>
              <a:t>urząd</a:t>
            </a:r>
            <a:r>
              <a:rPr lang="pl-PL" altLang="pl-PL" sz="2000" b="1" i="1" dirty="0"/>
              <a:t> </a:t>
            </a:r>
            <a:r>
              <a:rPr lang="pl-PL" altLang="pl-PL" sz="1800" b="1" i="1" dirty="0"/>
              <a:t>musi być prawidłowo funkcjonującą organizacją</a:t>
            </a:r>
          </a:p>
        </p:txBody>
      </p:sp>
      <p:sp>
        <p:nvSpPr>
          <p:cNvPr id="8199" name="AutoShape 13" descr="KS Logo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>
              <a:solidFill>
                <a:srgbClr val="FFFFFF"/>
              </a:solidFill>
            </a:endParaRPr>
          </a:p>
        </p:txBody>
      </p:sp>
      <p:sp>
        <p:nvSpPr>
          <p:cNvPr id="8200" name="AutoShape 15" descr="KS Logo"/>
          <p:cNvSpPr>
            <a:spLocks noChangeAspect="1" noChangeArrowheads="1"/>
          </p:cNvSpPr>
          <p:nvPr/>
        </p:nvSpPr>
        <p:spPr bwMode="auto">
          <a:xfrm>
            <a:off x="296863" y="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>
              <a:solidFill>
                <a:srgbClr val="FFFFFF"/>
              </a:solidFill>
            </a:endParaRPr>
          </a:p>
        </p:txBody>
      </p:sp>
      <p:graphicFrame>
        <p:nvGraphicFramePr>
          <p:cNvPr id="11" name="Diagram 10"/>
          <p:cNvGraphicFramePr/>
          <p:nvPr/>
        </p:nvGraphicFramePr>
        <p:xfrm>
          <a:off x="607724" y="2765513"/>
          <a:ext cx="8105973" cy="2597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3" name="Picture 9" descr="C:\Users\KK\Desktop\primarlogo_rgb.png"/>
          <p:cNvPicPr>
            <a:picLocks noChangeAspect="1" noChangeArrowheads="1"/>
          </p:cNvPicPr>
          <p:nvPr/>
        </p:nvPicPr>
        <p:blipFill rotWithShape="1">
          <a:blip r:embed="rId7" cstate="print"/>
          <a:srcRect l="5583" t="23441" r="7369" b="24079"/>
          <a:stretch/>
        </p:blipFill>
        <p:spPr bwMode="auto">
          <a:xfrm>
            <a:off x="4535776" y="260648"/>
            <a:ext cx="2196464" cy="41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452320" y="260648"/>
            <a:ext cx="850906" cy="424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5" descr="C:\Users\kmadon\Desktop\Nowy folder\logo-zmp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771800" y="260648"/>
            <a:ext cx="1001236" cy="424455"/>
          </a:xfrm>
          <a:prstGeom prst="rect">
            <a:avLst/>
          </a:prstGeom>
          <a:noFill/>
        </p:spPr>
      </p:pic>
      <p:pic>
        <p:nvPicPr>
          <p:cNvPr id="16" name="Picture 16" descr="C:\Users\kmadon\Desktop\Nowy folder\logo-solidarność-podbeskidzie_nastron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11560" y="188640"/>
            <a:ext cx="1310628" cy="527527"/>
          </a:xfrm>
          <a:prstGeom prst="rect">
            <a:avLst/>
          </a:prstGeom>
          <a:noFill/>
        </p:spPr>
      </p:pic>
      <p:pic>
        <p:nvPicPr>
          <p:cNvPr id="17" name="Picture 13" descr="C:\Users\kmadon\Desktop\Nowy folder\logo_norweskie_eog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710794" y="5921224"/>
            <a:ext cx="1381864" cy="567716"/>
          </a:xfrm>
          <a:prstGeom prst="rect">
            <a:avLst/>
          </a:prstGeom>
          <a:noFill/>
        </p:spPr>
      </p:pic>
      <p:pic>
        <p:nvPicPr>
          <p:cNvPr id="18" name="Picture 14" descr="C:\Users\kmadon\Desktop\Nowy folder\partners-innovationnorway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8244408" y="5877272"/>
            <a:ext cx="606998" cy="648860"/>
          </a:xfrm>
          <a:prstGeom prst="rect">
            <a:avLst/>
          </a:prstGeom>
          <a:noFill/>
        </p:spPr>
      </p:pic>
      <p:sp>
        <p:nvSpPr>
          <p:cNvPr id="19" name="Prostokąt 4"/>
          <p:cNvSpPr>
            <a:spLocks noChangeArrowheads="1"/>
          </p:cNvSpPr>
          <p:nvPr/>
        </p:nvSpPr>
        <p:spPr bwMode="auto">
          <a:xfrm>
            <a:off x="179388" y="6033343"/>
            <a:ext cx="6264275" cy="730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pl-PL" altLang="pl-PL" sz="1050" b="1" i="1" dirty="0"/>
              <a:t>Konkurs: Samorządowy lider zarządzania 2020, Samorząd jako pracodawca.</a:t>
            </a:r>
          </a:p>
          <a:p>
            <a:pPr eaLnBrk="1" hangingPunct="1"/>
            <a:r>
              <a:rPr lang="pl-PL" altLang="pl-PL" sz="1050" b="1" i="1" dirty="0"/>
              <a:t>Projekt: Schematy Dialogu Społecznego dla Godnej Pracy w sektorze publicznym na poziomie samorządów</a:t>
            </a:r>
            <a:endParaRPr lang="pl-PL" altLang="pl-PL" sz="1050" dirty="0"/>
          </a:p>
          <a:p>
            <a:pPr eaLnBrk="1" hangingPunct="1"/>
            <a:r>
              <a:rPr lang="en-US" altLang="pl-PL" sz="1050" dirty="0">
                <a:solidFill>
                  <a:srgbClr val="FF6600"/>
                </a:solidFill>
              </a:rPr>
              <a:t> </a:t>
            </a:r>
            <a:r>
              <a:rPr lang="pl-PL" altLang="pl-PL" sz="1050" b="1" i="1" dirty="0">
                <a:solidFill>
                  <a:srgbClr val="FF6600"/>
                </a:solidFill>
              </a:rPr>
              <a:t>2014 – 2021 SOCIAL DIALOGUE DECENT WORK PROGRAMME</a:t>
            </a:r>
            <a:r>
              <a:rPr lang="en-US" altLang="pl-PL" sz="1050" b="1" i="1" dirty="0">
                <a:solidFill>
                  <a:srgbClr val="FF6600"/>
                </a:solidFill>
              </a:rPr>
              <a:t> </a:t>
            </a:r>
            <a:endParaRPr lang="pl-PL" altLang="pl-PL" sz="1050" i="1" dirty="0">
              <a:solidFill>
                <a:srgbClr val="FF6600"/>
              </a:solidFill>
            </a:endParaRPr>
          </a:p>
          <a:p>
            <a:pPr eaLnBrk="1" hangingPunct="1"/>
            <a:endParaRPr lang="pl-PL" altLang="pl-PL" sz="1000" i="1" dirty="0">
              <a:solidFill>
                <a:srgbClr val="FF6600"/>
              </a:solidFill>
            </a:endParaRPr>
          </a:p>
        </p:txBody>
      </p:sp>
      <p:pic>
        <p:nvPicPr>
          <p:cNvPr id="20" name="Picture 17" descr="C:\Users\kmadon\Desktop\Nowy folder\zabrze_0-e1574971849584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707904" y="836712"/>
            <a:ext cx="1196760" cy="4320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ytuł 1"/>
          <p:cNvSpPr>
            <a:spLocks noGrp="1"/>
          </p:cNvSpPr>
          <p:nvPr>
            <p:ph type="ctrTitle"/>
          </p:nvPr>
        </p:nvSpPr>
        <p:spPr>
          <a:xfrm>
            <a:off x="971550" y="1503363"/>
            <a:ext cx="7664450" cy="5445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l-PL" altLang="pl-PL" sz="2000" b="1" dirty="0">
                <a:solidFill>
                  <a:schemeClr val="accent1"/>
                </a:solidFill>
              </a:rPr>
              <a:t>Adekwatność zgłaszanego rozwiązania</a:t>
            </a:r>
          </a:p>
        </p:txBody>
      </p:sp>
      <p:sp>
        <p:nvSpPr>
          <p:cNvPr id="9223" name="AutoShape 13" descr="KS Logo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9224" name="AutoShape 15" descr="KS Logo"/>
          <p:cNvSpPr>
            <a:spLocks noChangeAspect="1" noChangeArrowheads="1"/>
          </p:cNvSpPr>
          <p:nvPr/>
        </p:nvSpPr>
        <p:spPr bwMode="auto">
          <a:xfrm>
            <a:off x="296863" y="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4" name="Prostokąt 3"/>
          <p:cNvSpPr/>
          <p:nvPr/>
        </p:nvSpPr>
        <p:spPr>
          <a:xfrm>
            <a:off x="296863" y="2211388"/>
            <a:ext cx="8523287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pl-PL" sz="2000" dirty="0">
                <a:cs typeface="Arial" panose="020B0604020202020204" pitchFamily="34" charset="0"/>
              </a:rPr>
              <a:t>Podwyższenie standardów wykonywanych zadań przez samorząd</a:t>
            </a:r>
          </a:p>
          <a:p>
            <a:pPr>
              <a:defRPr/>
            </a:pPr>
            <a:endParaRPr lang="pl-PL" sz="2000" dirty="0"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pl-PL" sz="2000" dirty="0">
                <a:cs typeface="Arial" panose="020B0604020202020204" pitchFamily="34" charset="0"/>
              </a:rPr>
              <a:t>Usprawnienie komunikacji wewnątrz organizacji</a:t>
            </a:r>
          </a:p>
          <a:p>
            <a:pPr>
              <a:defRPr/>
            </a:pPr>
            <a:endParaRPr lang="pl-PL" sz="2000" dirty="0"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pl-PL" sz="2000" dirty="0">
                <a:cs typeface="Arial" panose="020B0604020202020204" pitchFamily="34" charset="0"/>
              </a:rPr>
              <a:t>Zwiększenie zaangażowania pracowników</a:t>
            </a: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endParaRPr lang="pl-PL" sz="2000" dirty="0"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pl-PL" sz="2000" dirty="0">
                <a:cs typeface="Arial" panose="020B0604020202020204" pitchFamily="34" charset="0"/>
              </a:rPr>
              <a:t>Gospodarne wydatkowanie środków publicznych</a:t>
            </a:r>
          </a:p>
        </p:txBody>
      </p:sp>
      <p:pic>
        <p:nvPicPr>
          <p:cNvPr id="13" name="Picture 9" descr="C:\Users\KK\Desktop\primarlogo_rgb.png"/>
          <p:cNvPicPr>
            <a:picLocks noChangeAspect="1" noChangeArrowheads="1"/>
          </p:cNvPicPr>
          <p:nvPr/>
        </p:nvPicPr>
        <p:blipFill rotWithShape="1">
          <a:blip r:embed="rId2" cstate="print"/>
          <a:srcRect l="5583" t="23441" r="7369" b="24079"/>
          <a:stretch/>
        </p:blipFill>
        <p:spPr bwMode="auto">
          <a:xfrm>
            <a:off x="4535776" y="260648"/>
            <a:ext cx="2196464" cy="41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260648"/>
            <a:ext cx="850906" cy="424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5" descr="C:\Users\kmadon\Desktop\Nowy folder\logo-zmp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71800" y="260648"/>
            <a:ext cx="1001236" cy="424455"/>
          </a:xfrm>
          <a:prstGeom prst="rect">
            <a:avLst/>
          </a:prstGeom>
          <a:noFill/>
        </p:spPr>
      </p:pic>
      <p:pic>
        <p:nvPicPr>
          <p:cNvPr id="16" name="Picture 16" descr="C:\Users\kmadon\Desktop\Nowy folder\logo-solidarność-podbeskidzie_nastron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188640"/>
            <a:ext cx="1310628" cy="527527"/>
          </a:xfrm>
          <a:prstGeom prst="rect">
            <a:avLst/>
          </a:prstGeom>
          <a:noFill/>
        </p:spPr>
      </p:pic>
      <p:pic>
        <p:nvPicPr>
          <p:cNvPr id="17" name="Picture 13" descr="C:\Users\kmadon\Desktop\Nowy folder\logo_norweskie_eog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10794" y="5921224"/>
            <a:ext cx="1381864" cy="567716"/>
          </a:xfrm>
          <a:prstGeom prst="rect">
            <a:avLst/>
          </a:prstGeom>
          <a:noFill/>
        </p:spPr>
      </p:pic>
      <p:pic>
        <p:nvPicPr>
          <p:cNvPr id="18" name="Picture 14" descr="C:\Users\kmadon\Desktop\Nowy folder\partners-innovationnorway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244408" y="5877272"/>
            <a:ext cx="606998" cy="648860"/>
          </a:xfrm>
          <a:prstGeom prst="rect">
            <a:avLst/>
          </a:prstGeom>
          <a:noFill/>
        </p:spPr>
      </p:pic>
      <p:sp>
        <p:nvSpPr>
          <p:cNvPr id="19" name="Prostokąt 4"/>
          <p:cNvSpPr>
            <a:spLocks noChangeArrowheads="1"/>
          </p:cNvSpPr>
          <p:nvPr/>
        </p:nvSpPr>
        <p:spPr bwMode="auto">
          <a:xfrm>
            <a:off x="179388" y="6033343"/>
            <a:ext cx="6264275" cy="730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pl-PL" altLang="pl-PL" sz="1050" b="1" i="1" dirty="0"/>
              <a:t>Konkurs: Samorządowy lider zarządzania 2020, Samorząd jako pracodawca.</a:t>
            </a:r>
          </a:p>
          <a:p>
            <a:pPr eaLnBrk="1" hangingPunct="1"/>
            <a:r>
              <a:rPr lang="pl-PL" altLang="pl-PL" sz="1050" b="1" i="1" dirty="0"/>
              <a:t>Projekt: Schematy Dialogu Społecznego dla Godnej Pracy w sektorze publicznym na poziomie samorządów</a:t>
            </a:r>
            <a:endParaRPr lang="pl-PL" altLang="pl-PL" sz="1050" dirty="0"/>
          </a:p>
          <a:p>
            <a:pPr eaLnBrk="1" hangingPunct="1"/>
            <a:r>
              <a:rPr lang="en-US" altLang="pl-PL" sz="1050" dirty="0">
                <a:solidFill>
                  <a:srgbClr val="FF6600"/>
                </a:solidFill>
              </a:rPr>
              <a:t> </a:t>
            </a:r>
            <a:r>
              <a:rPr lang="pl-PL" altLang="pl-PL" sz="1050" b="1" i="1" dirty="0">
                <a:solidFill>
                  <a:srgbClr val="FF6600"/>
                </a:solidFill>
              </a:rPr>
              <a:t>2014 – 2021 SOCIAL DIALOGUE DECENT WORK PROGRAMME</a:t>
            </a:r>
            <a:r>
              <a:rPr lang="en-US" altLang="pl-PL" sz="1050" b="1" i="1" dirty="0">
                <a:solidFill>
                  <a:srgbClr val="FF6600"/>
                </a:solidFill>
              </a:rPr>
              <a:t> </a:t>
            </a:r>
            <a:endParaRPr lang="pl-PL" altLang="pl-PL" sz="1050" i="1" dirty="0">
              <a:solidFill>
                <a:srgbClr val="FF6600"/>
              </a:solidFill>
            </a:endParaRPr>
          </a:p>
          <a:p>
            <a:pPr eaLnBrk="1" hangingPunct="1"/>
            <a:endParaRPr lang="pl-PL" altLang="pl-PL" sz="1000" i="1" dirty="0">
              <a:solidFill>
                <a:srgbClr val="FF6600"/>
              </a:solidFill>
            </a:endParaRPr>
          </a:p>
        </p:txBody>
      </p:sp>
      <p:pic>
        <p:nvPicPr>
          <p:cNvPr id="20" name="Picture 17" descr="C:\Users\kmadon\Desktop\Nowy folder\zabrze_0-e1574971849584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707904" y="836712"/>
            <a:ext cx="1196760" cy="432048"/>
          </a:xfrm>
          <a:prstGeom prst="rect">
            <a:avLst/>
          </a:prstGeom>
          <a:noFill/>
        </p:spPr>
      </p:pic>
      <p:pic>
        <p:nvPicPr>
          <p:cNvPr id="4099" name="Picture 3" descr="C:\Users\kmadon\Downloads\video-conference-4997458_640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036442" y="4293096"/>
            <a:ext cx="1810695" cy="13608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AutoShape 13" descr="KS Logo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10247" name="AutoShape 15" descr="KS Logo"/>
          <p:cNvSpPr>
            <a:spLocks noChangeAspect="1" noChangeArrowheads="1"/>
          </p:cNvSpPr>
          <p:nvPr/>
        </p:nvSpPr>
        <p:spPr bwMode="auto">
          <a:xfrm>
            <a:off x="296863" y="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102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3207" y="1619835"/>
            <a:ext cx="4202112" cy="541338"/>
          </a:xfrm>
        </p:spPr>
        <p:txBody>
          <a:bodyPr/>
          <a:lstStyle/>
          <a:p>
            <a:pPr algn="just">
              <a:buFontTx/>
              <a:buNone/>
            </a:pPr>
            <a:r>
              <a:rPr lang="pl-PL" b="1" dirty="0">
                <a:solidFill>
                  <a:schemeClr val="accent1"/>
                </a:solidFill>
              </a:rPr>
              <a:t>PRZEJRZYSTOŚĆ PROCESU</a:t>
            </a:r>
          </a:p>
        </p:txBody>
      </p:sp>
      <p:sp>
        <p:nvSpPr>
          <p:cNvPr id="10254" name="Rectangle 3"/>
          <p:cNvSpPr txBox="1">
            <a:spLocks noChangeArrowheads="1"/>
          </p:cNvSpPr>
          <p:nvPr/>
        </p:nvSpPr>
        <p:spPr bwMode="auto">
          <a:xfrm>
            <a:off x="493207" y="2262928"/>
            <a:ext cx="8085138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defTabSz="457200" eaLnBrk="1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</a:pPr>
            <a:r>
              <a:rPr lang="pl-PL" dirty="0"/>
              <a:t>W Urzędzie Miejskim w Zabrzu pracownicy są </a:t>
            </a:r>
            <a:r>
              <a:rPr lang="pl-PL" b="1" dirty="0"/>
              <a:t>partnerami</a:t>
            </a:r>
            <a:r>
              <a:rPr lang="pl-PL" dirty="0"/>
              <a:t> przy wdrożeniach nowych rozwiązań, przeprowadzane są badania ankietowe oraz wywiady w celu precyzyjnego określenia potrzeb </a:t>
            </a:r>
            <a:br>
              <a:rPr lang="pl-PL" dirty="0"/>
            </a:br>
            <a:r>
              <a:rPr lang="pl-PL" dirty="0"/>
              <a:t>i oczekiwań pracowników. Bez analizy otrzymywanych informacji zwrotnych m.in. w zakresie ocen pracowniczych i wyciągania wniosków, a co za tym idzie podejmowania decyzji personalnych na bazie otrzymanych wyników system jest nieskuteczny. Wprowadzono również szkolenie wewnętrzne, w ramach którego pracownicy zapoznawani są m.in. z kulturą organizacji. </a:t>
            </a:r>
            <a:endParaRPr lang="pl-PL" sz="2000" dirty="0"/>
          </a:p>
        </p:txBody>
      </p:sp>
      <p:pic>
        <p:nvPicPr>
          <p:cNvPr id="15" name="Picture 9" descr="C:\Users\KK\Desktop\primarlogo_rgb.png"/>
          <p:cNvPicPr>
            <a:picLocks noChangeAspect="1" noChangeArrowheads="1"/>
          </p:cNvPicPr>
          <p:nvPr/>
        </p:nvPicPr>
        <p:blipFill rotWithShape="1">
          <a:blip r:embed="rId2" cstate="print"/>
          <a:srcRect l="5583" t="23441" r="7369" b="24079"/>
          <a:stretch/>
        </p:blipFill>
        <p:spPr bwMode="auto">
          <a:xfrm>
            <a:off x="4535776" y="260648"/>
            <a:ext cx="2196464" cy="41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260648"/>
            <a:ext cx="850906" cy="424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5" descr="C:\Users\kmadon\Desktop\Nowy folder\logo-zmp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71800" y="260648"/>
            <a:ext cx="1001236" cy="424455"/>
          </a:xfrm>
          <a:prstGeom prst="rect">
            <a:avLst/>
          </a:prstGeom>
          <a:noFill/>
        </p:spPr>
      </p:pic>
      <p:pic>
        <p:nvPicPr>
          <p:cNvPr id="18" name="Picture 16" descr="C:\Users\kmadon\Desktop\Nowy folder\logo-solidarność-podbeskidzie_nastron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188640"/>
            <a:ext cx="1310628" cy="527527"/>
          </a:xfrm>
          <a:prstGeom prst="rect">
            <a:avLst/>
          </a:prstGeom>
          <a:noFill/>
        </p:spPr>
      </p:pic>
      <p:pic>
        <p:nvPicPr>
          <p:cNvPr id="19" name="Picture 13" descr="C:\Users\kmadon\Desktop\Nowy folder\logo_norweskie_eog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10794" y="5921224"/>
            <a:ext cx="1381864" cy="567716"/>
          </a:xfrm>
          <a:prstGeom prst="rect">
            <a:avLst/>
          </a:prstGeom>
          <a:noFill/>
        </p:spPr>
      </p:pic>
      <p:pic>
        <p:nvPicPr>
          <p:cNvPr id="20" name="Picture 14" descr="C:\Users\kmadon\Desktop\Nowy folder\partners-innovationnorway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244408" y="5877272"/>
            <a:ext cx="606998" cy="648860"/>
          </a:xfrm>
          <a:prstGeom prst="rect">
            <a:avLst/>
          </a:prstGeom>
          <a:noFill/>
        </p:spPr>
      </p:pic>
      <p:sp>
        <p:nvSpPr>
          <p:cNvPr id="21" name="Prostokąt 4"/>
          <p:cNvSpPr>
            <a:spLocks noChangeArrowheads="1"/>
          </p:cNvSpPr>
          <p:nvPr/>
        </p:nvSpPr>
        <p:spPr bwMode="auto">
          <a:xfrm>
            <a:off x="179388" y="6033343"/>
            <a:ext cx="6264275" cy="730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pl-PL" altLang="pl-PL" sz="1050" b="1" i="1" dirty="0"/>
              <a:t>Konkurs: Samorządowy lider zarządzania 2020, Samorząd jako pracodawca.</a:t>
            </a:r>
          </a:p>
          <a:p>
            <a:pPr eaLnBrk="1" hangingPunct="1"/>
            <a:r>
              <a:rPr lang="pl-PL" altLang="pl-PL" sz="1050" b="1" i="1" dirty="0"/>
              <a:t>Projekt: Schematy Dialogu Społecznego dla Godnej Pracy w sektorze publicznym na poziomie samorządów</a:t>
            </a:r>
            <a:endParaRPr lang="pl-PL" altLang="pl-PL" sz="1050" dirty="0"/>
          </a:p>
          <a:p>
            <a:pPr eaLnBrk="1" hangingPunct="1"/>
            <a:r>
              <a:rPr lang="en-US" altLang="pl-PL" sz="1050" dirty="0">
                <a:solidFill>
                  <a:srgbClr val="FF6600"/>
                </a:solidFill>
              </a:rPr>
              <a:t> </a:t>
            </a:r>
            <a:r>
              <a:rPr lang="pl-PL" altLang="pl-PL" sz="1050" b="1" i="1" dirty="0">
                <a:solidFill>
                  <a:srgbClr val="FF6600"/>
                </a:solidFill>
              </a:rPr>
              <a:t>2014 – 2021 SOCIAL DIALOGUE DECENT WORK PROGRAMME</a:t>
            </a:r>
            <a:r>
              <a:rPr lang="en-US" altLang="pl-PL" sz="1050" b="1" i="1" dirty="0">
                <a:solidFill>
                  <a:srgbClr val="FF6600"/>
                </a:solidFill>
              </a:rPr>
              <a:t> </a:t>
            </a:r>
            <a:endParaRPr lang="pl-PL" altLang="pl-PL" sz="1050" i="1" dirty="0">
              <a:solidFill>
                <a:srgbClr val="FF6600"/>
              </a:solidFill>
            </a:endParaRPr>
          </a:p>
          <a:p>
            <a:pPr eaLnBrk="1" hangingPunct="1"/>
            <a:endParaRPr lang="pl-PL" altLang="pl-PL" sz="1000" i="1" dirty="0">
              <a:solidFill>
                <a:srgbClr val="FF6600"/>
              </a:solidFill>
            </a:endParaRPr>
          </a:p>
        </p:txBody>
      </p:sp>
      <p:pic>
        <p:nvPicPr>
          <p:cNvPr id="22" name="Picture 17" descr="C:\Users\kmadon\Desktop\Nowy folder\zabrze_0-e1574971849584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707904" y="836712"/>
            <a:ext cx="1196760" cy="432048"/>
          </a:xfrm>
          <a:prstGeom prst="rect">
            <a:avLst/>
          </a:prstGeom>
          <a:noFill/>
        </p:spPr>
      </p:pic>
      <p:pic>
        <p:nvPicPr>
          <p:cNvPr id="24" name="Picture 3" descr="C:\Users\kmadon\Desktop\Nowy folder\3d-person-teamwork-with-puzzles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652120" y="4509120"/>
            <a:ext cx="1475911" cy="15369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ytuł 1"/>
          <p:cNvSpPr>
            <a:spLocks noGrp="1"/>
          </p:cNvSpPr>
          <p:nvPr>
            <p:ph type="ctrTitle"/>
          </p:nvPr>
        </p:nvSpPr>
        <p:spPr>
          <a:xfrm>
            <a:off x="2124075" y="1331913"/>
            <a:ext cx="5421313" cy="655637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altLang="pl-PL" sz="2000" b="1" dirty="0">
                <a:solidFill>
                  <a:schemeClr val="accent1"/>
                </a:solidFill>
              </a:rPr>
              <a:t>Skuteczność zgłaszanego rozwiązania</a:t>
            </a:r>
          </a:p>
        </p:txBody>
      </p:sp>
      <p:sp>
        <p:nvSpPr>
          <p:cNvPr id="11271" name="AutoShape 13" descr="KS Logo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11272" name="AutoShape 15" descr="KS Logo"/>
          <p:cNvSpPr>
            <a:spLocks noChangeAspect="1" noChangeArrowheads="1"/>
          </p:cNvSpPr>
          <p:nvPr/>
        </p:nvSpPr>
        <p:spPr bwMode="auto">
          <a:xfrm>
            <a:off x="296863" y="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graphicFrame>
        <p:nvGraphicFramePr>
          <p:cNvPr id="13" name="Diagram 12"/>
          <p:cNvGraphicFramePr/>
          <p:nvPr/>
        </p:nvGraphicFramePr>
        <p:xfrm>
          <a:off x="1835696" y="1953489"/>
          <a:ext cx="6833172" cy="3627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4" name="Picture 9" descr="C:\Users\KK\Desktop\primarlogo_rgb.png"/>
          <p:cNvPicPr>
            <a:picLocks noChangeAspect="1" noChangeArrowheads="1"/>
          </p:cNvPicPr>
          <p:nvPr/>
        </p:nvPicPr>
        <p:blipFill rotWithShape="1">
          <a:blip r:embed="rId7" cstate="print"/>
          <a:srcRect l="5583" t="23441" r="7369" b="24079"/>
          <a:stretch/>
        </p:blipFill>
        <p:spPr bwMode="auto">
          <a:xfrm>
            <a:off x="4535776" y="260648"/>
            <a:ext cx="2196464" cy="41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452320" y="260648"/>
            <a:ext cx="850906" cy="424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5" descr="C:\Users\kmadon\Desktop\Nowy folder\logo-zmp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771800" y="260648"/>
            <a:ext cx="1001236" cy="424455"/>
          </a:xfrm>
          <a:prstGeom prst="rect">
            <a:avLst/>
          </a:prstGeom>
          <a:noFill/>
        </p:spPr>
      </p:pic>
      <p:pic>
        <p:nvPicPr>
          <p:cNvPr id="17" name="Picture 16" descr="C:\Users\kmadon\Desktop\Nowy folder\logo-solidarność-podbeskidzie_nastron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11560" y="188640"/>
            <a:ext cx="1310628" cy="527527"/>
          </a:xfrm>
          <a:prstGeom prst="rect">
            <a:avLst/>
          </a:prstGeom>
          <a:noFill/>
        </p:spPr>
      </p:pic>
      <p:pic>
        <p:nvPicPr>
          <p:cNvPr id="18" name="Picture 13" descr="C:\Users\kmadon\Desktop\Nowy folder\logo_norweskie_eog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710794" y="5921224"/>
            <a:ext cx="1381864" cy="567716"/>
          </a:xfrm>
          <a:prstGeom prst="rect">
            <a:avLst/>
          </a:prstGeom>
          <a:noFill/>
        </p:spPr>
      </p:pic>
      <p:pic>
        <p:nvPicPr>
          <p:cNvPr id="19" name="Picture 14" descr="C:\Users\kmadon\Desktop\Nowy folder\partners-innovationnorway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8244408" y="5877272"/>
            <a:ext cx="606998" cy="648860"/>
          </a:xfrm>
          <a:prstGeom prst="rect">
            <a:avLst/>
          </a:prstGeom>
          <a:noFill/>
        </p:spPr>
      </p:pic>
      <p:sp>
        <p:nvSpPr>
          <p:cNvPr id="20" name="Prostokąt 4"/>
          <p:cNvSpPr>
            <a:spLocks noChangeArrowheads="1"/>
          </p:cNvSpPr>
          <p:nvPr/>
        </p:nvSpPr>
        <p:spPr bwMode="auto">
          <a:xfrm>
            <a:off x="179388" y="6033343"/>
            <a:ext cx="6264275" cy="730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pl-PL" altLang="pl-PL" sz="1050" b="1" i="1" dirty="0"/>
              <a:t>Konkurs: Samorządowy lider zarządzania 2020, Samorząd jako pracodawca.</a:t>
            </a:r>
          </a:p>
          <a:p>
            <a:pPr eaLnBrk="1" hangingPunct="1"/>
            <a:r>
              <a:rPr lang="pl-PL" altLang="pl-PL" sz="1050" b="1" i="1" dirty="0"/>
              <a:t>Projekt: Schematy Dialogu Społecznego dla Godnej Pracy w sektorze publicznym na poziomie samorządów</a:t>
            </a:r>
            <a:endParaRPr lang="pl-PL" altLang="pl-PL" sz="1050" dirty="0"/>
          </a:p>
          <a:p>
            <a:pPr eaLnBrk="1" hangingPunct="1"/>
            <a:r>
              <a:rPr lang="en-US" altLang="pl-PL" sz="1050" dirty="0">
                <a:solidFill>
                  <a:srgbClr val="FF6600"/>
                </a:solidFill>
              </a:rPr>
              <a:t> </a:t>
            </a:r>
            <a:r>
              <a:rPr lang="pl-PL" altLang="pl-PL" sz="1050" b="1" i="1" dirty="0">
                <a:solidFill>
                  <a:srgbClr val="FF6600"/>
                </a:solidFill>
              </a:rPr>
              <a:t>2014 – 2021 SOCIAL DIALOGUE DECENT WORK PROGRAMME</a:t>
            </a:r>
            <a:r>
              <a:rPr lang="en-US" altLang="pl-PL" sz="1050" b="1" i="1" dirty="0">
                <a:solidFill>
                  <a:srgbClr val="FF6600"/>
                </a:solidFill>
              </a:rPr>
              <a:t> </a:t>
            </a:r>
            <a:endParaRPr lang="pl-PL" altLang="pl-PL" sz="1050" i="1" dirty="0">
              <a:solidFill>
                <a:srgbClr val="FF6600"/>
              </a:solidFill>
            </a:endParaRPr>
          </a:p>
          <a:p>
            <a:pPr eaLnBrk="1" hangingPunct="1"/>
            <a:endParaRPr lang="pl-PL" altLang="pl-PL" sz="1000" i="1" dirty="0">
              <a:solidFill>
                <a:srgbClr val="FF6600"/>
              </a:solidFill>
            </a:endParaRPr>
          </a:p>
        </p:txBody>
      </p:sp>
      <p:pic>
        <p:nvPicPr>
          <p:cNvPr id="21" name="Picture 17" descr="C:\Users\kmadon\Desktop\Nowy folder\zabrze_0-e1574971849584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707904" y="836712"/>
            <a:ext cx="1196760" cy="4320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ytuł 1"/>
          <p:cNvSpPr>
            <a:spLocks noGrp="1"/>
          </p:cNvSpPr>
          <p:nvPr>
            <p:ph type="ctrTitle"/>
          </p:nvPr>
        </p:nvSpPr>
        <p:spPr>
          <a:xfrm>
            <a:off x="484188" y="1489075"/>
            <a:ext cx="4303712" cy="49688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l-PL" altLang="pl-PL" sz="2000" b="1" dirty="0">
                <a:solidFill>
                  <a:schemeClr val="accent1"/>
                </a:solidFill>
              </a:rPr>
              <a:t>SILNA KULTURA ORGANIZACYJNA</a:t>
            </a:r>
          </a:p>
        </p:txBody>
      </p:sp>
      <p:sp>
        <p:nvSpPr>
          <p:cNvPr id="12291" name="Podtytuł 2"/>
          <p:cNvSpPr>
            <a:spLocks noGrp="1"/>
          </p:cNvSpPr>
          <p:nvPr>
            <p:ph type="subTitle" idx="1"/>
          </p:nvPr>
        </p:nvSpPr>
        <p:spPr>
          <a:xfrm>
            <a:off x="449263" y="2081213"/>
            <a:ext cx="7939087" cy="3265487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  <a:spcAft>
                <a:spcPts val="1200"/>
              </a:spcAft>
            </a:pPr>
            <a:r>
              <a:rPr lang="pl-PL" altLang="pl-PL" sz="1400">
                <a:solidFill>
                  <a:schemeClr val="tx1"/>
                </a:solidFill>
              </a:rPr>
              <a:t>Wdrożony system analizy zadań i potrzeb oraz budowa spójnej polityki zgodności jest stałym elementem w kształtowaniu kultury organizacyjnej Urzędu. Sukces we wdrożeniu i utrzymaniu spójności działań zależy od zachowania i zaangażowania wszystkich pracowników. Wszystkie zadania realizowane są własnymi siłami. Największym kapitałem jest człowiek. Każda organizacja, która chce osiągnąć założone cele powinna inwestować w swoich pracowników, dlatego warto diagnozować swoje mocne i słabe strony oraz oczekiwania zarówno pracodawcy jak i pracowników, aby wspólnie ukierunkować się na realizację wytyczonych celów. Zatem istotne jest, aby każdy pracownik został zapoznany z kulturą organizacji i znał jej cele, zaś otwarta współpraca z przełożonymi i Kierownictwem Urzędu jest warunkiem osiągnięcia tego zamierzonego celu.</a:t>
            </a:r>
            <a:endParaRPr lang="en-GB" altLang="pl-PL" sz="1400">
              <a:solidFill>
                <a:schemeClr val="tx1"/>
              </a:solidFill>
            </a:endParaRPr>
          </a:p>
        </p:txBody>
      </p:sp>
      <p:sp>
        <p:nvSpPr>
          <p:cNvPr id="12296" name="AutoShape 13" descr="KS Logo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12297" name="AutoShape 15" descr="KS Logo"/>
          <p:cNvSpPr>
            <a:spLocks noChangeAspect="1" noChangeArrowheads="1"/>
          </p:cNvSpPr>
          <p:nvPr/>
        </p:nvSpPr>
        <p:spPr bwMode="auto">
          <a:xfrm>
            <a:off x="296863" y="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pic>
        <p:nvPicPr>
          <p:cNvPr id="13" name="Picture 9" descr="C:\Users\KK\Desktop\primarlogo_rgb.png"/>
          <p:cNvPicPr>
            <a:picLocks noChangeAspect="1" noChangeArrowheads="1"/>
          </p:cNvPicPr>
          <p:nvPr/>
        </p:nvPicPr>
        <p:blipFill rotWithShape="1">
          <a:blip r:embed="rId2" cstate="print"/>
          <a:srcRect l="5583" t="23441" r="7369" b="24079"/>
          <a:stretch/>
        </p:blipFill>
        <p:spPr bwMode="auto">
          <a:xfrm>
            <a:off x="4535776" y="260648"/>
            <a:ext cx="2196464" cy="41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260648"/>
            <a:ext cx="850906" cy="424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5" descr="C:\Users\kmadon\Desktop\Nowy folder\logo-zmp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71800" y="260648"/>
            <a:ext cx="1001236" cy="424455"/>
          </a:xfrm>
          <a:prstGeom prst="rect">
            <a:avLst/>
          </a:prstGeom>
          <a:noFill/>
        </p:spPr>
      </p:pic>
      <p:pic>
        <p:nvPicPr>
          <p:cNvPr id="16" name="Picture 16" descr="C:\Users\kmadon\Desktop\Nowy folder\logo-solidarność-podbeskidzie_nastron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188640"/>
            <a:ext cx="1310628" cy="527527"/>
          </a:xfrm>
          <a:prstGeom prst="rect">
            <a:avLst/>
          </a:prstGeom>
          <a:noFill/>
        </p:spPr>
      </p:pic>
      <p:pic>
        <p:nvPicPr>
          <p:cNvPr id="17" name="Picture 13" descr="C:\Users\kmadon\Desktop\Nowy folder\logo_norweskie_eog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10794" y="5921224"/>
            <a:ext cx="1381864" cy="567716"/>
          </a:xfrm>
          <a:prstGeom prst="rect">
            <a:avLst/>
          </a:prstGeom>
          <a:noFill/>
        </p:spPr>
      </p:pic>
      <p:pic>
        <p:nvPicPr>
          <p:cNvPr id="18" name="Picture 14" descr="C:\Users\kmadon\Desktop\Nowy folder\partners-innovationnorway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244408" y="5877272"/>
            <a:ext cx="606998" cy="648860"/>
          </a:xfrm>
          <a:prstGeom prst="rect">
            <a:avLst/>
          </a:prstGeom>
          <a:noFill/>
        </p:spPr>
      </p:pic>
      <p:sp>
        <p:nvSpPr>
          <p:cNvPr id="19" name="Prostokąt 4"/>
          <p:cNvSpPr>
            <a:spLocks noChangeArrowheads="1"/>
          </p:cNvSpPr>
          <p:nvPr/>
        </p:nvSpPr>
        <p:spPr bwMode="auto">
          <a:xfrm>
            <a:off x="179388" y="6033343"/>
            <a:ext cx="6264275" cy="730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pl-PL" altLang="pl-PL" sz="1050" b="1" i="1" dirty="0"/>
              <a:t>Konkurs: Samorządowy lider zarządzania 2020, Samorząd jako pracodawca.</a:t>
            </a:r>
          </a:p>
          <a:p>
            <a:pPr eaLnBrk="1" hangingPunct="1"/>
            <a:r>
              <a:rPr lang="pl-PL" altLang="pl-PL" sz="1050" b="1" i="1" dirty="0"/>
              <a:t>Projekt: Schematy Dialogu Społecznego dla Godnej Pracy w sektorze publicznym na poziomie samorządów</a:t>
            </a:r>
            <a:endParaRPr lang="pl-PL" altLang="pl-PL" sz="1050" dirty="0"/>
          </a:p>
          <a:p>
            <a:pPr eaLnBrk="1" hangingPunct="1"/>
            <a:r>
              <a:rPr lang="en-US" altLang="pl-PL" sz="1050" dirty="0">
                <a:solidFill>
                  <a:srgbClr val="FF6600"/>
                </a:solidFill>
              </a:rPr>
              <a:t> </a:t>
            </a:r>
            <a:r>
              <a:rPr lang="pl-PL" altLang="pl-PL" sz="1050" b="1" i="1" dirty="0">
                <a:solidFill>
                  <a:srgbClr val="FF6600"/>
                </a:solidFill>
              </a:rPr>
              <a:t>2014 – 2021 SOCIAL DIALOGUE DECENT WORK PROGRAMME</a:t>
            </a:r>
            <a:r>
              <a:rPr lang="en-US" altLang="pl-PL" sz="1050" b="1" i="1" dirty="0">
                <a:solidFill>
                  <a:srgbClr val="FF6600"/>
                </a:solidFill>
              </a:rPr>
              <a:t> </a:t>
            </a:r>
            <a:endParaRPr lang="pl-PL" altLang="pl-PL" sz="1050" i="1" dirty="0">
              <a:solidFill>
                <a:srgbClr val="FF6600"/>
              </a:solidFill>
            </a:endParaRPr>
          </a:p>
          <a:p>
            <a:pPr eaLnBrk="1" hangingPunct="1"/>
            <a:endParaRPr lang="pl-PL" altLang="pl-PL" sz="1000" i="1" dirty="0">
              <a:solidFill>
                <a:srgbClr val="FF6600"/>
              </a:solidFill>
            </a:endParaRPr>
          </a:p>
        </p:txBody>
      </p:sp>
      <p:pic>
        <p:nvPicPr>
          <p:cNvPr id="20" name="Picture 17" descr="C:\Users\kmadon\Desktop\Nowy folder\zabrze_0-e1574971849584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707904" y="836712"/>
            <a:ext cx="1196760" cy="4320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ytuł 1"/>
          <p:cNvSpPr>
            <a:spLocks noGrp="1"/>
          </p:cNvSpPr>
          <p:nvPr>
            <p:ph type="ctrTitle"/>
          </p:nvPr>
        </p:nvSpPr>
        <p:spPr>
          <a:xfrm>
            <a:off x="638672" y="1196752"/>
            <a:ext cx="3295650" cy="8731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l-PL" altLang="pl-PL" sz="2000" b="1" dirty="0">
                <a:solidFill>
                  <a:schemeClr val="accent1"/>
                </a:solidFill>
              </a:rPr>
              <a:t>Zarządzanie Urzędem </a:t>
            </a:r>
            <a:r>
              <a:rPr lang="pl-PL" altLang="pl-PL" sz="2000" b="1" dirty="0"/>
              <a:t/>
            </a:r>
            <a:br>
              <a:rPr lang="pl-PL" altLang="pl-PL" sz="2000" b="1" dirty="0"/>
            </a:br>
            <a:endParaRPr lang="pl-PL" altLang="pl-PL" sz="2000" b="1" dirty="0"/>
          </a:p>
        </p:txBody>
      </p:sp>
      <p:sp>
        <p:nvSpPr>
          <p:cNvPr id="9219" name="Podtytuł 2"/>
          <p:cNvSpPr>
            <a:spLocks noGrp="1"/>
          </p:cNvSpPr>
          <p:nvPr>
            <p:ph type="subTitle" idx="1"/>
          </p:nvPr>
        </p:nvSpPr>
        <p:spPr>
          <a:xfrm>
            <a:off x="4283968" y="1944688"/>
            <a:ext cx="4543425" cy="1452562"/>
          </a:xfrm>
        </p:spPr>
        <p:txBody>
          <a:bodyPr rtlCol="0">
            <a:noAutofit/>
          </a:bodyPr>
          <a:lstStyle/>
          <a:p>
            <a:pPr marL="285750" indent="-285750" fontAlgn="auto">
              <a:spcAft>
                <a:spcPts val="1200"/>
              </a:spcAft>
              <a:buFont typeface="Wingdings" panose="05000000000000000000" pitchFamily="2" charset="2"/>
              <a:buChar char="Ø"/>
              <a:tabLst>
                <a:tab pos="5827713" algn="l"/>
              </a:tabLst>
              <a:defRPr/>
            </a:pPr>
            <a:r>
              <a:rPr lang="pl-PL" altLang="pl-PL" sz="1600" dirty="0">
                <a:solidFill>
                  <a:schemeClr val="tx1"/>
                </a:solidFill>
              </a:rPr>
              <a:t>stworzenie procedur dotyczących podnoszenia kompetencji pracowników,</a:t>
            </a:r>
          </a:p>
          <a:p>
            <a:pPr marL="285750" indent="-285750" fontAlgn="auto">
              <a:spcAft>
                <a:spcPts val="1200"/>
              </a:spcAft>
              <a:buFont typeface="Wingdings" panose="05000000000000000000" pitchFamily="2" charset="2"/>
              <a:buChar char="Ø"/>
              <a:tabLst>
                <a:tab pos="5827713" algn="l"/>
              </a:tabLst>
              <a:defRPr/>
            </a:pPr>
            <a:r>
              <a:rPr lang="pl-PL" altLang="pl-PL" sz="1600" dirty="0">
                <a:solidFill>
                  <a:schemeClr val="tx1"/>
                </a:solidFill>
              </a:rPr>
              <a:t>skuteczny system oceniania,</a:t>
            </a:r>
          </a:p>
          <a:p>
            <a:pPr marL="285750" indent="-285750" fontAlgn="auto">
              <a:spcAft>
                <a:spcPts val="1200"/>
              </a:spcAft>
              <a:buFont typeface="Wingdings" panose="05000000000000000000" pitchFamily="2" charset="2"/>
              <a:buChar char="Ø"/>
              <a:tabLst>
                <a:tab pos="5827713" algn="l"/>
              </a:tabLst>
              <a:defRPr/>
            </a:pPr>
            <a:r>
              <a:rPr lang="pl-PL" altLang="pl-PL" sz="1600" dirty="0">
                <a:solidFill>
                  <a:schemeClr val="tx1"/>
                </a:solidFill>
              </a:rPr>
              <a:t>wynagradzanie,</a:t>
            </a:r>
          </a:p>
          <a:p>
            <a:pPr marL="285750" indent="-285750" fontAlgn="auto">
              <a:spcAft>
                <a:spcPts val="1200"/>
              </a:spcAft>
              <a:buFont typeface="Wingdings" panose="05000000000000000000" pitchFamily="2" charset="2"/>
              <a:buChar char="Ø"/>
              <a:tabLst>
                <a:tab pos="5827713" algn="l"/>
              </a:tabLst>
              <a:defRPr/>
            </a:pPr>
            <a:r>
              <a:rPr lang="pl-PL" altLang="pl-PL" sz="1600" dirty="0">
                <a:solidFill>
                  <a:schemeClr val="tx1"/>
                </a:solidFill>
              </a:rPr>
              <a:t>stworzenie grupy trenerów wewnętrznych,</a:t>
            </a:r>
          </a:p>
          <a:p>
            <a:pPr marL="285750" indent="-285750" fontAlgn="auto">
              <a:spcAft>
                <a:spcPts val="1200"/>
              </a:spcAft>
              <a:buFont typeface="Wingdings" panose="05000000000000000000" pitchFamily="2" charset="2"/>
              <a:buChar char="Ø"/>
              <a:tabLst>
                <a:tab pos="5827713" algn="l"/>
              </a:tabLst>
              <a:defRPr/>
            </a:pPr>
            <a:r>
              <a:rPr lang="pl-PL" altLang="pl-PL" sz="1600" dirty="0">
                <a:solidFill>
                  <a:schemeClr val="tx1"/>
                </a:solidFill>
              </a:rPr>
              <a:t>ujednolicenie procedur postępowania</a:t>
            </a:r>
          </a:p>
          <a:p>
            <a:pPr marL="285750" indent="-285750" fontAlgn="auto">
              <a:spcAft>
                <a:spcPts val="1200"/>
              </a:spcAft>
              <a:buFont typeface="Wingdings" panose="05000000000000000000" pitchFamily="2" charset="2"/>
              <a:buChar char="Ø"/>
              <a:tabLst>
                <a:tab pos="5827713" algn="l"/>
              </a:tabLst>
              <a:defRPr/>
            </a:pPr>
            <a:endParaRPr lang="pl-PL" altLang="pl-PL" sz="1600" dirty="0">
              <a:solidFill>
                <a:schemeClr val="tx1"/>
              </a:solidFill>
            </a:endParaRPr>
          </a:p>
          <a:p>
            <a:pPr marL="285750" indent="-285750" fontAlgn="auto">
              <a:spcAft>
                <a:spcPts val="1200"/>
              </a:spcAft>
              <a:buFont typeface="Wingdings" panose="05000000000000000000" pitchFamily="2" charset="2"/>
              <a:buChar char="Ø"/>
              <a:tabLst>
                <a:tab pos="5827713" algn="l"/>
              </a:tabLst>
              <a:defRPr/>
            </a:pPr>
            <a:endParaRPr lang="pl-PL" altLang="pl-PL" sz="1600" dirty="0">
              <a:solidFill>
                <a:schemeClr val="tx1"/>
              </a:solidFill>
            </a:endParaRPr>
          </a:p>
          <a:p>
            <a:pPr fontAlgn="auto">
              <a:spcAft>
                <a:spcPts val="1200"/>
              </a:spcAft>
              <a:tabLst>
                <a:tab pos="5827713" algn="l"/>
              </a:tabLst>
              <a:defRPr/>
            </a:pPr>
            <a:endParaRPr lang="en-GB" altLang="pl-PL" sz="1600" dirty="0">
              <a:solidFill>
                <a:schemeClr val="tx1"/>
              </a:solidFill>
            </a:endParaRPr>
          </a:p>
        </p:txBody>
      </p:sp>
      <p:sp>
        <p:nvSpPr>
          <p:cNvPr id="13320" name="AutoShape 13" descr="KS Logo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13321" name="AutoShape 15" descr="KS Logo"/>
          <p:cNvSpPr>
            <a:spLocks noChangeAspect="1" noChangeArrowheads="1"/>
          </p:cNvSpPr>
          <p:nvPr/>
        </p:nvSpPr>
        <p:spPr bwMode="auto">
          <a:xfrm>
            <a:off x="296863" y="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15" name="Podtytuł 2"/>
          <p:cNvSpPr txBox="1">
            <a:spLocks/>
          </p:cNvSpPr>
          <p:nvPr/>
        </p:nvSpPr>
        <p:spPr>
          <a:xfrm>
            <a:off x="467544" y="2011363"/>
            <a:ext cx="3536950" cy="1417637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342900" indent="-342900" fontAlgn="auto">
              <a:spcAft>
                <a:spcPts val="1200"/>
              </a:spcAft>
              <a:buFont typeface="Wingdings" panose="05000000000000000000" pitchFamily="2" charset="2"/>
              <a:buChar char="ü"/>
              <a:tabLst>
                <a:tab pos="5827713" algn="l"/>
              </a:tabLst>
              <a:defRPr/>
            </a:pPr>
            <a:r>
              <a:rPr lang="pl-PL" altLang="pl-PL" sz="1600" dirty="0">
                <a:solidFill>
                  <a:schemeClr val="tx1"/>
                </a:solidFill>
              </a:rPr>
              <a:t>budowanie wspólnych wartości,</a:t>
            </a:r>
          </a:p>
          <a:p>
            <a:pPr marL="342900" indent="-342900" fontAlgn="auto">
              <a:spcAft>
                <a:spcPts val="1200"/>
              </a:spcAft>
              <a:buFont typeface="Wingdings" panose="05000000000000000000" pitchFamily="2" charset="2"/>
              <a:buChar char="ü"/>
              <a:tabLst>
                <a:tab pos="5827713" algn="l"/>
              </a:tabLst>
              <a:defRPr/>
            </a:pPr>
            <a:r>
              <a:rPr lang="pl-PL" altLang="pl-PL" sz="1600" dirty="0">
                <a:solidFill>
                  <a:schemeClr val="tx1"/>
                </a:solidFill>
              </a:rPr>
              <a:t>wyznaczanie celów,</a:t>
            </a:r>
          </a:p>
          <a:p>
            <a:pPr marL="342900" indent="-342900" fontAlgn="auto">
              <a:spcAft>
                <a:spcPts val="1200"/>
              </a:spcAft>
              <a:buFont typeface="Wingdings" panose="05000000000000000000" pitchFamily="2" charset="2"/>
              <a:buChar char="ü"/>
              <a:tabLst>
                <a:tab pos="5827713" algn="l"/>
              </a:tabLst>
              <a:defRPr/>
            </a:pPr>
            <a:r>
              <a:rPr lang="pl-PL" altLang="pl-PL" sz="1600" dirty="0">
                <a:solidFill>
                  <a:schemeClr val="tx1"/>
                </a:solidFill>
              </a:rPr>
              <a:t>umiejętność szybkiego reagowania na zmiany </a:t>
            </a:r>
            <a:br>
              <a:rPr lang="pl-PL" altLang="pl-PL" sz="1600" dirty="0">
                <a:solidFill>
                  <a:schemeClr val="tx1"/>
                </a:solidFill>
              </a:rPr>
            </a:br>
            <a:r>
              <a:rPr lang="pl-PL" altLang="pl-PL" sz="1600" dirty="0">
                <a:solidFill>
                  <a:schemeClr val="tx1"/>
                </a:solidFill>
              </a:rPr>
              <a:t>w otoczeniu,</a:t>
            </a:r>
          </a:p>
          <a:p>
            <a:pPr marL="342900" indent="-342900" fontAlgn="auto">
              <a:spcAft>
                <a:spcPts val="1200"/>
              </a:spcAft>
              <a:buFont typeface="Wingdings" panose="05000000000000000000" pitchFamily="2" charset="2"/>
              <a:buChar char="ü"/>
              <a:tabLst>
                <a:tab pos="5827713" algn="l"/>
              </a:tabLst>
              <a:defRPr/>
            </a:pPr>
            <a:r>
              <a:rPr lang="pl-PL" altLang="pl-PL" sz="1600" dirty="0">
                <a:solidFill>
                  <a:schemeClr val="tx1"/>
                </a:solidFill>
              </a:rPr>
              <a:t>wspieranie-słuchanie pracowników</a:t>
            </a:r>
          </a:p>
          <a:p>
            <a:pPr fontAlgn="auto">
              <a:spcAft>
                <a:spcPts val="1200"/>
              </a:spcAft>
              <a:tabLst>
                <a:tab pos="5827713" algn="l"/>
              </a:tabLst>
              <a:defRPr/>
            </a:pPr>
            <a:endParaRPr lang="en-GB" altLang="pl-PL" sz="1600" dirty="0">
              <a:solidFill>
                <a:schemeClr val="tx1"/>
              </a:solidFill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4817368" y="1393825"/>
            <a:ext cx="3875088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pl-PL" sz="2000" b="1" dirty="0">
                <a:solidFill>
                  <a:schemeClr val="accent1"/>
                </a:solidFill>
                <a:latin typeface="+mj-lt"/>
                <a:cs typeface="Arial" panose="020B0604020202020204" pitchFamily="34" charset="0"/>
              </a:rPr>
              <a:t>MINIMALNE WYMAGANIA</a:t>
            </a:r>
            <a:endParaRPr lang="pl-PL" b="1" dirty="0">
              <a:solidFill>
                <a:schemeClr val="accent1"/>
              </a:solidFill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6" name="Picture 9" descr="C:\Users\KK\Desktop\primarlogo_rgb.png"/>
          <p:cNvPicPr>
            <a:picLocks noChangeAspect="1" noChangeArrowheads="1"/>
          </p:cNvPicPr>
          <p:nvPr/>
        </p:nvPicPr>
        <p:blipFill rotWithShape="1">
          <a:blip r:embed="rId2" cstate="print"/>
          <a:srcRect l="5583" t="23441" r="7369" b="24079"/>
          <a:stretch/>
        </p:blipFill>
        <p:spPr bwMode="auto">
          <a:xfrm>
            <a:off x="4535776" y="260648"/>
            <a:ext cx="2196464" cy="41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260648"/>
            <a:ext cx="850906" cy="424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5" descr="C:\Users\kmadon\Desktop\Nowy folder\logo-zmp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71800" y="260648"/>
            <a:ext cx="1001236" cy="424455"/>
          </a:xfrm>
          <a:prstGeom prst="rect">
            <a:avLst/>
          </a:prstGeom>
          <a:noFill/>
        </p:spPr>
      </p:pic>
      <p:pic>
        <p:nvPicPr>
          <p:cNvPr id="19" name="Picture 16" descr="C:\Users\kmadon\Desktop\Nowy folder\logo-solidarność-podbeskidzie_nastron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188640"/>
            <a:ext cx="1310628" cy="527527"/>
          </a:xfrm>
          <a:prstGeom prst="rect">
            <a:avLst/>
          </a:prstGeom>
          <a:noFill/>
        </p:spPr>
      </p:pic>
      <p:pic>
        <p:nvPicPr>
          <p:cNvPr id="20" name="Picture 13" descr="C:\Users\kmadon\Desktop\Nowy folder\logo_norweskie_eog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10794" y="5921224"/>
            <a:ext cx="1381864" cy="567716"/>
          </a:xfrm>
          <a:prstGeom prst="rect">
            <a:avLst/>
          </a:prstGeom>
          <a:noFill/>
        </p:spPr>
      </p:pic>
      <p:pic>
        <p:nvPicPr>
          <p:cNvPr id="21" name="Picture 14" descr="C:\Users\kmadon\Desktop\Nowy folder\partners-innovationnorway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244408" y="5877272"/>
            <a:ext cx="606998" cy="648860"/>
          </a:xfrm>
          <a:prstGeom prst="rect">
            <a:avLst/>
          </a:prstGeom>
          <a:noFill/>
        </p:spPr>
      </p:pic>
      <p:sp>
        <p:nvSpPr>
          <p:cNvPr id="22" name="Prostokąt 4"/>
          <p:cNvSpPr>
            <a:spLocks noChangeArrowheads="1"/>
          </p:cNvSpPr>
          <p:nvPr/>
        </p:nvSpPr>
        <p:spPr bwMode="auto">
          <a:xfrm>
            <a:off x="179388" y="6033343"/>
            <a:ext cx="6264275" cy="730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pl-PL" altLang="pl-PL" sz="1050" b="1" i="1" dirty="0"/>
              <a:t>Konkurs: Samorządowy lider zarządzania 2020, Samorząd jako pracodawca.</a:t>
            </a:r>
          </a:p>
          <a:p>
            <a:pPr eaLnBrk="1" hangingPunct="1"/>
            <a:r>
              <a:rPr lang="pl-PL" altLang="pl-PL" sz="1050" b="1" i="1" dirty="0"/>
              <a:t>Projekt: Schematy Dialogu Społecznego dla Godnej Pracy w sektorze publicznym na poziomie samorządów</a:t>
            </a:r>
            <a:endParaRPr lang="pl-PL" altLang="pl-PL" sz="1050" dirty="0"/>
          </a:p>
          <a:p>
            <a:pPr eaLnBrk="1" hangingPunct="1"/>
            <a:r>
              <a:rPr lang="en-US" altLang="pl-PL" sz="1050" dirty="0">
                <a:solidFill>
                  <a:srgbClr val="FF6600"/>
                </a:solidFill>
              </a:rPr>
              <a:t> </a:t>
            </a:r>
            <a:r>
              <a:rPr lang="pl-PL" altLang="pl-PL" sz="1050" b="1" i="1" dirty="0">
                <a:solidFill>
                  <a:srgbClr val="FF6600"/>
                </a:solidFill>
              </a:rPr>
              <a:t>2014 – 2021 SOCIAL DIALOGUE DECENT WORK PROGRAMME</a:t>
            </a:r>
            <a:r>
              <a:rPr lang="en-US" altLang="pl-PL" sz="1050" b="1" i="1" dirty="0">
                <a:solidFill>
                  <a:srgbClr val="FF6600"/>
                </a:solidFill>
              </a:rPr>
              <a:t> </a:t>
            </a:r>
            <a:endParaRPr lang="pl-PL" altLang="pl-PL" sz="1050" i="1" dirty="0">
              <a:solidFill>
                <a:srgbClr val="FF6600"/>
              </a:solidFill>
            </a:endParaRPr>
          </a:p>
          <a:p>
            <a:pPr eaLnBrk="1" hangingPunct="1"/>
            <a:endParaRPr lang="pl-PL" altLang="pl-PL" sz="1000" i="1" dirty="0">
              <a:solidFill>
                <a:srgbClr val="FF6600"/>
              </a:solidFill>
            </a:endParaRPr>
          </a:p>
        </p:txBody>
      </p:sp>
      <p:pic>
        <p:nvPicPr>
          <p:cNvPr id="23" name="Picture 17" descr="C:\Users\kmadon\Desktop\Nowy folder\zabrze_0-e1574971849584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707904" y="836712"/>
            <a:ext cx="1196760" cy="432048"/>
          </a:xfrm>
          <a:prstGeom prst="rect">
            <a:avLst/>
          </a:prstGeom>
          <a:noFill/>
        </p:spPr>
      </p:pic>
      <p:pic>
        <p:nvPicPr>
          <p:cNvPr id="26" name="Picture 6" descr="C:\Users\kmadon\Downloads\toppng.com-3d-people-with-bar-chart-3d-bar-chart-818x848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915816" y="4437112"/>
            <a:ext cx="1391079" cy="14420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ytuł 1"/>
          <p:cNvSpPr>
            <a:spLocks noGrp="1"/>
          </p:cNvSpPr>
          <p:nvPr>
            <p:ph type="ctrTitle"/>
          </p:nvPr>
        </p:nvSpPr>
        <p:spPr>
          <a:xfrm>
            <a:off x="3995936" y="2660686"/>
            <a:ext cx="5040560" cy="648072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l-PL" altLang="pl-PL" sz="3600" cap="none" dirty="0">
                <a:ln w="12700">
                  <a:noFill/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Dziękuję za uwagę</a:t>
            </a:r>
          </a:p>
        </p:txBody>
      </p:sp>
      <p:sp>
        <p:nvSpPr>
          <p:cNvPr id="10243" name="Podtytuł 2"/>
          <p:cNvSpPr>
            <a:spLocks noGrp="1"/>
          </p:cNvSpPr>
          <p:nvPr>
            <p:ph type="subTitle" idx="1"/>
          </p:nvPr>
        </p:nvSpPr>
        <p:spPr>
          <a:xfrm>
            <a:off x="395536" y="3630463"/>
            <a:ext cx="8160519" cy="1382713"/>
          </a:xfrm>
        </p:spPr>
        <p:txBody>
          <a:bodyPr rtlCol="0">
            <a:normAutofit fontScale="92500" lnSpcReduction="20000"/>
          </a:bodyPr>
          <a:lstStyle/>
          <a:p>
            <a:pPr fontAlgn="auto">
              <a:lnSpc>
                <a:spcPct val="150000"/>
              </a:lnSpc>
              <a:spcAft>
                <a:spcPts val="1200"/>
              </a:spcAft>
              <a:defRPr/>
            </a:pPr>
            <a:r>
              <a:rPr lang="pl-PL" altLang="pl-PL" sz="3400" dirty="0">
                <a:solidFill>
                  <a:schemeClr val="tx1"/>
                </a:solidFill>
              </a:rPr>
              <a:t>Joanna Chmiel-Starzyńska</a:t>
            </a:r>
            <a:br>
              <a:rPr lang="pl-PL" altLang="pl-PL" sz="3400" dirty="0">
                <a:solidFill>
                  <a:schemeClr val="tx1"/>
                </a:solidFill>
              </a:rPr>
            </a:br>
            <a:r>
              <a:rPr lang="pl-PL" altLang="pl-PL" sz="1900" i="1" dirty="0">
                <a:solidFill>
                  <a:schemeClr val="tx1"/>
                </a:solidFill>
              </a:rPr>
              <a:t>Naczelnik </a:t>
            </a:r>
            <a:br>
              <a:rPr lang="pl-PL" altLang="pl-PL" sz="1900" i="1" dirty="0">
                <a:solidFill>
                  <a:schemeClr val="tx1"/>
                </a:solidFill>
              </a:rPr>
            </a:br>
            <a:r>
              <a:rPr lang="pl-PL" altLang="pl-PL" sz="1900" i="1" dirty="0">
                <a:solidFill>
                  <a:schemeClr val="tx1"/>
                </a:solidFill>
              </a:rPr>
              <a:t>Wydziału Zarządzania Zasobami Ludzkimi i Organizacji Pracy Urzędu</a:t>
            </a:r>
            <a:endParaRPr lang="en-GB" altLang="pl-PL" sz="1900" i="1" dirty="0">
              <a:solidFill>
                <a:schemeClr val="tx1"/>
              </a:solidFill>
            </a:endParaRPr>
          </a:p>
        </p:txBody>
      </p:sp>
      <p:sp>
        <p:nvSpPr>
          <p:cNvPr id="14344" name="AutoShape 13" descr="KS Logo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14345" name="AutoShape 15" descr="KS Logo"/>
          <p:cNvSpPr>
            <a:spLocks noChangeAspect="1" noChangeArrowheads="1"/>
          </p:cNvSpPr>
          <p:nvPr/>
        </p:nvSpPr>
        <p:spPr bwMode="auto">
          <a:xfrm>
            <a:off x="296863" y="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pic>
        <p:nvPicPr>
          <p:cNvPr id="13" name="Picture 9" descr="C:\Users\KK\Desktop\primarlogo_rgb.png"/>
          <p:cNvPicPr>
            <a:picLocks noChangeAspect="1" noChangeArrowheads="1"/>
          </p:cNvPicPr>
          <p:nvPr/>
        </p:nvPicPr>
        <p:blipFill rotWithShape="1">
          <a:blip r:embed="rId2" cstate="print"/>
          <a:srcRect l="5583" t="23441" r="7369" b="24079"/>
          <a:stretch/>
        </p:blipFill>
        <p:spPr bwMode="auto">
          <a:xfrm>
            <a:off x="4535776" y="260648"/>
            <a:ext cx="2196464" cy="41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260648"/>
            <a:ext cx="850906" cy="424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5" descr="C:\Users\kmadon\Desktop\Nowy folder\logo-zmp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71800" y="260648"/>
            <a:ext cx="1001236" cy="424455"/>
          </a:xfrm>
          <a:prstGeom prst="rect">
            <a:avLst/>
          </a:prstGeom>
          <a:noFill/>
        </p:spPr>
      </p:pic>
      <p:pic>
        <p:nvPicPr>
          <p:cNvPr id="16" name="Picture 16" descr="C:\Users\kmadon\Desktop\Nowy folder\logo-solidarność-podbeskidzie_nastron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188640"/>
            <a:ext cx="1310628" cy="527527"/>
          </a:xfrm>
          <a:prstGeom prst="rect">
            <a:avLst/>
          </a:prstGeom>
          <a:noFill/>
        </p:spPr>
      </p:pic>
      <p:pic>
        <p:nvPicPr>
          <p:cNvPr id="17" name="Picture 13" descr="C:\Users\kmadon\Desktop\Nowy folder\logo_norweskie_eog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10794" y="5921224"/>
            <a:ext cx="1381864" cy="567716"/>
          </a:xfrm>
          <a:prstGeom prst="rect">
            <a:avLst/>
          </a:prstGeom>
          <a:noFill/>
        </p:spPr>
      </p:pic>
      <p:pic>
        <p:nvPicPr>
          <p:cNvPr id="18" name="Picture 14" descr="C:\Users\kmadon\Desktop\Nowy folder\partners-innovationnorway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244408" y="5877272"/>
            <a:ext cx="606998" cy="648860"/>
          </a:xfrm>
          <a:prstGeom prst="rect">
            <a:avLst/>
          </a:prstGeom>
          <a:noFill/>
        </p:spPr>
      </p:pic>
      <p:sp>
        <p:nvSpPr>
          <p:cNvPr id="19" name="Prostokąt 4"/>
          <p:cNvSpPr>
            <a:spLocks noChangeArrowheads="1"/>
          </p:cNvSpPr>
          <p:nvPr/>
        </p:nvSpPr>
        <p:spPr bwMode="auto">
          <a:xfrm>
            <a:off x="179388" y="6033343"/>
            <a:ext cx="6264275" cy="730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pl-PL" altLang="pl-PL" sz="1050" b="1" i="1" dirty="0"/>
              <a:t>Konkurs: Samorządowy lider zarządzania 2020, Samorząd jako pracodawca.</a:t>
            </a:r>
          </a:p>
          <a:p>
            <a:pPr eaLnBrk="1" hangingPunct="1"/>
            <a:r>
              <a:rPr lang="pl-PL" altLang="pl-PL" sz="1050" b="1" i="1" dirty="0"/>
              <a:t>Projekt: Schematy Dialogu Społecznego dla Godnej Pracy w sektorze publicznym na poziomie samorządów</a:t>
            </a:r>
            <a:endParaRPr lang="pl-PL" altLang="pl-PL" sz="1050" dirty="0"/>
          </a:p>
          <a:p>
            <a:pPr eaLnBrk="1" hangingPunct="1"/>
            <a:r>
              <a:rPr lang="en-US" altLang="pl-PL" sz="1050" dirty="0">
                <a:solidFill>
                  <a:srgbClr val="FF6600"/>
                </a:solidFill>
              </a:rPr>
              <a:t> </a:t>
            </a:r>
            <a:r>
              <a:rPr lang="pl-PL" altLang="pl-PL" sz="1050" b="1" i="1" dirty="0">
                <a:solidFill>
                  <a:srgbClr val="FF6600"/>
                </a:solidFill>
              </a:rPr>
              <a:t>2014 – 2021 SOCIAL DIALOGUE DECENT WORK PROGRAMME</a:t>
            </a:r>
            <a:r>
              <a:rPr lang="en-US" altLang="pl-PL" sz="1050" b="1" i="1" dirty="0">
                <a:solidFill>
                  <a:srgbClr val="FF6600"/>
                </a:solidFill>
              </a:rPr>
              <a:t> </a:t>
            </a:r>
            <a:endParaRPr lang="pl-PL" altLang="pl-PL" sz="1050" i="1" dirty="0">
              <a:solidFill>
                <a:srgbClr val="FF6600"/>
              </a:solidFill>
            </a:endParaRPr>
          </a:p>
          <a:p>
            <a:pPr eaLnBrk="1" hangingPunct="1"/>
            <a:endParaRPr lang="pl-PL" altLang="pl-PL" sz="1000" i="1" dirty="0">
              <a:solidFill>
                <a:srgbClr val="FF6600"/>
              </a:solidFill>
            </a:endParaRPr>
          </a:p>
        </p:txBody>
      </p:sp>
      <p:pic>
        <p:nvPicPr>
          <p:cNvPr id="20" name="Picture 17" descr="C:\Users\kmadon\Desktop\Nowy folder\zabrze_0-e1574971849584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411760" y="1057198"/>
            <a:ext cx="3590280" cy="12961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Wycinek">
  <a:themeElements>
    <a:clrScheme name="Wycinek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Wycinek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ycine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2176</TotalTime>
  <Words>593</Words>
  <Application>Microsoft Office PowerPoint</Application>
  <PresentationFormat>Pokaz na ekranie (4:3)</PresentationFormat>
  <Paragraphs>68</Paragraphs>
  <Slides>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Wycinek</vt:lpstr>
      <vt:lpstr>Hierarchiczna kultura organizacyjna Urzędu Miejskiego w Zabrzu oparta na wspólnocie praw, dynamice  i kreatywności, stałości i przewidywalności oraz poczuciu bezpieczeństwa zatrudnienia</vt:lpstr>
      <vt:lpstr>„Połączenie sił to początek, pozostanie razem to postęp, wspólna praca to sukces”           Henry Ford</vt:lpstr>
      <vt:lpstr>Samorząd sprawnie i skutecznie musi realizować określone zadania  urząd musi być prawidłowo funkcjonującą organizacją</vt:lpstr>
      <vt:lpstr>Adekwatność zgłaszanego rozwiązania</vt:lpstr>
      <vt:lpstr>Slajd 5</vt:lpstr>
      <vt:lpstr>Skuteczność zgłaszanego rozwiązania</vt:lpstr>
      <vt:lpstr>SILNA KULTURA ORGANIZACYJNA</vt:lpstr>
      <vt:lpstr>Zarządzanie Urzędem  </vt:lpstr>
      <vt:lpstr>Dziękuję za uwagę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kk</dc:creator>
  <cp:lastModifiedBy>Acer</cp:lastModifiedBy>
  <cp:revision>126</cp:revision>
  <cp:lastPrinted>2020-03-06T13:32:53Z</cp:lastPrinted>
  <dcterms:created xsi:type="dcterms:W3CDTF">2012-11-14T11:28:28Z</dcterms:created>
  <dcterms:modified xsi:type="dcterms:W3CDTF">2020-09-22T11:32:08Z</dcterms:modified>
</cp:coreProperties>
</file>