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handoutMasterIdLst>
    <p:handoutMasterId r:id="rId14"/>
  </p:handoutMasterIdLst>
  <p:sldIdLst>
    <p:sldId id="256" r:id="rId5"/>
    <p:sldId id="258" r:id="rId6"/>
    <p:sldId id="259" r:id="rId7"/>
    <p:sldId id="260" r:id="rId8"/>
    <p:sldId id="261" r:id="rId9"/>
    <p:sldId id="264" r:id="rId10"/>
    <p:sldId id="262" r:id="rId11"/>
    <p:sldId id="263" r:id="rId12"/>
    <p:sldId id="266" r:id="rId13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  <a:srgbClr val="00924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xmlns="" id="{B81A4D91-25B1-46B8-B9AB-87F6953441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F8A7EACB-F2F7-4CAF-80BE-2B47F557E8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8F781D26-0901-4E26-AA9F-ACBBA438FC4F}" type="datetimeFigureOut">
              <a:rPr lang="en-GB"/>
              <a:pPr>
                <a:defRPr/>
              </a:pPr>
              <a:t>23/09/2020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7903E5AD-1E53-42BD-A2EE-3533B876A8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60E46CEF-EEF1-4C42-A78B-22380DAA2A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6D8ED9C-6A4A-4C0A-8D0A-819FE7C4A8FB}" type="slidenum">
              <a:rPr lang="en-GB" altLang="pl-PL"/>
              <a:pPr/>
              <a:t>‹#›</a:t>
            </a:fld>
            <a:endParaRPr lang="en-GB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81DD1CB7-426B-4498-A4EF-623D1CA05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38A8D-B581-44B9-A8C7-71A1F60882B9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49DDA3C-03CF-43EC-828A-D5875F72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FBC45AD-62A7-4BB8-A01B-2C1CCDA40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7E4F5-44C5-4F1E-952D-D4215DB3AAA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67535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D16A93B-B6DF-415B-B27B-4DD462C7F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D7782-9BA3-48E8-9F5A-EFB3E2399E24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97DDBF5-3BD5-4BD7-A0E6-F5853050D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9B31AB5-1AFF-4AEA-B48D-48F683A60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9E403-4293-4629-A56B-6375D79B985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11215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A1C0AE6-D79F-49D0-9F6A-0A8CD28E5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59E39-9429-48CE-9145-A54FF8F05901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9B7C261-4BE7-4BDB-BC61-697B1686B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7517056-20B5-401F-93F7-7C4FDEDCD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0C0D9-97E6-4175-AF71-FA0CA73339C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68295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xmlns="" id="{933682E3-DBA7-4519-82F2-9886896BF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3F63-9640-4809-86E0-FCAF5A57B2D0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xmlns="" id="{49B145DB-3F2F-4F31-A1B5-26856822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xmlns="" id="{0A1AB7F7-309D-4668-8C9B-72E7B0F7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51F75-143D-41BE-ACEB-9C2EBB5B4A1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033241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xmlns="" id="{79C5A66C-BE93-447C-82BE-8770A8BD4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F09C2-6EE4-4D8D-B6D0-30EA0810B5D5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xmlns="" id="{E440E1FA-ABA3-4B59-9B08-4CC964ACC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xmlns="" id="{26FB9170-DDC5-4035-8B0B-3F7BF8B8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F48B9-F649-4B33-BD4E-5105197DDBF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09600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CD3CF15-3D3F-461A-B601-6C28AF146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62486-0F69-4A35-9535-2C6E124376D7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9A839AE-1E41-40AF-8E90-5E2EB9F4F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C249311-FBEC-410E-96CC-15082C64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4D115-952A-4FB5-B4CE-A7E5FED633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71394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A278459-9805-4623-90CE-0DBFE3E61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4A13F-43A1-4D9C-A886-AACB9A80839F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FC14306-AEE0-4173-9172-9F11851A3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DBC7096-BB3C-4FE3-A561-FD702D3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F0F9-CEE8-40DA-9691-36212F8F2CA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883613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xmlns="" id="{3DFCC834-47F4-41CD-99F5-75D8B37C2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C7759-4F1B-41D2-BC37-9D51651959E9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xmlns="" id="{3F2DD8CB-8447-4F21-9483-17FC9D21B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xmlns="" id="{CA1EE29E-0A85-45E8-8B54-44B410E78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67A25-4EC4-424E-A5B2-3C28EFBEFE4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68562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xmlns="" id="{1CFAF3CB-3F4C-4773-ADE5-497BB7412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05305-3864-4183-9547-74E0A1D3D347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xmlns="" id="{B99D71E6-3C8D-4784-B209-F41D2F58B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xmlns="" id="{628F8C09-88F4-4AB2-B3C1-9F5F38809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1AD8A-2368-4EDC-8798-6D87227F713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89165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xmlns="" id="{FB9E4FF5-6A8B-4E41-8F2C-82CEE6F12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BB3F-BEBF-452E-9A75-43FAF0F9BF73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xmlns="" id="{86762059-4C4D-49E6-8658-E890F16F3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xmlns="" id="{22678E2F-7492-4C2B-B8CE-D0B42910A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B7B34-4E9D-4731-B866-63253C18036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970699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xmlns="" id="{97952419-3ACE-4EC8-BD13-CD8568C9C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04527-46C4-4041-AC21-88E15E2CF6A9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xmlns="" id="{A75653AB-6689-4735-B965-BDD9719D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xmlns="" id="{DAE17482-5156-4F63-BC46-37E300332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795C4-993C-4B19-98A2-4DE90353E6B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04970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xmlns="" id="{05EC109C-A9A8-4E42-82E8-46D92DC11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D4B82-C247-4DB5-A80C-BAC475BA1E15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xmlns="" id="{16A59A90-8F0A-40F9-8DE5-A800D50AA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xmlns="" id="{855695D9-66A4-4802-BCFF-A9FD0A34E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6FB20-AC09-4A6A-9F26-3887083BA05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14032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xmlns="" id="{F466A86E-D384-462F-857B-01C3234FF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E661C-7592-47E4-ACFE-D36555D1CE6F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xmlns="" id="{16116975-95DF-4F88-A45C-EC4937070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xmlns="" id="{51BE93E5-47D2-4A40-88D9-B9B868155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B01DF-5048-4088-87A3-FF6B09257A8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08782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xmlns="" id="{A7A82341-C006-4175-967E-09C3AD6D92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xmlns="" id="{BB635757-848D-4956-93DA-D2E3E546AC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3E0D02C-21BA-4AFF-98E9-75058A9030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A662FC-9666-472D-A6A5-E5F21E83494E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6553F2E-AA0C-4723-B7B7-AAB51ECE7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0F598A1-F620-45A8-A7F8-D288AB3ABC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051D3E7-6FA5-42CC-A944-F7A4F966C18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>
            <a:extLst>
              <a:ext uri="{FF2B5EF4-FFF2-40B4-BE49-F238E27FC236}">
                <a16:creationId xmlns:a16="http://schemas.microsoft.com/office/drawing/2014/main" xmlns="" id="{97998583-555E-4643-95E9-6567A4F7C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663" y="1341438"/>
            <a:ext cx="7664450" cy="1003300"/>
          </a:xfrm>
        </p:spPr>
        <p:txBody>
          <a:bodyPr/>
          <a:lstStyle/>
          <a:p>
            <a:pPr eaLnBrk="1" hangingPunct="1"/>
            <a:r>
              <a:rPr lang="pl-PL" altLang="pl-PL" sz="2000" b="1"/>
              <a:t>System Zarządzania Projektami</a:t>
            </a:r>
          </a:p>
        </p:txBody>
      </p:sp>
      <p:sp>
        <p:nvSpPr>
          <p:cNvPr id="2051" name="Podtytuł 2">
            <a:extLst>
              <a:ext uri="{FF2B5EF4-FFF2-40B4-BE49-F238E27FC236}">
                <a16:creationId xmlns:a16="http://schemas.microsoft.com/office/drawing/2014/main" xmlns="" id="{37668BDD-3912-473E-B97F-655754943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7213" y="2838450"/>
            <a:ext cx="8029575" cy="250825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pl-PL" altLang="pl-PL" sz="2400">
                <a:solidFill>
                  <a:schemeClr val="tx1"/>
                </a:solidFill>
              </a:rPr>
              <a:t>Urząd Miasta Krakowa</a:t>
            </a:r>
          </a:p>
          <a:p>
            <a:pPr eaLnBrk="1" hangingPunct="1">
              <a:spcAft>
                <a:spcPts val="1200"/>
              </a:spcAft>
            </a:pPr>
            <a:endParaRPr lang="pl-PL" altLang="pl-PL" sz="2400">
              <a:solidFill>
                <a:schemeClr val="tx1"/>
              </a:solidFill>
            </a:endParaRPr>
          </a:p>
        </p:txBody>
      </p:sp>
      <p:sp>
        <p:nvSpPr>
          <p:cNvPr id="2052" name="Prostokąt 4">
            <a:extLst>
              <a:ext uri="{FF2B5EF4-FFF2-40B4-BE49-F238E27FC236}">
                <a16:creationId xmlns:a16="http://schemas.microsoft.com/office/drawing/2014/main" xmlns="" id="{E585855E-9E22-4D53-9197-3FD767826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926138"/>
            <a:ext cx="6264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1000" b="1" i="1"/>
              <a:t>Konkurs: Samorządowy lider zarządzania 2020, Samorząd jako pracodawca.</a:t>
            </a:r>
          </a:p>
          <a:p>
            <a:pPr eaLnBrk="1" hangingPunct="1"/>
            <a:r>
              <a:rPr lang="pl-PL" altLang="pl-PL" sz="1000" b="1" i="1"/>
              <a:t>Projekt: Schematy Dialogu Społecznego dla Godnej Pracy w sektorze publicznym na poziomie samorządów</a:t>
            </a:r>
            <a:endParaRPr lang="pl-PL" altLang="pl-PL" sz="1000"/>
          </a:p>
          <a:p>
            <a:pPr eaLnBrk="1" hangingPunct="1"/>
            <a:r>
              <a:rPr lang="en-US" altLang="pl-PL" sz="1000">
                <a:solidFill>
                  <a:srgbClr val="FF6600"/>
                </a:solidFill>
              </a:rPr>
              <a:t> </a:t>
            </a:r>
            <a:r>
              <a:rPr lang="pl-PL" altLang="pl-PL" sz="1000" b="1" i="1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00" b="1" i="1">
                <a:solidFill>
                  <a:srgbClr val="FF6600"/>
                </a:solidFill>
              </a:rPr>
              <a:t> </a:t>
            </a:r>
            <a:endParaRPr lang="pl-PL" altLang="pl-PL" sz="1000" i="1">
              <a:solidFill>
                <a:srgbClr val="FF6600"/>
              </a:solidFill>
            </a:endParaRPr>
          </a:p>
          <a:p>
            <a:pPr eaLnBrk="1" hangingPunct="1"/>
            <a:endParaRPr lang="pl-PL" altLang="pl-PL" sz="1000" i="1">
              <a:solidFill>
                <a:srgbClr val="FF6600"/>
              </a:solidFill>
            </a:endParaRPr>
          </a:p>
        </p:txBody>
      </p:sp>
      <p:pic>
        <p:nvPicPr>
          <p:cNvPr id="2053" name="Picture 8">
            <a:extLst>
              <a:ext uri="{FF2B5EF4-FFF2-40B4-BE49-F238E27FC236}">
                <a16:creationId xmlns:a16="http://schemas.microsoft.com/office/drawing/2014/main" xmlns="" id="{32921683-2CCC-4719-9E23-6BA86ABAB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188" y="312738"/>
            <a:ext cx="15462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9" descr="C:\Users\KK\Desktop\primarlogo_rgb.png">
            <a:extLst>
              <a:ext uri="{FF2B5EF4-FFF2-40B4-BE49-F238E27FC236}">
                <a16:creationId xmlns:a16="http://schemas.microsoft.com/office/drawing/2014/main" xmlns="" id="{14BD9B06-EEBB-4292-B4D1-5209F9EE8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9725" y="376238"/>
            <a:ext cx="19192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1" descr="Logozmp@2x">
            <a:extLst>
              <a:ext uri="{FF2B5EF4-FFF2-40B4-BE49-F238E27FC236}">
                <a16:creationId xmlns:a16="http://schemas.microsoft.com/office/drawing/2014/main" xmlns="" id="{50E47EB6-FFD5-46AF-B068-2AC93930B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1963" y="341313"/>
            <a:ext cx="12668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AutoShape 13" descr="KS Logo">
            <a:extLst>
              <a:ext uri="{FF2B5EF4-FFF2-40B4-BE49-F238E27FC236}">
                <a16:creationId xmlns:a16="http://schemas.microsoft.com/office/drawing/2014/main" xmlns="" id="{50409F41-38B0-46C4-BD4B-E6A9A22F2D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057" name="AutoShape 15" descr="KS Logo">
            <a:extLst>
              <a:ext uri="{FF2B5EF4-FFF2-40B4-BE49-F238E27FC236}">
                <a16:creationId xmlns:a16="http://schemas.microsoft.com/office/drawing/2014/main" xmlns="" id="{FABD9F53-68C3-431F-B25D-93B4EF4183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2058" name="Picture 16">
            <a:extLst>
              <a:ext uri="{FF2B5EF4-FFF2-40B4-BE49-F238E27FC236}">
                <a16:creationId xmlns:a16="http://schemas.microsoft.com/office/drawing/2014/main" xmlns="" id="{F25FF5D7-5022-4411-9F81-C1D473E97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88950"/>
            <a:ext cx="7191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7">
            <a:extLst>
              <a:ext uri="{FF2B5EF4-FFF2-40B4-BE49-F238E27FC236}">
                <a16:creationId xmlns:a16="http://schemas.microsoft.com/office/drawing/2014/main" xmlns="" id="{9F54D807-CFD1-48FD-BCE3-E5DAE6E58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325" y="6003925"/>
            <a:ext cx="1584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8">
            <a:extLst>
              <a:ext uri="{FF2B5EF4-FFF2-40B4-BE49-F238E27FC236}">
                <a16:creationId xmlns:a16="http://schemas.microsoft.com/office/drawing/2014/main" xmlns="" id="{577E2936-384F-4357-B479-C04E6EDFC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2700" y="5881688"/>
            <a:ext cx="137636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Obraz 1">
            <a:extLst>
              <a:ext uri="{FF2B5EF4-FFF2-40B4-BE49-F238E27FC236}">
                <a16:creationId xmlns:a16="http://schemas.microsoft.com/office/drawing/2014/main" xmlns="" id="{C591EEAB-3129-4338-992A-9FE9A0B8F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9950" y="3429000"/>
            <a:ext cx="232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>
            <a:extLst>
              <a:ext uri="{FF2B5EF4-FFF2-40B4-BE49-F238E27FC236}">
                <a16:creationId xmlns:a16="http://schemas.microsoft.com/office/drawing/2014/main" xmlns="" id="{32873683-5F46-40D5-8489-7208D09D6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663" y="1341438"/>
            <a:ext cx="7664450" cy="654050"/>
          </a:xfrm>
        </p:spPr>
        <p:txBody>
          <a:bodyPr/>
          <a:lstStyle/>
          <a:p>
            <a:pPr eaLnBrk="1" hangingPunct="1"/>
            <a:r>
              <a:rPr lang="pl-PL" altLang="pl-PL" sz="2000" b="1"/>
              <a:t>Problem, którego dotyczyło rozwiązanie</a:t>
            </a:r>
          </a:p>
        </p:txBody>
      </p:sp>
      <p:sp>
        <p:nvSpPr>
          <p:cNvPr id="3075" name="Podtytuł 2">
            <a:extLst>
              <a:ext uri="{FF2B5EF4-FFF2-40B4-BE49-F238E27FC236}">
                <a16:creationId xmlns:a16="http://schemas.microsoft.com/office/drawing/2014/main" xmlns="" id="{2322CD3D-C0FD-45CA-8A1E-66C31857B9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663" y="1995488"/>
            <a:ext cx="8031162" cy="3886200"/>
          </a:xfrm>
        </p:spPr>
        <p:txBody>
          <a:bodyPr/>
          <a:lstStyle/>
          <a:p>
            <a:pPr algn="l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2000" b="1" dirty="0">
                <a:solidFill>
                  <a:schemeClr val="tx1"/>
                </a:solidFill>
              </a:rPr>
              <a:t>Realizacja zadań w systemie projektowym:</a:t>
            </a:r>
          </a:p>
          <a:p>
            <a:pPr marL="342900" indent="-342900" algn="l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poszukiwanie coraz lepszych metod zarządczych</a:t>
            </a:r>
          </a:p>
          <a:p>
            <a:pPr marL="342900" indent="-342900" algn="l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możliwość starania się i pozyskiwania środków finansowych</a:t>
            </a: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2000" b="1" dirty="0">
                <a:solidFill>
                  <a:schemeClr val="tx1"/>
                </a:solidFill>
              </a:rPr>
              <a:t>Przed wdrożeniem: </a:t>
            </a:r>
          </a:p>
          <a:p>
            <a:pPr marL="342900" indent="-342900" algn="l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projekty były realizowane w sposób niezapewniający wysokiej efektywności </a:t>
            </a:r>
          </a:p>
          <a:p>
            <a:pPr marL="342900" indent="-342900" algn="l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brakowało usystematyzowanych procedur </a:t>
            </a:r>
          </a:p>
          <a:p>
            <a:pPr marL="342900" indent="-342900" algn="l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nieliczni pracownicy odbyli stosowne szkolenia </a:t>
            </a:r>
          </a:p>
          <a:p>
            <a:pPr marL="342900" indent="-342900" algn="l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organizacja nie była przygotowana na zmianę w zakresie schematów zarządzania (odejście o systemu pionowego na rzecz działania w poprzek organizacji w oparciu o przydzielone role).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pl-PL" altLang="pl-PL" sz="2400" b="1" dirty="0">
                <a:solidFill>
                  <a:schemeClr val="tx1"/>
                </a:solidFill>
              </a:rPr>
              <a:t>Wdrożenie systemu zmieniło tę sytuację.</a:t>
            </a:r>
          </a:p>
          <a:p>
            <a:pPr eaLnBrk="1" hangingPunct="1">
              <a:spcAft>
                <a:spcPts val="1200"/>
              </a:spcAft>
              <a:defRPr/>
            </a:pPr>
            <a:endParaRPr lang="en-GB" altLang="pl-PL" sz="2400" dirty="0">
              <a:solidFill>
                <a:schemeClr val="tx1"/>
              </a:solidFill>
            </a:endParaRPr>
          </a:p>
        </p:txBody>
      </p:sp>
      <p:sp>
        <p:nvSpPr>
          <p:cNvPr id="3076" name="Prostokąt 4">
            <a:extLst>
              <a:ext uri="{FF2B5EF4-FFF2-40B4-BE49-F238E27FC236}">
                <a16:creationId xmlns:a16="http://schemas.microsoft.com/office/drawing/2014/main" xmlns="" id="{8A741FE4-A5C1-4438-81BD-A3E10C54A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926138"/>
            <a:ext cx="6264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1000" b="1" i="1"/>
              <a:t>Konkurs: Samorządowy lider zarządzania 2020, Samorząd jako pracodawca.</a:t>
            </a:r>
          </a:p>
          <a:p>
            <a:pPr eaLnBrk="1" hangingPunct="1"/>
            <a:r>
              <a:rPr lang="pl-PL" altLang="pl-PL" sz="1000" b="1" i="1"/>
              <a:t>Projekt: Schematy Dialogu Społecznego dla Godnej Pracy w sektorze publicznym na poziomie samorządów</a:t>
            </a:r>
            <a:endParaRPr lang="pl-PL" altLang="pl-PL" sz="1000"/>
          </a:p>
          <a:p>
            <a:pPr eaLnBrk="1" hangingPunct="1"/>
            <a:r>
              <a:rPr lang="en-US" altLang="pl-PL" sz="1000">
                <a:solidFill>
                  <a:srgbClr val="FF6600"/>
                </a:solidFill>
              </a:rPr>
              <a:t> </a:t>
            </a:r>
            <a:r>
              <a:rPr lang="pl-PL" altLang="pl-PL" sz="1000" b="1" i="1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00" b="1" i="1">
                <a:solidFill>
                  <a:srgbClr val="FF6600"/>
                </a:solidFill>
              </a:rPr>
              <a:t> </a:t>
            </a:r>
            <a:endParaRPr lang="pl-PL" altLang="pl-PL" sz="1000" i="1">
              <a:solidFill>
                <a:srgbClr val="FF6600"/>
              </a:solidFill>
            </a:endParaRPr>
          </a:p>
          <a:p>
            <a:pPr eaLnBrk="1" hangingPunct="1"/>
            <a:endParaRPr lang="pl-PL" altLang="pl-PL" sz="1000" i="1">
              <a:solidFill>
                <a:srgbClr val="FF6600"/>
              </a:solidFill>
            </a:endParaRPr>
          </a:p>
        </p:txBody>
      </p:sp>
      <p:pic>
        <p:nvPicPr>
          <p:cNvPr id="3077" name="Picture 8">
            <a:extLst>
              <a:ext uri="{FF2B5EF4-FFF2-40B4-BE49-F238E27FC236}">
                <a16:creationId xmlns:a16="http://schemas.microsoft.com/office/drawing/2014/main" xmlns="" id="{F07B8B5E-CD70-43FF-B603-643FD11C0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188" y="312738"/>
            <a:ext cx="15462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9" descr="C:\Users\KK\Desktop\primarlogo_rgb.png">
            <a:extLst>
              <a:ext uri="{FF2B5EF4-FFF2-40B4-BE49-F238E27FC236}">
                <a16:creationId xmlns:a16="http://schemas.microsoft.com/office/drawing/2014/main" xmlns="" id="{53834719-49B7-453E-84EB-AA5742849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9725" y="376238"/>
            <a:ext cx="19192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1" descr="Logozmp@2x">
            <a:extLst>
              <a:ext uri="{FF2B5EF4-FFF2-40B4-BE49-F238E27FC236}">
                <a16:creationId xmlns:a16="http://schemas.microsoft.com/office/drawing/2014/main" xmlns="" id="{680DD77D-4EF9-4A16-B689-40767571B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1963" y="341313"/>
            <a:ext cx="12668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AutoShape 13" descr="KS Logo">
            <a:extLst>
              <a:ext uri="{FF2B5EF4-FFF2-40B4-BE49-F238E27FC236}">
                <a16:creationId xmlns:a16="http://schemas.microsoft.com/office/drawing/2014/main" xmlns="" id="{752053EE-95CF-43D9-8877-AE6013836A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81" name="AutoShape 15" descr="KS Logo">
            <a:extLst>
              <a:ext uri="{FF2B5EF4-FFF2-40B4-BE49-F238E27FC236}">
                <a16:creationId xmlns:a16="http://schemas.microsoft.com/office/drawing/2014/main" xmlns="" id="{08987161-A99D-4F21-8BFF-85AC603872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3082" name="Picture 16">
            <a:extLst>
              <a:ext uri="{FF2B5EF4-FFF2-40B4-BE49-F238E27FC236}">
                <a16:creationId xmlns:a16="http://schemas.microsoft.com/office/drawing/2014/main" xmlns="" id="{15A6F08A-CC37-4D65-A094-A897BACF0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88950"/>
            <a:ext cx="7191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7">
            <a:extLst>
              <a:ext uri="{FF2B5EF4-FFF2-40B4-BE49-F238E27FC236}">
                <a16:creationId xmlns:a16="http://schemas.microsoft.com/office/drawing/2014/main" xmlns="" id="{5B667718-E3D2-4925-84F3-DF2E1504D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6800" y="6065838"/>
            <a:ext cx="1485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8">
            <a:extLst>
              <a:ext uri="{FF2B5EF4-FFF2-40B4-BE49-F238E27FC236}">
                <a16:creationId xmlns:a16="http://schemas.microsoft.com/office/drawing/2014/main" xmlns="" id="{C500DD83-9D44-4E98-83A2-5D86E6284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2700" y="5881688"/>
            <a:ext cx="137636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>
            <a:extLst>
              <a:ext uri="{FF2B5EF4-FFF2-40B4-BE49-F238E27FC236}">
                <a16:creationId xmlns:a16="http://schemas.microsoft.com/office/drawing/2014/main" xmlns="" id="{82914A5C-4D94-4240-BD15-E5B89B8F47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663" y="1230313"/>
            <a:ext cx="7664450" cy="560387"/>
          </a:xfrm>
        </p:spPr>
        <p:txBody>
          <a:bodyPr/>
          <a:lstStyle/>
          <a:p>
            <a:pPr eaLnBrk="1" hangingPunct="1"/>
            <a:r>
              <a:rPr lang="pl-PL" altLang="pl-PL" sz="2000" b="1"/>
              <a:t>Podjęte działania</a:t>
            </a:r>
          </a:p>
        </p:txBody>
      </p:sp>
      <p:sp>
        <p:nvSpPr>
          <p:cNvPr id="5123" name="Podtytuł 2">
            <a:extLst>
              <a:ext uri="{FF2B5EF4-FFF2-40B4-BE49-F238E27FC236}">
                <a16:creationId xmlns:a16="http://schemas.microsoft.com/office/drawing/2014/main" xmlns="" id="{83D2CA19-1F32-4770-AC97-0B9C8785B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663" y="1790700"/>
            <a:ext cx="8031162" cy="4175125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defRPr/>
            </a:pPr>
            <a:r>
              <a:rPr lang="pl-PL" altLang="pl-PL" sz="2000" b="1" dirty="0">
                <a:solidFill>
                  <a:schemeClr val="tx1"/>
                </a:solidFill>
              </a:rPr>
              <a:t>System Zarządzania Projektami (SZP)</a:t>
            </a:r>
          </a:p>
          <a:p>
            <a:pPr marL="342900" indent="-342900" algn="l" eaLnBrk="1" hangingPunct="1">
              <a:spcBef>
                <a:spcPct val="0"/>
              </a:spcBef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trzon Procesu Zarządzania Projektami, część horyzontalnej struktury procesów zarządzania</a:t>
            </a:r>
          </a:p>
          <a:p>
            <a:pPr marL="342900" indent="-342900" algn="l" eaLnBrk="1" hangingPunct="1">
              <a:spcBef>
                <a:spcPct val="0"/>
              </a:spcBef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właściwe zarządzanie zadaniami o charakterze projektowym</a:t>
            </a:r>
          </a:p>
          <a:p>
            <a:pPr marL="342900" indent="-342900" algn="l" eaLnBrk="1" hangingPunct="1">
              <a:spcBef>
                <a:spcPct val="0"/>
              </a:spcBef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przyjęcie określonych procedur i ról w organizacji</a:t>
            </a:r>
          </a:p>
          <a:p>
            <a:pPr marL="342900" indent="-342900" algn="l" eaLnBrk="1" hangingPunct="1">
              <a:spcBef>
                <a:spcPct val="0"/>
              </a:spcBef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wsparcie realizacji projektów</a:t>
            </a:r>
          </a:p>
          <a:p>
            <a:pPr marL="342900" indent="-342900" algn="l" eaLnBrk="1" hangingPunct="1">
              <a:spcBef>
                <a:spcPct val="0"/>
              </a:spcBef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międzynarodowy standard PRINCE 2.</a:t>
            </a:r>
          </a:p>
          <a:p>
            <a:pPr algn="l" eaLnBrk="1" hangingPunct="1">
              <a:spcBef>
                <a:spcPct val="0"/>
              </a:spcBef>
              <a:defRPr/>
            </a:pPr>
            <a:endParaRPr lang="pl-PL" altLang="pl-PL" sz="2000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0"/>
              </a:spcBef>
              <a:defRPr/>
            </a:pPr>
            <a:r>
              <a:rPr lang="pl-PL" altLang="pl-PL" sz="2000" b="1" dirty="0">
                <a:solidFill>
                  <a:schemeClr val="tx1"/>
                </a:solidFill>
              </a:rPr>
              <a:t>Wdrożenie:</a:t>
            </a:r>
          </a:p>
          <a:p>
            <a:pPr algn="l" eaLnBrk="1" hangingPunct="1">
              <a:spcBef>
                <a:spcPct val="0"/>
              </a:spcBef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- poprzedzone opracowaniem dokumentacji w konsultacji z kierownikami projektów oraz w oparciu o system szkoleń i coachingu.</a:t>
            </a:r>
          </a:p>
          <a:p>
            <a:pPr algn="l" eaLnBrk="1" hangingPunct="1">
              <a:spcBef>
                <a:spcPct val="0"/>
              </a:spcBef>
              <a:defRPr/>
            </a:pPr>
            <a:r>
              <a:rPr lang="pl-PL" altLang="pl-PL" sz="2000" b="1" dirty="0">
                <a:solidFill>
                  <a:schemeClr val="tx1"/>
                </a:solidFill>
              </a:rPr>
              <a:t>Doskonalenie:</a:t>
            </a:r>
          </a:p>
          <a:p>
            <a:pPr algn="l" eaLnBrk="1" hangingPunct="1">
              <a:spcBef>
                <a:spcPct val="0"/>
              </a:spcBef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- z uwzględnieniem zdobywanych przez organizację doświadczeń. </a:t>
            </a:r>
            <a:endParaRPr lang="en-GB" altLang="pl-PL" sz="2000" dirty="0">
              <a:solidFill>
                <a:schemeClr val="tx1"/>
              </a:solidFill>
            </a:endParaRPr>
          </a:p>
        </p:txBody>
      </p:sp>
      <p:sp>
        <p:nvSpPr>
          <p:cNvPr id="4100" name="Prostokąt 4">
            <a:extLst>
              <a:ext uri="{FF2B5EF4-FFF2-40B4-BE49-F238E27FC236}">
                <a16:creationId xmlns:a16="http://schemas.microsoft.com/office/drawing/2014/main" xmlns="" id="{A1710197-B26D-447D-8FDE-2705C569D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926138"/>
            <a:ext cx="6264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1000" b="1" i="1"/>
              <a:t>Konkurs: Samorządowy lider zarządzania 2020, Samorząd jako pracodawca.</a:t>
            </a:r>
          </a:p>
          <a:p>
            <a:pPr eaLnBrk="1" hangingPunct="1"/>
            <a:r>
              <a:rPr lang="pl-PL" altLang="pl-PL" sz="1000" b="1" i="1"/>
              <a:t>Projekt: Schematy Dialogu Społecznego dla Godnej Pracy w sektorze publicznym na poziomie samorządów</a:t>
            </a:r>
            <a:endParaRPr lang="pl-PL" altLang="pl-PL" sz="1000"/>
          </a:p>
          <a:p>
            <a:pPr eaLnBrk="1" hangingPunct="1"/>
            <a:r>
              <a:rPr lang="en-US" altLang="pl-PL" sz="1000">
                <a:solidFill>
                  <a:srgbClr val="FF6600"/>
                </a:solidFill>
              </a:rPr>
              <a:t> </a:t>
            </a:r>
            <a:r>
              <a:rPr lang="pl-PL" altLang="pl-PL" sz="1000" b="1" i="1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00" b="1" i="1">
                <a:solidFill>
                  <a:srgbClr val="FF6600"/>
                </a:solidFill>
              </a:rPr>
              <a:t> </a:t>
            </a:r>
            <a:endParaRPr lang="pl-PL" altLang="pl-PL" sz="1000" i="1">
              <a:solidFill>
                <a:srgbClr val="FF6600"/>
              </a:solidFill>
            </a:endParaRPr>
          </a:p>
          <a:p>
            <a:pPr eaLnBrk="1" hangingPunct="1"/>
            <a:endParaRPr lang="pl-PL" altLang="pl-PL" sz="1000" i="1">
              <a:solidFill>
                <a:srgbClr val="FF6600"/>
              </a:solidFill>
            </a:endParaRPr>
          </a:p>
        </p:txBody>
      </p:sp>
      <p:pic>
        <p:nvPicPr>
          <p:cNvPr id="4101" name="Picture 8">
            <a:extLst>
              <a:ext uri="{FF2B5EF4-FFF2-40B4-BE49-F238E27FC236}">
                <a16:creationId xmlns:a16="http://schemas.microsoft.com/office/drawing/2014/main" xmlns="" id="{A6512F0E-9BED-4610-85CB-AA8BB1844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188" y="312738"/>
            <a:ext cx="15462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9" descr="C:\Users\KK\Desktop\primarlogo_rgb.png">
            <a:extLst>
              <a:ext uri="{FF2B5EF4-FFF2-40B4-BE49-F238E27FC236}">
                <a16:creationId xmlns:a16="http://schemas.microsoft.com/office/drawing/2014/main" xmlns="" id="{A0C6E6B2-415C-4665-8236-7B089CE0D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9725" y="376238"/>
            <a:ext cx="19192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1" descr="Logozmp@2x">
            <a:extLst>
              <a:ext uri="{FF2B5EF4-FFF2-40B4-BE49-F238E27FC236}">
                <a16:creationId xmlns:a16="http://schemas.microsoft.com/office/drawing/2014/main" xmlns="" id="{29F73726-71B8-4000-A919-68DE6BB87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1963" y="341313"/>
            <a:ext cx="12668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AutoShape 13" descr="KS Logo">
            <a:extLst>
              <a:ext uri="{FF2B5EF4-FFF2-40B4-BE49-F238E27FC236}">
                <a16:creationId xmlns:a16="http://schemas.microsoft.com/office/drawing/2014/main" xmlns="" id="{0D9BC8CE-294B-4A1E-8B47-DC38C98395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4105" name="AutoShape 15" descr="KS Logo">
            <a:extLst>
              <a:ext uri="{FF2B5EF4-FFF2-40B4-BE49-F238E27FC236}">
                <a16:creationId xmlns:a16="http://schemas.microsoft.com/office/drawing/2014/main" xmlns="" id="{D5B2F91B-47BC-4C85-98E7-F490FDFE162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4106" name="Picture 16">
            <a:extLst>
              <a:ext uri="{FF2B5EF4-FFF2-40B4-BE49-F238E27FC236}">
                <a16:creationId xmlns:a16="http://schemas.microsoft.com/office/drawing/2014/main" xmlns="" id="{97D9EAE0-6231-4CAE-84E7-822145FAA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88950"/>
            <a:ext cx="7191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7">
            <a:extLst>
              <a:ext uri="{FF2B5EF4-FFF2-40B4-BE49-F238E27FC236}">
                <a16:creationId xmlns:a16="http://schemas.microsoft.com/office/drawing/2014/main" xmlns="" id="{3A0A165F-105A-4D5A-854C-CA5794488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53163" y="5965825"/>
            <a:ext cx="1485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8">
            <a:extLst>
              <a:ext uri="{FF2B5EF4-FFF2-40B4-BE49-F238E27FC236}">
                <a16:creationId xmlns:a16="http://schemas.microsoft.com/office/drawing/2014/main" xmlns="" id="{26C9F5ED-68CF-4732-B0BA-5EA168F2C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2700" y="5881688"/>
            <a:ext cx="137636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>
                <a16:creationId xmlns:a16="http://schemas.microsoft.com/office/drawing/2014/main" xmlns="" id="{4B2D3412-3C4C-4A0B-9675-4E649797D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663" y="1062038"/>
            <a:ext cx="7664450" cy="725487"/>
          </a:xfrm>
        </p:spPr>
        <p:txBody>
          <a:bodyPr/>
          <a:lstStyle/>
          <a:p>
            <a:pPr eaLnBrk="1" hangingPunct="1"/>
            <a:r>
              <a:rPr lang="pl-PL" altLang="pl-PL" sz="2000" b="1"/>
              <a:t>Adekwatność zgłaszanego rozwiązania</a:t>
            </a:r>
          </a:p>
        </p:txBody>
      </p:sp>
      <p:sp>
        <p:nvSpPr>
          <p:cNvPr id="5123" name="Podtytuł 2">
            <a:extLst>
              <a:ext uri="{FF2B5EF4-FFF2-40B4-BE49-F238E27FC236}">
                <a16:creationId xmlns:a16="http://schemas.microsoft.com/office/drawing/2014/main" xmlns="" id="{C38CD873-A1CD-4E36-8125-61BA324EF1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663" y="1787525"/>
            <a:ext cx="8031162" cy="4214813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pl-PL" altLang="pl-PL" sz="2400" b="1">
                <a:solidFill>
                  <a:schemeClr val="tx1"/>
                </a:solidFill>
              </a:rPr>
              <a:t>Motywacja i współpraca – cel: ludzie </a:t>
            </a:r>
          </a:p>
          <a:p>
            <a:pPr algn="l" eaLnBrk="1" hangingPunct="1">
              <a:spcBef>
                <a:spcPct val="0"/>
              </a:spcBef>
            </a:pPr>
            <a:endParaRPr lang="pl-PL" altLang="pl-PL" sz="2000">
              <a:solidFill>
                <a:schemeClr val="tx1"/>
              </a:solidFill>
            </a:endParaRPr>
          </a:p>
          <a:p>
            <a:pPr algn="l" eaLnBrk="1" hangingPunct="1">
              <a:spcBef>
                <a:spcPct val="0"/>
              </a:spcBef>
            </a:pPr>
            <a:r>
              <a:rPr lang="pl-PL" altLang="pl-PL" sz="2000">
                <a:solidFill>
                  <a:schemeClr val="tx1"/>
                </a:solidFill>
              </a:rPr>
              <a:t>- szerokie wsparcie organizacji: szkolenia, coaching, forum doświadczeń, </a:t>
            </a:r>
            <a:r>
              <a:rPr lang="pl-PL" altLang="pl-PL" sz="2000" b="1">
                <a:solidFill>
                  <a:schemeClr val="tx1"/>
                </a:solidFill>
              </a:rPr>
              <a:t>rozmowa</a:t>
            </a:r>
          </a:p>
          <a:p>
            <a:pPr algn="l" eaLnBrk="1" hangingPunct="1">
              <a:spcBef>
                <a:spcPct val="0"/>
              </a:spcBef>
            </a:pPr>
            <a:endParaRPr lang="pl-PL" altLang="pl-PL" sz="2000">
              <a:solidFill>
                <a:schemeClr val="tx1"/>
              </a:solidFill>
            </a:endParaRPr>
          </a:p>
          <a:p>
            <a:pPr algn="l" eaLnBrk="1" hangingPunct="1">
              <a:spcBef>
                <a:spcPct val="0"/>
              </a:spcBef>
            </a:pPr>
            <a:r>
              <a:rPr lang="pl-PL" altLang="pl-PL" sz="2000">
                <a:solidFill>
                  <a:schemeClr val="tx1"/>
                </a:solidFill>
              </a:rPr>
              <a:t>- dodatkowe wynagrodzenie za osiągnięte kamienie milowe</a:t>
            </a:r>
          </a:p>
          <a:p>
            <a:pPr algn="l" eaLnBrk="1" hangingPunct="1">
              <a:spcBef>
                <a:spcPct val="0"/>
              </a:spcBef>
            </a:pPr>
            <a:endParaRPr lang="pl-PL" altLang="pl-PL" sz="2000" b="1">
              <a:solidFill>
                <a:schemeClr val="tx1"/>
              </a:solidFill>
            </a:endParaRPr>
          </a:p>
          <a:p>
            <a:pPr algn="l" eaLnBrk="1" hangingPunct="1">
              <a:spcBef>
                <a:spcPct val="0"/>
              </a:spcBef>
            </a:pPr>
            <a:r>
              <a:rPr lang="pl-PL" altLang="pl-PL" sz="2000">
                <a:solidFill>
                  <a:schemeClr val="tx1"/>
                </a:solidFill>
              </a:rPr>
              <a:t>- prezentacja wyników przed Głównym Komitetem Sterującym ds. Zarządzania Projektami w UMK, co daje możliwość spotkania się z przedstawicielami Najwyższego Kierownictwa i przyjęcia od nich słów uznania.</a:t>
            </a:r>
          </a:p>
          <a:p>
            <a:pPr algn="l" eaLnBrk="1" hangingPunct="1">
              <a:spcBef>
                <a:spcPct val="0"/>
              </a:spcBef>
            </a:pPr>
            <a:endParaRPr lang="pl-PL" altLang="pl-PL" sz="2000">
              <a:solidFill>
                <a:schemeClr val="tx1"/>
              </a:solidFill>
            </a:endParaRPr>
          </a:p>
          <a:p>
            <a:pPr algn="l" eaLnBrk="1" hangingPunct="1">
              <a:spcBef>
                <a:spcPct val="0"/>
              </a:spcBef>
            </a:pPr>
            <a:endParaRPr lang="en-GB" altLang="pl-PL" sz="2400">
              <a:solidFill>
                <a:schemeClr val="tx1"/>
              </a:solidFill>
            </a:endParaRPr>
          </a:p>
        </p:txBody>
      </p:sp>
      <p:sp>
        <p:nvSpPr>
          <p:cNvPr id="5124" name="Prostokąt 4">
            <a:extLst>
              <a:ext uri="{FF2B5EF4-FFF2-40B4-BE49-F238E27FC236}">
                <a16:creationId xmlns:a16="http://schemas.microsoft.com/office/drawing/2014/main" xmlns="" id="{D09E8A5E-8774-4696-B561-FDF468CF9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926138"/>
            <a:ext cx="6264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1000" b="1" i="1"/>
              <a:t>Konkurs: Samorządowy lider zarządzania 2020, Samorząd jako pracodawca.</a:t>
            </a:r>
          </a:p>
          <a:p>
            <a:pPr eaLnBrk="1" hangingPunct="1"/>
            <a:r>
              <a:rPr lang="pl-PL" altLang="pl-PL" sz="1000" b="1" i="1"/>
              <a:t>Projekt: Schematy Dialogu Społecznego dla Godnej Pracy w sektorze publicznym na poziomie samorządów</a:t>
            </a:r>
            <a:endParaRPr lang="pl-PL" altLang="pl-PL" sz="1000"/>
          </a:p>
          <a:p>
            <a:pPr eaLnBrk="1" hangingPunct="1"/>
            <a:r>
              <a:rPr lang="en-US" altLang="pl-PL" sz="1000">
                <a:solidFill>
                  <a:srgbClr val="FF6600"/>
                </a:solidFill>
              </a:rPr>
              <a:t> </a:t>
            </a:r>
            <a:r>
              <a:rPr lang="pl-PL" altLang="pl-PL" sz="1000" b="1" i="1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00" b="1" i="1">
                <a:solidFill>
                  <a:srgbClr val="FF6600"/>
                </a:solidFill>
              </a:rPr>
              <a:t> </a:t>
            </a:r>
            <a:endParaRPr lang="pl-PL" altLang="pl-PL" sz="1000" i="1">
              <a:solidFill>
                <a:srgbClr val="FF6600"/>
              </a:solidFill>
            </a:endParaRPr>
          </a:p>
          <a:p>
            <a:pPr eaLnBrk="1" hangingPunct="1"/>
            <a:endParaRPr lang="pl-PL" altLang="pl-PL" sz="1000" i="1">
              <a:solidFill>
                <a:srgbClr val="FF6600"/>
              </a:solidFill>
            </a:endParaRPr>
          </a:p>
        </p:txBody>
      </p:sp>
      <p:pic>
        <p:nvPicPr>
          <p:cNvPr id="5125" name="Picture 8">
            <a:extLst>
              <a:ext uri="{FF2B5EF4-FFF2-40B4-BE49-F238E27FC236}">
                <a16:creationId xmlns:a16="http://schemas.microsoft.com/office/drawing/2014/main" xmlns="" id="{EF18CE39-97A9-4DF2-8D6D-44F7FBCB5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188" y="312738"/>
            <a:ext cx="15462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9" descr="C:\Users\KK\Desktop\primarlogo_rgb.png">
            <a:extLst>
              <a:ext uri="{FF2B5EF4-FFF2-40B4-BE49-F238E27FC236}">
                <a16:creationId xmlns:a16="http://schemas.microsoft.com/office/drawing/2014/main" xmlns="" id="{A3ABF2B5-7543-484D-9A42-8108A34D0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9725" y="376238"/>
            <a:ext cx="19192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1" descr="Logozmp@2x">
            <a:extLst>
              <a:ext uri="{FF2B5EF4-FFF2-40B4-BE49-F238E27FC236}">
                <a16:creationId xmlns:a16="http://schemas.microsoft.com/office/drawing/2014/main" xmlns="" id="{DF92314C-6678-4B4D-AA53-C1BF45E78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1963" y="341313"/>
            <a:ext cx="12668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AutoShape 13" descr="KS Logo">
            <a:extLst>
              <a:ext uri="{FF2B5EF4-FFF2-40B4-BE49-F238E27FC236}">
                <a16:creationId xmlns:a16="http://schemas.microsoft.com/office/drawing/2014/main" xmlns="" id="{F94DE8D7-858C-4367-8434-90AEAB9239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5129" name="AutoShape 15" descr="KS Logo">
            <a:extLst>
              <a:ext uri="{FF2B5EF4-FFF2-40B4-BE49-F238E27FC236}">
                <a16:creationId xmlns:a16="http://schemas.microsoft.com/office/drawing/2014/main" xmlns="" id="{125B71C2-BF5B-4191-92F6-D754EE2763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5130" name="Picture 16">
            <a:extLst>
              <a:ext uri="{FF2B5EF4-FFF2-40B4-BE49-F238E27FC236}">
                <a16:creationId xmlns:a16="http://schemas.microsoft.com/office/drawing/2014/main" xmlns="" id="{811A2F37-0FF8-41CA-BD32-67DA9237F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88950"/>
            <a:ext cx="7191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7">
            <a:extLst>
              <a:ext uri="{FF2B5EF4-FFF2-40B4-BE49-F238E27FC236}">
                <a16:creationId xmlns:a16="http://schemas.microsoft.com/office/drawing/2014/main" xmlns="" id="{CEA13F32-2961-44BE-A3FB-5A46C6284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8388" y="5975350"/>
            <a:ext cx="1485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8">
            <a:extLst>
              <a:ext uri="{FF2B5EF4-FFF2-40B4-BE49-F238E27FC236}">
                <a16:creationId xmlns:a16="http://schemas.microsoft.com/office/drawing/2014/main" xmlns="" id="{8143634F-8B25-4FA8-A664-298BDF3DC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2700" y="5881688"/>
            <a:ext cx="137636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xmlns="" id="{F0306F71-D221-42E5-BADA-9466BEA1BD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663" y="1341438"/>
            <a:ext cx="7664450" cy="1003300"/>
          </a:xfrm>
        </p:spPr>
        <p:txBody>
          <a:bodyPr/>
          <a:lstStyle/>
          <a:p>
            <a:pPr eaLnBrk="1" hangingPunct="1"/>
            <a:r>
              <a:rPr lang="pl-PL" altLang="pl-PL" sz="2000" b="1"/>
              <a:t>Przejrzystość podjętych działań</a:t>
            </a:r>
          </a:p>
        </p:txBody>
      </p:sp>
      <p:sp>
        <p:nvSpPr>
          <p:cNvPr id="6147" name="Podtytuł 2">
            <a:extLst>
              <a:ext uri="{FF2B5EF4-FFF2-40B4-BE49-F238E27FC236}">
                <a16:creationId xmlns:a16="http://schemas.microsoft.com/office/drawing/2014/main" xmlns="" id="{C2FB9CBD-1CFA-4EFF-B718-CB2F64095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663" y="2276475"/>
            <a:ext cx="8031162" cy="3529013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pl-PL" altLang="pl-PL" sz="2000">
                <a:solidFill>
                  <a:schemeClr val="tx1"/>
                </a:solidFill>
              </a:rPr>
              <a:t>Proces doskonalenia SZP (po pięciu latach doświadczeń, 2016 r.) :</a:t>
            </a:r>
          </a:p>
          <a:p>
            <a:pPr algn="l" eaLnBrk="1" hangingPunct="1">
              <a:spcBef>
                <a:spcPct val="0"/>
              </a:spcBef>
            </a:pPr>
            <a:endParaRPr lang="pl-PL" altLang="pl-PL" sz="2000">
              <a:solidFill>
                <a:schemeClr val="tx1"/>
              </a:solidFill>
            </a:endParaRPr>
          </a:p>
          <a:p>
            <a:pPr algn="l" eaLnBrk="1" hangingPunct="1">
              <a:spcBef>
                <a:spcPct val="0"/>
              </a:spcBef>
            </a:pPr>
            <a:r>
              <a:rPr lang="pl-PL" altLang="pl-PL" sz="2000">
                <a:solidFill>
                  <a:schemeClr val="tx1"/>
                </a:solidFill>
              </a:rPr>
              <a:t>- warsztaty z Kierownikami Projektów, ankieta, dyskusja, priorytetyzacja doświadczeń</a:t>
            </a:r>
          </a:p>
          <a:p>
            <a:pPr algn="l" eaLnBrk="1" hangingPunct="1">
              <a:spcBef>
                <a:spcPct val="0"/>
              </a:spcBef>
            </a:pPr>
            <a:r>
              <a:rPr lang="pl-PL" altLang="pl-PL" sz="2000">
                <a:solidFill>
                  <a:schemeClr val="tx1"/>
                </a:solidFill>
              </a:rPr>
              <a:t>- opracowanie dokumentacji i wdrożenie PRINCE 2</a:t>
            </a:r>
          </a:p>
          <a:p>
            <a:pPr algn="l" eaLnBrk="1" hangingPunct="1">
              <a:spcBef>
                <a:spcPct val="0"/>
              </a:spcBef>
            </a:pPr>
            <a:r>
              <a:rPr lang="pl-PL" altLang="pl-PL" sz="2000">
                <a:solidFill>
                  <a:schemeClr val="tx1"/>
                </a:solidFill>
              </a:rPr>
              <a:t>- aktualizacje z udziałem uczestników procesu</a:t>
            </a:r>
          </a:p>
          <a:p>
            <a:pPr algn="l" eaLnBrk="1" hangingPunct="1">
              <a:spcBef>
                <a:spcPct val="0"/>
              </a:spcBef>
            </a:pPr>
            <a:r>
              <a:rPr lang="pl-PL" altLang="pl-PL" sz="2000">
                <a:solidFill>
                  <a:schemeClr val="tx1"/>
                </a:solidFill>
              </a:rPr>
              <a:t>- szkolenia, coaching, wsparcie na każdym etapie realizacji </a:t>
            </a:r>
          </a:p>
          <a:p>
            <a:pPr algn="l" eaLnBrk="1" hangingPunct="1">
              <a:spcBef>
                <a:spcPct val="0"/>
              </a:spcBef>
            </a:pPr>
            <a:r>
              <a:rPr lang="pl-PL" altLang="pl-PL" sz="2000">
                <a:solidFill>
                  <a:schemeClr val="tx1"/>
                </a:solidFill>
              </a:rPr>
              <a:t>- przejrzysty system wyceny punktowej dla projektów - nagrody</a:t>
            </a:r>
          </a:p>
          <a:p>
            <a:pPr algn="l" eaLnBrk="1" hangingPunct="1">
              <a:spcBef>
                <a:spcPct val="0"/>
              </a:spcBef>
            </a:pPr>
            <a:r>
              <a:rPr lang="pl-PL" altLang="pl-PL" sz="2000">
                <a:solidFill>
                  <a:schemeClr val="tx1"/>
                </a:solidFill>
              </a:rPr>
              <a:t>- Biuro Zarządzania Projektami</a:t>
            </a:r>
            <a:endParaRPr lang="en-GB" altLang="pl-PL" sz="2000">
              <a:solidFill>
                <a:schemeClr val="tx1"/>
              </a:solidFill>
            </a:endParaRPr>
          </a:p>
        </p:txBody>
      </p:sp>
      <p:sp>
        <p:nvSpPr>
          <p:cNvPr id="6148" name="Prostokąt 4">
            <a:extLst>
              <a:ext uri="{FF2B5EF4-FFF2-40B4-BE49-F238E27FC236}">
                <a16:creationId xmlns:a16="http://schemas.microsoft.com/office/drawing/2014/main" xmlns="" id="{A550E82C-A05C-412D-925C-110C089C4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926138"/>
            <a:ext cx="6264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1000" b="1" i="1"/>
              <a:t>Konkurs: Samorządowy lider zarządzania 2020, Samorząd jako pracodawca.</a:t>
            </a:r>
          </a:p>
          <a:p>
            <a:pPr eaLnBrk="1" hangingPunct="1"/>
            <a:r>
              <a:rPr lang="pl-PL" altLang="pl-PL" sz="1000" b="1" i="1"/>
              <a:t>Projekt: Schematy Dialogu Społecznego dla Godnej Pracy w sektorze publicznym na poziomie samorządów</a:t>
            </a:r>
            <a:endParaRPr lang="pl-PL" altLang="pl-PL" sz="1000"/>
          </a:p>
          <a:p>
            <a:pPr eaLnBrk="1" hangingPunct="1"/>
            <a:r>
              <a:rPr lang="en-US" altLang="pl-PL" sz="1000">
                <a:solidFill>
                  <a:srgbClr val="FF6600"/>
                </a:solidFill>
              </a:rPr>
              <a:t> </a:t>
            </a:r>
            <a:r>
              <a:rPr lang="pl-PL" altLang="pl-PL" sz="1000" b="1" i="1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00" b="1" i="1">
                <a:solidFill>
                  <a:srgbClr val="FF6600"/>
                </a:solidFill>
              </a:rPr>
              <a:t> </a:t>
            </a:r>
            <a:endParaRPr lang="pl-PL" altLang="pl-PL" sz="1000" i="1">
              <a:solidFill>
                <a:srgbClr val="FF6600"/>
              </a:solidFill>
            </a:endParaRPr>
          </a:p>
          <a:p>
            <a:pPr eaLnBrk="1" hangingPunct="1"/>
            <a:endParaRPr lang="pl-PL" altLang="pl-PL" sz="1000" i="1">
              <a:solidFill>
                <a:srgbClr val="FF6600"/>
              </a:solidFill>
            </a:endParaRPr>
          </a:p>
        </p:txBody>
      </p:sp>
      <p:pic>
        <p:nvPicPr>
          <p:cNvPr id="6149" name="Picture 8">
            <a:extLst>
              <a:ext uri="{FF2B5EF4-FFF2-40B4-BE49-F238E27FC236}">
                <a16:creationId xmlns:a16="http://schemas.microsoft.com/office/drawing/2014/main" xmlns="" id="{8C5796ED-C39F-4B6F-9442-F9CF843BC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188" y="312738"/>
            <a:ext cx="15462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9" descr="C:\Users\KK\Desktop\primarlogo_rgb.png">
            <a:extLst>
              <a:ext uri="{FF2B5EF4-FFF2-40B4-BE49-F238E27FC236}">
                <a16:creationId xmlns:a16="http://schemas.microsoft.com/office/drawing/2014/main" xmlns="" id="{98D4A85F-4DEC-4BBC-97CB-D62F4594C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9725" y="376238"/>
            <a:ext cx="19192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1" descr="Logozmp@2x">
            <a:extLst>
              <a:ext uri="{FF2B5EF4-FFF2-40B4-BE49-F238E27FC236}">
                <a16:creationId xmlns:a16="http://schemas.microsoft.com/office/drawing/2014/main" xmlns="" id="{4D7D02C5-8BBC-45F8-9841-9BEDB24EE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1963" y="341313"/>
            <a:ext cx="12668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AutoShape 13" descr="KS Logo">
            <a:extLst>
              <a:ext uri="{FF2B5EF4-FFF2-40B4-BE49-F238E27FC236}">
                <a16:creationId xmlns:a16="http://schemas.microsoft.com/office/drawing/2014/main" xmlns="" id="{9DA9D125-3EE5-4FD7-9F63-897F378BB0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6153" name="AutoShape 15" descr="KS Logo">
            <a:extLst>
              <a:ext uri="{FF2B5EF4-FFF2-40B4-BE49-F238E27FC236}">
                <a16:creationId xmlns:a16="http://schemas.microsoft.com/office/drawing/2014/main" xmlns="" id="{F2612F85-2C3D-4BD2-A4A4-B7468EB8B8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6154" name="Picture 16">
            <a:extLst>
              <a:ext uri="{FF2B5EF4-FFF2-40B4-BE49-F238E27FC236}">
                <a16:creationId xmlns:a16="http://schemas.microsoft.com/office/drawing/2014/main" xmlns="" id="{AA4C983F-8318-461A-92BA-B462C71A7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88950"/>
            <a:ext cx="7191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7">
            <a:extLst>
              <a:ext uri="{FF2B5EF4-FFF2-40B4-BE49-F238E27FC236}">
                <a16:creationId xmlns:a16="http://schemas.microsoft.com/office/drawing/2014/main" xmlns="" id="{7F5BCA7C-663A-4CF2-984B-372DB1CDB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788" y="6002338"/>
            <a:ext cx="13319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8">
            <a:extLst>
              <a:ext uri="{FF2B5EF4-FFF2-40B4-BE49-F238E27FC236}">
                <a16:creationId xmlns:a16="http://schemas.microsoft.com/office/drawing/2014/main" xmlns="" id="{AA68019F-0B7A-40AC-BBBD-CCDDC439C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2700" y="5881688"/>
            <a:ext cx="137636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>
            <a:extLst>
              <a:ext uri="{FF2B5EF4-FFF2-40B4-BE49-F238E27FC236}">
                <a16:creationId xmlns:a16="http://schemas.microsoft.com/office/drawing/2014/main" xmlns="" id="{1DD4B9E0-7D7D-477D-8FEC-253E32EFE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663" y="1341438"/>
            <a:ext cx="7664450" cy="582612"/>
          </a:xfrm>
        </p:spPr>
        <p:txBody>
          <a:bodyPr/>
          <a:lstStyle/>
          <a:p>
            <a:pPr eaLnBrk="1" hangingPunct="1"/>
            <a:r>
              <a:rPr lang="pl-PL" altLang="pl-PL" sz="2000" b="1"/>
              <a:t>Skuteczność zgłaszanego rozwiązania</a:t>
            </a:r>
          </a:p>
        </p:txBody>
      </p:sp>
      <p:sp>
        <p:nvSpPr>
          <p:cNvPr id="7171" name="Podtytuł 2">
            <a:extLst>
              <a:ext uri="{FF2B5EF4-FFF2-40B4-BE49-F238E27FC236}">
                <a16:creationId xmlns:a16="http://schemas.microsoft.com/office/drawing/2014/main" xmlns="" id="{3FBB1189-17B7-4E87-840D-B0653E344D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3" y="2009775"/>
            <a:ext cx="8031162" cy="3795713"/>
          </a:xfrm>
        </p:spPr>
        <p:txBody>
          <a:bodyPr/>
          <a:lstStyle/>
          <a:p>
            <a:pPr algn="l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Udało się wypracować </a:t>
            </a:r>
            <a:r>
              <a:rPr lang="pl-PL" altLang="pl-PL" sz="2000" b="1" dirty="0">
                <a:solidFill>
                  <a:schemeClr val="tx1"/>
                </a:solidFill>
              </a:rPr>
              <a:t>dobrze funkcjonujące rozwiązanie</a:t>
            </a:r>
            <a:r>
              <a:rPr lang="pl-PL" altLang="pl-PL" sz="2000" dirty="0">
                <a:solidFill>
                  <a:schemeClr val="tx1"/>
                </a:solidFill>
              </a:rPr>
              <a:t>, które: </a:t>
            </a:r>
          </a:p>
          <a:p>
            <a:pPr marL="342900" indent="-342900" algn="l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pozwala skutecznie realizować cele projektów</a:t>
            </a:r>
          </a:p>
          <a:p>
            <a:pPr marL="342900" indent="-342900" algn="l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buduje relacje wewnątrz organizacji </a:t>
            </a:r>
          </a:p>
          <a:p>
            <a:pPr marL="342900" indent="-342900" algn="l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działa motywacyjnie. </a:t>
            </a: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2000" b="1" dirty="0">
                <a:solidFill>
                  <a:schemeClr val="tx1"/>
                </a:solidFill>
              </a:rPr>
              <a:t>Pracownicy</a:t>
            </a:r>
            <a:r>
              <a:rPr lang="pl-PL" altLang="pl-PL" sz="2000" dirty="0">
                <a:solidFill>
                  <a:schemeClr val="tx1"/>
                </a:solidFill>
              </a:rPr>
              <a:t> są współuczestnikami procesu zarządzania:</a:t>
            </a:r>
          </a:p>
          <a:p>
            <a:pPr marL="342900" indent="-342900" algn="l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mają realny wpływ na procedury, dostosowywane do realiów urzędu </a:t>
            </a:r>
          </a:p>
          <a:p>
            <a:pPr marL="342900" indent="-342900" algn="l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dzielą się doświadczeniami i zdobywają wiedzę na szkoleniach (w 2019 r. - 19 szkoleń tematycznych). </a:t>
            </a: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2000" b="1" dirty="0">
                <a:solidFill>
                  <a:schemeClr val="tx1"/>
                </a:solidFill>
              </a:rPr>
              <a:t>Pracodawca (UMK)</a:t>
            </a:r>
          </a:p>
          <a:p>
            <a:pPr marL="342900" indent="-342900" algn="l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dostarczył metodykę opartą o PRINCE2 oraz szkolenia</a:t>
            </a:r>
          </a:p>
          <a:p>
            <a:pPr marL="342900" indent="-342900" algn="l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wdrożył nowoczesną aplikację do obsługi projektów </a:t>
            </a:r>
          </a:p>
          <a:p>
            <a:pPr marL="342900" indent="-342900" algn="l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zapewnił pracownikom nagrody za osiągane w projektach efekty.</a:t>
            </a:r>
            <a:endParaRPr lang="en-GB" altLang="pl-PL" sz="2000" dirty="0">
              <a:solidFill>
                <a:schemeClr val="tx1"/>
              </a:solidFill>
            </a:endParaRPr>
          </a:p>
        </p:txBody>
      </p:sp>
      <p:sp>
        <p:nvSpPr>
          <p:cNvPr id="7172" name="Prostokąt 4">
            <a:extLst>
              <a:ext uri="{FF2B5EF4-FFF2-40B4-BE49-F238E27FC236}">
                <a16:creationId xmlns:a16="http://schemas.microsoft.com/office/drawing/2014/main" xmlns="" id="{35FC56D6-2385-409B-8613-68041FF76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926138"/>
            <a:ext cx="6264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1000" b="1" i="1"/>
              <a:t>Konkurs: Samorządowy lider zarządzania 2020, Samorząd jako pracodawca.</a:t>
            </a:r>
          </a:p>
          <a:p>
            <a:pPr eaLnBrk="1" hangingPunct="1"/>
            <a:r>
              <a:rPr lang="pl-PL" altLang="pl-PL" sz="1000" b="1" i="1"/>
              <a:t>Projekt: Schematy Dialogu Społecznego dla Godnej Pracy w sektorze publicznym na poziomie samorządów</a:t>
            </a:r>
            <a:endParaRPr lang="pl-PL" altLang="pl-PL" sz="1000"/>
          </a:p>
          <a:p>
            <a:pPr eaLnBrk="1" hangingPunct="1"/>
            <a:r>
              <a:rPr lang="en-US" altLang="pl-PL" sz="1000">
                <a:solidFill>
                  <a:srgbClr val="FF6600"/>
                </a:solidFill>
              </a:rPr>
              <a:t> </a:t>
            </a:r>
            <a:r>
              <a:rPr lang="pl-PL" altLang="pl-PL" sz="1000" b="1" i="1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00" b="1" i="1">
                <a:solidFill>
                  <a:srgbClr val="FF6600"/>
                </a:solidFill>
              </a:rPr>
              <a:t> </a:t>
            </a:r>
            <a:endParaRPr lang="pl-PL" altLang="pl-PL" sz="1000" i="1">
              <a:solidFill>
                <a:srgbClr val="FF6600"/>
              </a:solidFill>
            </a:endParaRPr>
          </a:p>
          <a:p>
            <a:pPr eaLnBrk="1" hangingPunct="1"/>
            <a:endParaRPr lang="pl-PL" altLang="pl-PL" sz="1000" i="1">
              <a:solidFill>
                <a:srgbClr val="FF6600"/>
              </a:solidFill>
            </a:endParaRPr>
          </a:p>
        </p:txBody>
      </p:sp>
      <p:pic>
        <p:nvPicPr>
          <p:cNvPr id="7173" name="Picture 8">
            <a:extLst>
              <a:ext uri="{FF2B5EF4-FFF2-40B4-BE49-F238E27FC236}">
                <a16:creationId xmlns:a16="http://schemas.microsoft.com/office/drawing/2014/main" xmlns="" id="{FA9B9C2B-7DB0-4474-94A3-C53CD091F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188" y="312738"/>
            <a:ext cx="15462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 descr="C:\Users\KK\Desktop\primarlogo_rgb.png">
            <a:extLst>
              <a:ext uri="{FF2B5EF4-FFF2-40B4-BE49-F238E27FC236}">
                <a16:creationId xmlns:a16="http://schemas.microsoft.com/office/drawing/2014/main" xmlns="" id="{2F58B22A-3F18-4EBC-B62B-8CEC4DABC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9725" y="376238"/>
            <a:ext cx="19192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1" descr="Logozmp@2x">
            <a:extLst>
              <a:ext uri="{FF2B5EF4-FFF2-40B4-BE49-F238E27FC236}">
                <a16:creationId xmlns:a16="http://schemas.microsoft.com/office/drawing/2014/main" xmlns="" id="{0A046582-5A0D-4B73-93F0-11C170BD3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1963" y="341313"/>
            <a:ext cx="12668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AutoShape 13" descr="KS Logo">
            <a:extLst>
              <a:ext uri="{FF2B5EF4-FFF2-40B4-BE49-F238E27FC236}">
                <a16:creationId xmlns:a16="http://schemas.microsoft.com/office/drawing/2014/main" xmlns="" id="{CC554956-C1E3-4FF1-888A-6C5E90C27E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177" name="AutoShape 15" descr="KS Logo">
            <a:extLst>
              <a:ext uri="{FF2B5EF4-FFF2-40B4-BE49-F238E27FC236}">
                <a16:creationId xmlns:a16="http://schemas.microsoft.com/office/drawing/2014/main" xmlns="" id="{E63C5FD1-8201-49B9-8B09-011B9A1D55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7178" name="Picture 16">
            <a:extLst>
              <a:ext uri="{FF2B5EF4-FFF2-40B4-BE49-F238E27FC236}">
                <a16:creationId xmlns:a16="http://schemas.microsoft.com/office/drawing/2014/main" xmlns="" id="{9B04FB3E-4F2A-4047-B581-BEA7073D4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88950"/>
            <a:ext cx="7191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7">
            <a:extLst>
              <a:ext uri="{FF2B5EF4-FFF2-40B4-BE49-F238E27FC236}">
                <a16:creationId xmlns:a16="http://schemas.microsoft.com/office/drawing/2014/main" xmlns="" id="{32DA91CC-50C3-416A-B2B6-AE5FE4C94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6800" y="5967413"/>
            <a:ext cx="1485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8">
            <a:extLst>
              <a:ext uri="{FF2B5EF4-FFF2-40B4-BE49-F238E27FC236}">
                <a16:creationId xmlns:a16="http://schemas.microsoft.com/office/drawing/2014/main" xmlns="" id="{97B02A21-9D50-4B49-8343-627D356FC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2700" y="5881688"/>
            <a:ext cx="137636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>
            <a:extLst>
              <a:ext uri="{FF2B5EF4-FFF2-40B4-BE49-F238E27FC236}">
                <a16:creationId xmlns:a16="http://schemas.microsoft.com/office/drawing/2014/main" xmlns="" id="{E936EC9B-F681-486C-939F-C65A5770FB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663" y="1341438"/>
            <a:ext cx="7664450" cy="1003300"/>
          </a:xfrm>
        </p:spPr>
        <p:txBody>
          <a:bodyPr/>
          <a:lstStyle/>
          <a:p>
            <a:pPr eaLnBrk="1" hangingPunct="1"/>
            <a:r>
              <a:rPr lang="pl-PL" altLang="pl-PL" sz="2000" b="1"/>
              <a:t>Trwałość podjętych działań</a:t>
            </a:r>
          </a:p>
        </p:txBody>
      </p:sp>
      <p:sp>
        <p:nvSpPr>
          <p:cNvPr id="9219" name="Podtytuł 2">
            <a:extLst>
              <a:ext uri="{FF2B5EF4-FFF2-40B4-BE49-F238E27FC236}">
                <a16:creationId xmlns:a16="http://schemas.microsoft.com/office/drawing/2014/main" xmlns="" id="{CD7293C9-2F57-4F7D-956F-3FEBAF1773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663" y="2395538"/>
            <a:ext cx="8031162" cy="3259137"/>
          </a:xfrm>
        </p:spPr>
        <p:txBody>
          <a:bodyPr/>
          <a:lstStyle/>
          <a:p>
            <a:pPr algn="l" eaLnBrk="1" hangingPunct="1">
              <a:spcAft>
                <a:spcPts val="1200"/>
              </a:spcAft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Zbudowany system działań:</a:t>
            </a:r>
          </a:p>
          <a:p>
            <a:pPr marL="342900" indent="-342900" algn="l" eaLnBrk="1" hangingPunct="1">
              <a:spcAft>
                <a:spcPts val="1200"/>
              </a:spcAft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Główny Komitet Sterujący ds. Zarządzania Projektami </a:t>
            </a:r>
          </a:p>
          <a:p>
            <a:pPr marL="342900" indent="-342900" algn="l" eaLnBrk="1" hangingPunct="1">
              <a:spcAft>
                <a:spcPts val="1200"/>
              </a:spcAft>
              <a:buFontTx/>
              <a:buChar char="-"/>
              <a:defRPr/>
            </a:pPr>
            <a:r>
              <a:rPr lang="en-GB" altLang="pl-PL" sz="2000" dirty="0" err="1">
                <a:solidFill>
                  <a:schemeClr val="tx1"/>
                </a:solidFill>
              </a:rPr>
              <a:t>Referat</a:t>
            </a:r>
            <a:r>
              <a:rPr lang="en-GB" altLang="pl-PL" sz="2000" dirty="0">
                <a:solidFill>
                  <a:schemeClr val="tx1"/>
                </a:solidFill>
              </a:rPr>
              <a:t> ds. </a:t>
            </a:r>
            <a:r>
              <a:rPr lang="en-GB" altLang="pl-PL" sz="2000" dirty="0" err="1">
                <a:solidFill>
                  <a:schemeClr val="tx1"/>
                </a:solidFill>
              </a:rPr>
              <a:t>Zarz</a:t>
            </a:r>
            <a:r>
              <a:rPr lang="pl-PL" altLang="pl-PL" sz="2000" dirty="0">
                <a:solidFill>
                  <a:schemeClr val="tx1"/>
                </a:solidFill>
              </a:rPr>
              <a:t>ą</a:t>
            </a:r>
            <a:r>
              <a:rPr lang="en-GB" altLang="pl-PL" sz="2000" dirty="0" err="1">
                <a:solidFill>
                  <a:schemeClr val="tx1"/>
                </a:solidFill>
              </a:rPr>
              <a:t>dzania</a:t>
            </a:r>
            <a:r>
              <a:rPr lang="en-GB" altLang="pl-PL" sz="2000" dirty="0">
                <a:solidFill>
                  <a:schemeClr val="tx1"/>
                </a:solidFill>
              </a:rPr>
              <a:t> </a:t>
            </a:r>
            <a:r>
              <a:rPr lang="en-GB" altLang="pl-PL" sz="2000" dirty="0" err="1">
                <a:solidFill>
                  <a:schemeClr val="tx1"/>
                </a:solidFill>
              </a:rPr>
              <a:t>Projektami</a:t>
            </a:r>
            <a:r>
              <a:rPr lang="pl-PL" altLang="pl-PL" sz="2000" dirty="0">
                <a:solidFill>
                  <a:schemeClr val="tx1"/>
                </a:solidFill>
              </a:rPr>
              <a:t> (OR)</a:t>
            </a:r>
          </a:p>
          <a:p>
            <a:pPr marL="342900" indent="-342900" algn="l" eaLnBrk="1" hangingPunct="1">
              <a:spcAft>
                <a:spcPts val="1200"/>
              </a:spcAft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Forum doświadczeń</a:t>
            </a:r>
          </a:p>
          <a:p>
            <a:pPr marL="342900" indent="-342900" algn="l" eaLnBrk="1" hangingPunct="1">
              <a:spcAft>
                <a:spcPts val="1200"/>
              </a:spcAft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Spotkania z konsultantami (umowy zewnętrzne)</a:t>
            </a:r>
          </a:p>
          <a:p>
            <a:pPr marL="342900" indent="-342900" algn="l" eaLnBrk="1" hangingPunct="1">
              <a:spcAft>
                <a:spcPts val="1200"/>
              </a:spcAft>
              <a:buFontTx/>
              <a:buChar char="-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Coroczne zabezpieczenie środków budżetowych</a:t>
            </a:r>
            <a:endParaRPr lang="en-GB" altLang="pl-PL" sz="2000" dirty="0">
              <a:solidFill>
                <a:schemeClr val="tx1"/>
              </a:solidFill>
            </a:endParaRPr>
          </a:p>
        </p:txBody>
      </p:sp>
      <p:sp>
        <p:nvSpPr>
          <p:cNvPr id="8196" name="Prostokąt 4">
            <a:extLst>
              <a:ext uri="{FF2B5EF4-FFF2-40B4-BE49-F238E27FC236}">
                <a16:creationId xmlns:a16="http://schemas.microsoft.com/office/drawing/2014/main" xmlns="" id="{8217E625-5C11-4EC3-980B-407EAB02E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926138"/>
            <a:ext cx="6264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1000" b="1" i="1"/>
              <a:t>Konkurs: Samorządowy lider zarządzania 2020, Samorząd jako pracodawca.</a:t>
            </a:r>
          </a:p>
          <a:p>
            <a:pPr eaLnBrk="1" hangingPunct="1"/>
            <a:r>
              <a:rPr lang="pl-PL" altLang="pl-PL" sz="1000" b="1" i="1"/>
              <a:t>Projekt: Schematy Dialogu Społecznego dla Godnej Pracy w sektorze publicznym na poziomie samorządów</a:t>
            </a:r>
            <a:endParaRPr lang="pl-PL" altLang="pl-PL" sz="1000"/>
          </a:p>
          <a:p>
            <a:pPr eaLnBrk="1" hangingPunct="1"/>
            <a:r>
              <a:rPr lang="en-US" altLang="pl-PL" sz="1000">
                <a:solidFill>
                  <a:srgbClr val="FF6600"/>
                </a:solidFill>
              </a:rPr>
              <a:t> </a:t>
            </a:r>
            <a:r>
              <a:rPr lang="pl-PL" altLang="pl-PL" sz="1000" b="1" i="1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00" b="1" i="1">
                <a:solidFill>
                  <a:srgbClr val="FF6600"/>
                </a:solidFill>
              </a:rPr>
              <a:t> </a:t>
            </a:r>
            <a:endParaRPr lang="pl-PL" altLang="pl-PL" sz="1000" i="1">
              <a:solidFill>
                <a:srgbClr val="FF6600"/>
              </a:solidFill>
            </a:endParaRPr>
          </a:p>
          <a:p>
            <a:pPr eaLnBrk="1" hangingPunct="1"/>
            <a:endParaRPr lang="pl-PL" altLang="pl-PL" sz="1000" i="1">
              <a:solidFill>
                <a:srgbClr val="FF6600"/>
              </a:solidFill>
            </a:endParaRPr>
          </a:p>
        </p:txBody>
      </p:sp>
      <p:pic>
        <p:nvPicPr>
          <p:cNvPr id="8197" name="Picture 8">
            <a:extLst>
              <a:ext uri="{FF2B5EF4-FFF2-40B4-BE49-F238E27FC236}">
                <a16:creationId xmlns:a16="http://schemas.microsoft.com/office/drawing/2014/main" xmlns="" id="{8843FD17-10B2-4E0F-89D0-E66E13F78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188" y="312738"/>
            <a:ext cx="15462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9" descr="C:\Users\KK\Desktop\primarlogo_rgb.png">
            <a:extLst>
              <a:ext uri="{FF2B5EF4-FFF2-40B4-BE49-F238E27FC236}">
                <a16:creationId xmlns:a16="http://schemas.microsoft.com/office/drawing/2014/main" xmlns="" id="{8AF58BFF-AE4C-48E8-9658-B2AA9C948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9725" y="376238"/>
            <a:ext cx="19192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1" descr="Logozmp@2x">
            <a:extLst>
              <a:ext uri="{FF2B5EF4-FFF2-40B4-BE49-F238E27FC236}">
                <a16:creationId xmlns:a16="http://schemas.microsoft.com/office/drawing/2014/main" xmlns="" id="{4684812C-DE80-4FF8-8953-292AD1902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1963" y="341313"/>
            <a:ext cx="12668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AutoShape 13" descr="KS Logo">
            <a:extLst>
              <a:ext uri="{FF2B5EF4-FFF2-40B4-BE49-F238E27FC236}">
                <a16:creationId xmlns:a16="http://schemas.microsoft.com/office/drawing/2014/main" xmlns="" id="{5F89D2D0-B63E-4E9B-897A-C435880175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8201" name="AutoShape 15" descr="KS Logo">
            <a:extLst>
              <a:ext uri="{FF2B5EF4-FFF2-40B4-BE49-F238E27FC236}">
                <a16:creationId xmlns:a16="http://schemas.microsoft.com/office/drawing/2014/main" xmlns="" id="{0B10A43D-9A9E-4EB7-B261-957AD89FC4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8202" name="Picture 16">
            <a:extLst>
              <a:ext uri="{FF2B5EF4-FFF2-40B4-BE49-F238E27FC236}">
                <a16:creationId xmlns:a16="http://schemas.microsoft.com/office/drawing/2014/main" xmlns="" id="{345EDC93-EFC9-4A23-A497-15B4BADA9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88950"/>
            <a:ext cx="7191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7">
            <a:extLst>
              <a:ext uri="{FF2B5EF4-FFF2-40B4-BE49-F238E27FC236}">
                <a16:creationId xmlns:a16="http://schemas.microsoft.com/office/drawing/2014/main" xmlns="" id="{376610C8-8CCD-492B-80FB-ACA9699CC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3800" y="5976938"/>
            <a:ext cx="1485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8">
            <a:extLst>
              <a:ext uri="{FF2B5EF4-FFF2-40B4-BE49-F238E27FC236}">
                <a16:creationId xmlns:a16="http://schemas.microsoft.com/office/drawing/2014/main" xmlns="" id="{749D8E73-2BFB-4F0E-9FA4-1EDD51FB2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2700" y="5881688"/>
            <a:ext cx="137636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>
            <a:extLst>
              <a:ext uri="{FF2B5EF4-FFF2-40B4-BE49-F238E27FC236}">
                <a16:creationId xmlns:a16="http://schemas.microsoft.com/office/drawing/2014/main" xmlns="" id="{0D7C2B48-D996-4F29-A1E2-5E6C298B6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663" y="1341438"/>
            <a:ext cx="7664450" cy="654050"/>
          </a:xfrm>
        </p:spPr>
        <p:txBody>
          <a:bodyPr/>
          <a:lstStyle/>
          <a:p>
            <a:pPr eaLnBrk="1" hangingPunct="1"/>
            <a:r>
              <a:rPr lang="pl-PL" altLang="pl-PL" sz="2000" b="1"/>
              <a:t>Replikowalność podjętych działań</a:t>
            </a:r>
          </a:p>
        </p:txBody>
      </p:sp>
      <p:sp>
        <p:nvSpPr>
          <p:cNvPr id="9219" name="Podtytuł 2">
            <a:extLst>
              <a:ext uri="{FF2B5EF4-FFF2-40B4-BE49-F238E27FC236}">
                <a16:creationId xmlns:a16="http://schemas.microsoft.com/office/drawing/2014/main" xmlns="" id="{3C768AA4-886B-408A-AD95-761891C97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663" y="2044700"/>
            <a:ext cx="8031162" cy="3657600"/>
          </a:xfrm>
        </p:spPr>
        <p:txBody>
          <a:bodyPr/>
          <a:lstStyle/>
          <a:p>
            <a:pPr algn="l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/>
                </a:solidFill>
              </a:rPr>
              <a:t>Możliwe jest wdrożenie rozwiązania w innych JST poprzez:</a:t>
            </a:r>
          </a:p>
          <a:p>
            <a:pPr marL="342900" indent="-342900" algn="l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altLang="pl-PL" sz="2400" dirty="0">
                <a:solidFill>
                  <a:schemeClr val="tx1"/>
                </a:solidFill>
              </a:rPr>
              <a:t>rozwój kompetencji związanych z zarządzaniem projektami </a:t>
            </a:r>
          </a:p>
          <a:p>
            <a:pPr marL="342900" indent="-342900" algn="l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altLang="pl-PL" sz="2400" dirty="0">
                <a:solidFill>
                  <a:schemeClr val="tx1"/>
                </a:solidFill>
              </a:rPr>
              <a:t>dobór odpowiedniego podejścia, które pozwoli stworzyć sprawnie działających system zarządczy </a:t>
            </a:r>
          </a:p>
          <a:p>
            <a:pPr marL="342900" indent="-342900" algn="l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altLang="pl-PL" sz="2400" dirty="0">
                <a:solidFill>
                  <a:schemeClr val="tx1"/>
                </a:solidFill>
              </a:rPr>
              <a:t>zapewnienie odpowiednich procedur działania (metodyka), narzędzia informatycznego, wsparcia eksperckiego i możliwości otrzymania dodatkowego wynagrodzenia</a:t>
            </a: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 dirty="0">
              <a:solidFill>
                <a:schemeClr val="tx1"/>
              </a:solidFill>
            </a:endParaRP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/>
                </a:solidFill>
              </a:rPr>
              <a:t>Ważne jest, </a:t>
            </a:r>
            <a:r>
              <a:rPr lang="pl-PL" altLang="pl-PL" sz="2400" b="1" dirty="0">
                <a:solidFill>
                  <a:schemeClr val="tx1"/>
                </a:solidFill>
              </a:rPr>
              <a:t>aby pracownicy czuli się współtwórcami systemu</a:t>
            </a:r>
            <a:r>
              <a:rPr lang="pl-PL" altLang="pl-PL" sz="2400" dirty="0">
                <a:solidFill>
                  <a:schemeClr val="tx1"/>
                </a:solidFill>
              </a:rPr>
              <a:t> </a:t>
            </a:r>
            <a:br>
              <a:rPr lang="pl-PL" altLang="pl-PL" sz="2400" dirty="0">
                <a:solidFill>
                  <a:schemeClr val="tx1"/>
                </a:solidFill>
              </a:rPr>
            </a:br>
            <a:r>
              <a:rPr lang="pl-PL" altLang="pl-PL" sz="2400" dirty="0">
                <a:solidFill>
                  <a:schemeClr val="tx1"/>
                </a:solidFill>
              </a:rPr>
              <a:t>i aby stworzyć im dobrą atmosferę do realizacji zadań.</a:t>
            </a:r>
            <a:endParaRPr lang="en-GB" altLang="pl-PL" sz="2400" dirty="0">
              <a:solidFill>
                <a:schemeClr val="tx1"/>
              </a:solidFill>
            </a:endParaRPr>
          </a:p>
        </p:txBody>
      </p:sp>
      <p:sp>
        <p:nvSpPr>
          <p:cNvPr id="9220" name="Prostokąt 4">
            <a:extLst>
              <a:ext uri="{FF2B5EF4-FFF2-40B4-BE49-F238E27FC236}">
                <a16:creationId xmlns:a16="http://schemas.microsoft.com/office/drawing/2014/main" xmlns="" id="{8A7425D5-86C3-4E29-8621-FF4FB28E0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926138"/>
            <a:ext cx="6264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1000" b="1" i="1"/>
              <a:t>Konkurs: Samorządowy lider zarządzania 2020, Samorząd jako pracodawca.</a:t>
            </a:r>
          </a:p>
          <a:p>
            <a:pPr eaLnBrk="1" hangingPunct="1"/>
            <a:r>
              <a:rPr lang="pl-PL" altLang="pl-PL" sz="1000" b="1" i="1"/>
              <a:t>Projekt: Schematy Dialogu Społecznego dla Godnej Pracy w sektorze publicznym na poziomie samorządów</a:t>
            </a:r>
            <a:endParaRPr lang="pl-PL" altLang="pl-PL" sz="1000"/>
          </a:p>
          <a:p>
            <a:pPr eaLnBrk="1" hangingPunct="1"/>
            <a:r>
              <a:rPr lang="en-US" altLang="pl-PL" sz="1000">
                <a:solidFill>
                  <a:srgbClr val="FF6600"/>
                </a:solidFill>
              </a:rPr>
              <a:t> </a:t>
            </a:r>
            <a:r>
              <a:rPr lang="pl-PL" altLang="pl-PL" sz="1000" b="1" i="1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00" b="1" i="1">
                <a:solidFill>
                  <a:srgbClr val="FF6600"/>
                </a:solidFill>
              </a:rPr>
              <a:t> </a:t>
            </a:r>
            <a:endParaRPr lang="pl-PL" altLang="pl-PL" sz="1000" i="1">
              <a:solidFill>
                <a:srgbClr val="FF6600"/>
              </a:solidFill>
            </a:endParaRPr>
          </a:p>
          <a:p>
            <a:pPr eaLnBrk="1" hangingPunct="1"/>
            <a:endParaRPr lang="pl-PL" altLang="pl-PL" sz="1000" i="1">
              <a:solidFill>
                <a:srgbClr val="FF6600"/>
              </a:solidFill>
            </a:endParaRPr>
          </a:p>
        </p:txBody>
      </p:sp>
      <p:pic>
        <p:nvPicPr>
          <p:cNvPr id="9221" name="Picture 8">
            <a:extLst>
              <a:ext uri="{FF2B5EF4-FFF2-40B4-BE49-F238E27FC236}">
                <a16:creationId xmlns:a16="http://schemas.microsoft.com/office/drawing/2014/main" xmlns="" id="{85AB6326-42E4-4ED0-A91E-75A7CD6F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188" y="312738"/>
            <a:ext cx="15462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9" descr="C:\Users\KK\Desktop\primarlogo_rgb.png">
            <a:extLst>
              <a:ext uri="{FF2B5EF4-FFF2-40B4-BE49-F238E27FC236}">
                <a16:creationId xmlns:a16="http://schemas.microsoft.com/office/drawing/2014/main" xmlns="" id="{38E20848-02FB-4269-BBEF-EEFFB889D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9725" y="376238"/>
            <a:ext cx="19192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1" descr="Logozmp@2x">
            <a:extLst>
              <a:ext uri="{FF2B5EF4-FFF2-40B4-BE49-F238E27FC236}">
                <a16:creationId xmlns:a16="http://schemas.microsoft.com/office/drawing/2014/main" xmlns="" id="{32B0062C-9A66-40BB-BD1B-60CDD0789B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1963" y="341313"/>
            <a:ext cx="12668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AutoShape 13" descr="KS Logo">
            <a:extLst>
              <a:ext uri="{FF2B5EF4-FFF2-40B4-BE49-F238E27FC236}">
                <a16:creationId xmlns:a16="http://schemas.microsoft.com/office/drawing/2014/main" xmlns="" id="{F70DACE8-4434-4F62-AF0D-D83E1C0C95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9225" name="AutoShape 15" descr="KS Logo">
            <a:extLst>
              <a:ext uri="{FF2B5EF4-FFF2-40B4-BE49-F238E27FC236}">
                <a16:creationId xmlns:a16="http://schemas.microsoft.com/office/drawing/2014/main" xmlns="" id="{3FAF0709-EE4E-47F7-B189-979705C22C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9226" name="Picture 16">
            <a:extLst>
              <a:ext uri="{FF2B5EF4-FFF2-40B4-BE49-F238E27FC236}">
                <a16:creationId xmlns:a16="http://schemas.microsoft.com/office/drawing/2014/main" xmlns="" id="{C14A3B63-6AFC-4CCC-B547-57AC42299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88950"/>
            <a:ext cx="7191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7">
            <a:extLst>
              <a:ext uri="{FF2B5EF4-FFF2-40B4-BE49-F238E27FC236}">
                <a16:creationId xmlns:a16="http://schemas.microsoft.com/office/drawing/2014/main" xmlns="" id="{B4F502A0-993E-46B4-9D48-FCAAD14AA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54750" y="5975350"/>
            <a:ext cx="1485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18">
            <a:extLst>
              <a:ext uri="{FF2B5EF4-FFF2-40B4-BE49-F238E27FC236}">
                <a16:creationId xmlns:a16="http://schemas.microsoft.com/office/drawing/2014/main" xmlns="" id="{B9EA6BA7-DC54-47FE-A456-9DC73CF8A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2700" y="5881688"/>
            <a:ext cx="137636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>
            <a:extLst>
              <a:ext uri="{FF2B5EF4-FFF2-40B4-BE49-F238E27FC236}">
                <a16:creationId xmlns:a16="http://schemas.microsoft.com/office/drawing/2014/main" xmlns="" id="{EAE21D5E-0850-45BF-822A-97BB6FC02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663" y="1341438"/>
            <a:ext cx="7664450" cy="1003300"/>
          </a:xfrm>
        </p:spPr>
        <p:txBody>
          <a:bodyPr/>
          <a:lstStyle/>
          <a:p>
            <a:pPr eaLnBrk="1" hangingPunct="1"/>
            <a:r>
              <a:rPr lang="pl-PL" altLang="pl-PL" sz="2000" b="1"/>
              <a:t>Dziękuję za uwagę</a:t>
            </a:r>
          </a:p>
        </p:txBody>
      </p:sp>
      <p:sp>
        <p:nvSpPr>
          <p:cNvPr id="10243" name="Podtytuł 2">
            <a:extLst>
              <a:ext uri="{FF2B5EF4-FFF2-40B4-BE49-F238E27FC236}">
                <a16:creationId xmlns:a16="http://schemas.microsoft.com/office/drawing/2014/main" xmlns="" id="{E7A0952A-0A43-468A-AE74-A02BD2A6E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663" y="2838450"/>
            <a:ext cx="8031162" cy="3038475"/>
          </a:xfrm>
        </p:spPr>
        <p:txBody>
          <a:bodyPr/>
          <a:lstStyle/>
          <a:p>
            <a:pPr algn="l" eaLnBrk="1" hangingPunct="1">
              <a:spcAft>
                <a:spcPts val="1200"/>
              </a:spcAft>
            </a:pPr>
            <a:r>
              <a:rPr lang="pl-PL" altLang="pl-PL" sz="2400">
                <a:solidFill>
                  <a:schemeClr val="tx1"/>
                </a:solidFill>
              </a:rPr>
              <a:t>Ewa Dębogórska-Rusak</a:t>
            </a:r>
          </a:p>
          <a:p>
            <a:pPr algn="l" eaLnBrk="1" hangingPunct="1">
              <a:spcBef>
                <a:spcPct val="0"/>
              </a:spcBef>
            </a:pPr>
            <a:r>
              <a:rPr lang="pl-PL" altLang="pl-PL" sz="2000">
                <a:solidFill>
                  <a:schemeClr val="tx1"/>
                </a:solidFill>
              </a:rPr>
              <a:t>Kierownik Referatu ds. Zarzadzania Projektami</a:t>
            </a:r>
          </a:p>
          <a:p>
            <a:pPr algn="l" eaLnBrk="1" hangingPunct="1">
              <a:spcBef>
                <a:spcPct val="0"/>
              </a:spcBef>
            </a:pPr>
            <a:r>
              <a:rPr lang="pl-PL" altLang="pl-PL" sz="2000">
                <a:solidFill>
                  <a:schemeClr val="tx1"/>
                </a:solidFill>
              </a:rPr>
              <a:t>Wydział Organizacji i Nadzoru</a:t>
            </a:r>
          </a:p>
          <a:p>
            <a:pPr algn="l" eaLnBrk="1" hangingPunct="1">
              <a:spcBef>
                <a:spcPct val="0"/>
              </a:spcBef>
            </a:pPr>
            <a:r>
              <a:rPr lang="pl-PL" altLang="pl-PL" sz="2000">
                <a:solidFill>
                  <a:schemeClr val="tx1"/>
                </a:solidFill>
              </a:rPr>
              <a:t>Urząd Miasta Krakowa</a:t>
            </a:r>
          </a:p>
          <a:p>
            <a:pPr algn="l" eaLnBrk="1" hangingPunct="1">
              <a:spcAft>
                <a:spcPts val="1200"/>
              </a:spcAft>
            </a:pPr>
            <a:r>
              <a:rPr lang="pl-PL" altLang="pl-PL" sz="1800" i="1">
                <a:solidFill>
                  <a:schemeClr val="tx1"/>
                </a:solidFill>
              </a:rPr>
              <a:t>e-mail: Ewa.Debogorska-Rusak@um.krakow.pl</a:t>
            </a:r>
            <a:endParaRPr lang="en-GB" altLang="pl-PL" sz="1800" i="1">
              <a:solidFill>
                <a:schemeClr val="tx1"/>
              </a:solidFill>
            </a:endParaRPr>
          </a:p>
        </p:txBody>
      </p:sp>
      <p:sp>
        <p:nvSpPr>
          <p:cNvPr id="10244" name="Prostokąt 4">
            <a:extLst>
              <a:ext uri="{FF2B5EF4-FFF2-40B4-BE49-F238E27FC236}">
                <a16:creationId xmlns:a16="http://schemas.microsoft.com/office/drawing/2014/main" xmlns="" id="{8721A671-7BA5-4957-887C-490602391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926138"/>
            <a:ext cx="6264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1000" b="1" i="1"/>
              <a:t>Konkurs: Samorządowy lider zarządzania 2020, Samorząd jako pracodawca.</a:t>
            </a:r>
          </a:p>
          <a:p>
            <a:pPr eaLnBrk="1" hangingPunct="1"/>
            <a:r>
              <a:rPr lang="pl-PL" altLang="pl-PL" sz="1000" b="1" i="1"/>
              <a:t>Projekt: Schematy Dialogu Społecznego dla Godnej Pracy w sektorze publicznym na poziomie samorządów</a:t>
            </a:r>
            <a:endParaRPr lang="pl-PL" altLang="pl-PL" sz="1000"/>
          </a:p>
          <a:p>
            <a:pPr eaLnBrk="1" hangingPunct="1"/>
            <a:r>
              <a:rPr lang="en-US" altLang="pl-PL" sz="1000">
                <a:solidFill>
                  <a:srgbClr val="FF6600"/>
                </a:solidFill>
              </a:rPr>
              <a:t> </a:t>
            </a:r>
            <a:r>
              <a:rPr lang="pl-PL" altLang="pl-PL" sz="1000" b="1" i="1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00" b="1" i="1">
                <a:solidFill>
                  <a:srgbClr val="FF6600"/>
                </a:solidFill>
              </a:rPr>
              <a:t> </a:t>
            </a:r>
            <a:endParaRPr lang="pl-PL" altLang="pl-PL" sz="1000" i="1">
              <a:solidFill>
                <a:srgbClr val="FF6600"/>
              </a:solidFill>
            </a:endParaRPr>
          </a:p>
          <a:p>
            <a:pPr eaLnBrk="1" hangingPunct="1"/>
            <a:endParaRPr lang="pl-PL" altLang="pl-PL" sz="1000" i="1">
              <a:solidFill>
                <a:srgbClr val="FF6600"/>
              </a:solidFill>
            </a:endParaRPr>
          </a:p>
        </p:txBody>
      </p:sp>
      <p:pic>
        <p:nvPicPr>
          <p:cNvPr id="10245" name="Picture 8">
            <a:extLst>
              <a:ext uri="{FF2B5EF4-FFF2-40B4-BE49-F238E27FC236}">
                <a16:creationId xmlns:a16="http://schemas.microsoft.com/office/drawing/2014/main" xmlns="" id="{B3E59D88-CDB1-4FD4-BBA7-FE6A54563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188" y="312738"/>
            <a:ext cx="15462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9" descr="C:\Users\KK\Desktop\primarlogo_rgb.png">
            <a:extLst>
              <a:ext uri="{FF2B5EF4-FFF2-40B4-BE49-F238E27FC236}">
                <a16:creationId xmlns:a16="http://schemas.microsoft.com/office/drawing/2014/main" xmlns="" id="{B5CCD44A-CF81-415C-9DBE-EBFD79481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9725" y="376238"/>
            <a:ext cx="19192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1" descr="Logozmp@2x">
            <a:extLst>
              <a:ext uri="{FF2B5EF4-FFF2-40B4-BE49-F238E27FC236}">
                <a16:creationId xmlns:a16="http://schemas.microsoft.com/office/drawing/2014/main" xmlns="" id="{D105DC6F-2773-4D88-9346-2A8A9517C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1963" y="341313"/>
            <a:ext cx="12668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AutoShape 13" descr="KS Logo">
            <a:extLst>
              <a:ext uri="{FF2B5EF4-FFF2-40B4-BE49-F238E27FC236}">
                <a16:creationId xmlns:a16="http://schemas.microsoft.com/office/drawing/2014/main" xmlns="" id="{55ACF111-7E0F-4657-9689-688EFEE052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0249" name="AutoShape 15" descr="KS Logo">
            <a:extLst>
              <a:ext uri="{FF2B5EF4-FFF2-40B4-BE49-F238E27FC236}">
                <a16:creationId xmlns:a16="http://schemas.microsoft.com/office/drawing/2014/main" xmlns="" id="{E20F84E4-0176-4CF7-A44D-FAD9C115A2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10250" name="Picture 16">
            <a:extLst>
              <a:ext uri="{FF2B5EF4-FFF2-40B4-BE49-F238E27FC236}">
                <a16:creationId xmlns:a16="http://schemas.microsoft.com/office/drawing/2014/main" xmlns="" id="{E5E9BC1D-4B01-4337-B9E4-2F22ED571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88950"/>
            <a:ext cx="7191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7">
            <a:extLst>
              <a:ext uri="{FF2B5EF4-FFF2-40B4-BE49-F238E27FC236}">
                <a16:creationId xmlns:a16="http://schemas.microsoft.com/office/drawing/2014/main" xmlns="" id="{2105B0ED-C2A5-4501-A363-8D7BA6FB1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54750" y="5975350"/>
            <a:ext cx="1485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8">
            <a:extLst>
              <a:ext uri="{FF2B5EF4-FFF2-40B4-BE49-F238E27FC236}">
                <a16:creationId xmlns:a16="http://schemas.microsoft.com/office/drawing/2014/main" xmlns="" id="{D35DCE40-2F30-4B20-891E-A7C0279D0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2700" y="5881688"/>
            <a:ext cx="137636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1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6293D1AD7349C4FA629215A2ABF3FC2" ma:contentTypeVersion="9" ma:contentTypeDescription="Utwórz nowy dokument." ma:contentTypeScope="" ma:versionID="270af86980aad5d91fc7e6d6cd9a0bfa">
  <xsd:schema xmlns:xsd="http://www.w3.org/2001/XMLSchema" xmlns:xs="http://www.w3.org/2001/XMLSchema" xmlns:p="http://schemas.microsoft.com/office/2006/metadata/properties" xmlns:ns2="41f388ff-c541-412f-b139-36e28972483b" xmlns:ns3="45bd505c-7ca7-4373-9b95-be3a675976dc" targetNamespace="http://schemas.microsoft.com/office/2006/metadata/properties" ma:root="true" ma:fieldsID="1dd959f5c3e7e5e36a108f89afd63446" ns2:_="" ns3:_="">
    <xsd:import namespace="41f388ff-c541-412f-b139-36e28972483b"/>
    <xsd:import namespace="45bd505c-7ca7-4373-9b95-be3a675976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388ff-c541-412f-b139-36e2897248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d505c-7ca7-4373-9b95-be3a675976d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19A204-D511-49CA-8E43-65BB6D64FC0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70F7F64-D4D3-4E3E-B91D-387A089F5C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f388ff-c541-412f-b139-36e28972483b"/>
    <ds:schemaRef ds:uri="45bd505c-7ca7-4373-9b95-be3a675976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D570D8-B981-45A1-B69F-55ED080D87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Motyw1</Template>
  <TotalTime>2017</TotalTime>
  <Words>777</Words>
  <Application>Microsoft Office PowerPoint</Application>
  <PresentationFormat>Pokaz na ekranie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Motyw1</vt:lpstr>
      <vt:lpstr>System Zarządzania Projektami</vt:lpstr>
      <vt:lpstr>Problem, którego dotyczyło rozwiązanie</vt:lpstr>
      <vt:lpstr>Podjęte działania</vt:lpstr>
      <vt:lpstr>Adekwatność zgłaszanego rozwiązania</vt:lpstr>
      <vt:lpstr>Przejrzystość podjętych działań</vt:lpstr>
      <vt:lpstr>Skuteczność zgłaszanego rozwiązania</vt:lpstr>
      <vt:lpstr>Trwałość podjętych działań</vt:lpstr>
      <vt:lpstr>Replikowalność podjętych działań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kk</dc:creator>
  <cp:lastModifiedBy>asia</cp:lastModifiedBy>
  <cp:revision>105</cp:revision>
  <cp:lastPrinted>2020-03-06T13:32:53Z</cp:lastPrinted>
  <dcterms:created xsi:type="dcterms:W3CDTF">2012-11-14T11:28:28Z</dcterms:created>
  <dcterms:modified xsi:type="dcterms:W3CDTF">2020-09-23T14:13:00Z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0x010100F6293D1AD7349C4FA629215A2ABF3FC2</vt:lpwstr>
  </property>
</Properties>
</file>