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46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2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22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17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98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92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66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80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2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09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99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1DBFE-5A02-46DD-B165-BFC7E2115D6E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1B0C-3DE4-4663-BC03-CEA20AFBB5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42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Przeciwdziałanie </a:t>
            </a:r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mowie nienawiści w przestrzeni publicznej</a:t>
            </a:r>
            <a:b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propozycje działań</a:t>
            </a:r>
            <a:b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289366"/>
            <a:ext cx="9144000" cy="1571107"/>
          </a:xfrm>
        </p:spPr>
        <p:txBody>
          <a:bodyPr>
            <a:normAutofit fontScale="92500" lnSpcReduction="10000"/>
          </a:bodyPr>
          <a:lstStyle/>
          <a:p>
            <a:endParaRPr lang="pl-PL" sz="1600" dirty="0" smtClean="0"/>
          </a:p>
          <a:p>
            <a:endParaRPr lang="pl-PL" sz="1600" dirty="0"/>
          </a:p>
          <a:p>
            <a:r>
              <a:rPr lang="pl-PL" sz="1600" dirty="0" smtClean="0"/>
              <a:t>Wrocław</a:t>
            </a:r>
            <a:r>
              <a:rPr lang="pl-PL" sz="1600" dirty="0"/>
              <a:t>, 2021</a:t>
            </a:r>
          </a:p>
          <a:p>
            <a:r>
              <a:rPr lang="pl-PL" sz="1600" dirty="0"/>
              <a:t>Bartłomiej </a:t>
            </a:r>
            <a:r>
              <a:rPr lang="pl-PL" sz="1600" dirty="0" err="1"/>
              <a:t>Ciażyński</a:t>
            </a:r>
            <a:endParaRPr lang="pl-PL" sz="1600" dirty="0"/>
          </a:p>
          <a:p>
            <a:r>
              <a:rPr lang="pl-PL" sz="1600" dirty="0"/>
              <a:t>Wiceprzewodniczący Rady Miejskiej Wrocławia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98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Dziękuje za uwagę </a:t>
            </a:r>
            <a: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l-PL" sz="3000" dirty="0" smtClean="0"/>
          </a:p>
          <a:p>
            <a:pPr lvl="0"/>
            <a:r>
              <a:rPr lang="pl-PL" sz="3000" dirty="0" smtClean="0"/>
              <a:t>Idea</a:t>
            </a:r>
            <a:r>
              <a:rPr lang="pl-PL" sz="3000" dirty="0"/>
              <a:t>, czyli czego chcemy</a:t>
            </a:r>
          </a:p>
          <a:p>
            <a:pPr lvl="0"/>
            <a:r>
              <a:rPr lang="pl-PL" sz="3000" dirty="0"/>
              <a:t>Problem, czyli jak jest</a:t>
            </a:r>
          </a:p>
          <a:p>
            <a:pPr lvl="0"/>
            <a:r>
              <a:rPr lang="pl-PL" sz="3000" dirty="0"/>
              <a:t>Wola polityczna, czyli chęć zmiany</a:t>
            </a:r>
          </a:p>
          <a:p>
            <a:pPr lvl="0"/>
            <a:r>
              <a:rPr lang="pl-PL" sz="3000" dirty="0"/>
              <a:t>Rozwiązanie, czyli </a:t>
            </a:r>
            <a:r>
              <a:rPr lang="pl-PL" sz="3000" dirty="0" smtClean="0"/>
              <a:t>co zrobimy</a:t>
            </a:r>
            <a:endParaRPr lang="pl-PL" sz="30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4" y="381000"/>
            <a:ext cx="4130734" cy="24268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5" y="3011141"/>
            <a:ext cx="4130734" cy="29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dla przestępstw na zgromadzeniach publicznych</a:t>
            </a:r>
            <a:endPara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Instrumenty prawne i aktywność Gminy</a:t>
            </a:r>
          </a:p>
          <a:p>
            <a:r>
              <a:rPr lang="pl-PL" dirty="0" smtClean="0"/>
              <a:t>Przykłady przerwanych przez Gminę Wrocław manifestacji: </a:t>
            </a:r>
          </a:p>
          <a:p>
            <a:pPr marL="0" indent="0">
              <a:buNone/>
            </a:pPr>
            <a:r>
              <a:rPr lang="pl-PL" dirty="0" smtClean="0"/>
              <a:t>1 marca, 11 lipca, 11 listopada</a:t>
            </a:r>
          </a:p>
          <a:p>
            <a:r>
              <a:rPr lang="pl-PL" dirty="0" smtClean="0"/>
              <a:t>Orzeczenia sądowe</a:t>
            </a:r>
          </a:p>
          <a:p>
            <a:r>
              <a:rPr lang="pl-PL" dirty="0" smtClean="0"/>
              <a:t>Zawiadomienia do prokuratury</a:t>
            </a:r>
          </a:p>
          <a:p>
            <a:r>
              <a:rPr lang="pl-PL" dirty="0" smtClean="0"/>
              <a:t>Efekty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06" y="3362934"/>
            <a:ext cx="5436523" cy="26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41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dla nieprzyzwoitych obrazów</a:t>
            </a:r>
            <a:endPara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79665"/>
            <a:ext cx="10515600" cy="4697298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sz="2400" dirty="0" smtClean="0"/>
              <a:t>Co to jest „nieprzyzwoitość” (art. 142 KW)?</a:t>
            </a:r>
          </a:p>
          <a:p>
            <a:r>
              <a:rPr lang="pl-PL" sz="2400" dirty="0" smtClean="0"/>
              <a:t>„Nieprzyzwoitość” na pikietach, billboardach, busach</a:t>
            </a:r>
          </a:p>
          <a:p>
            <a:r>
              <a:rPr lang="pl-PL" sz="2400" dirty="0" smtClean="0"/>
              <a:t>Aktywność Gminy – Prezydent, Straż Miejska i mieszkańcy</a:t>
            </a:r>
          </a:p>
          <a:p>
            <a:r>
              <a:rPr lang="pl-PL" sz="2400" dirty="0" smtClean="0"/>
              <a:t>Efekty </a:t>
            </a:r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7" y="3333403"/>
            <a:ext cx="4713317" cy="27016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333403"/>
            <a:ext cx="5145975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Nawoływanie do nienawiści przeciwko osobom LGBT</a:t>
            </a:r>
            <a:endPara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Brak ochrony w Kodeksie karnym</a:t>
            </a:r>
          </a:p>
          <a:p>
            <a:r>
              <a:rPr lang="pl-PL" dirty="0" smtClean="0"/>
              <a:t>Pozew o naruszenie dóbr osobistych osoby nieheteroseksualnej</a:t>
            </a:r>
          </a:p>
          <a:p>
            <a:r>
              <a:rPr lang="pl-PL" dirty="0" smtClean="0"/>
              <a:t>Działania „miękkie”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3" y="3270762"/>
            <a:ext cx="4849091" cy="28387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57" y="3320341"/>
            <a:ext cx="4893425" cy="27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731631" cy="1128742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Usuwanie mowy nienawiści z przestrzeni miejskiej </a:t>
            </a:r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r="14448"/>
          <a:stretch>
            <a:fillRect/>
          </a:stretch>
        </p:blipFill>
        <p:spPr>
          <a:xfrm>
            <a:off x="5187102" y="1723333"/>
            <a:ext cx="3780880" cy="1684885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831995" y="1723333"/>
            <a:ext cx="3932237" cy="41794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/>
              <a:t>Co to jest Wrocławskiej Centrum Sprawiedliwości Naprawczej?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/>
              <a:t>Unikalność i międzysektorowość działania WCSN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/>
              <a:t>Efekty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i="1" dirty="0" err="1" smtClean="0"/>
              <a:t>Restorative</a:t>
            </a:r>
            <a:r>
              <a:rPr lang="pl-PL" sz="2200" i="1" dirty="0" smtClean="0"/>
              <a:t>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8055" y="3279742"/>
            <a:ext cx="3039417" cy="227956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47" y="1585942"/>
            <a:ext cx="2177764" cy="210490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4" y="3109225"/>
            <a:ext cx="4658836" cy="26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>
            <a:extLst>
              <a:ext uri="{FF2B5EF4-FFF2-40B4-BE49-F238E27FC236}">
                <a16:creationId xmlns:a16="http://schemas.microsoft.com/office/drawing/2014/main" id="{AAC46AAD-0846-4478-8820-60D690B61334}"/>
              </a:ext>
            </a:extLst>
          </p:cNvPr>
          <p:cNvSpPr/>
          <p:nvPr/>
        </p:nvSpPr>
        <p:spPr>
          <a:xfrm>
            <a:off x="88686" y="4826107"/>
            <a:ext cx="4030583" cy="14157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Usunięcie elementu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g</a:t>
            </a:r>
            <a:r>
              <a:rPr lang="pl-PL" sz="2200" b="0" i="0" u="none" strike="noStrike" kern="0" cap="none" spc="0" baseline="0" dirty="0">
                <a:solidFill>
                  <a:srgbClr val="000000"/>
                </a:solidFill>
                <a:uFillTx/>
                <a:latin typeface="AvenirNext LT Pro Regular" pitchFamily="34"/>
              </a:rPr>
              <a:t>raficznego mowy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nienawiści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0" cap="none" spc="0" baseline="0" dirty="0">
                <a:solidFill>
                  <a:schemeClr val="accent1"/>
                </a:solidFill>
                <a:uFillTx/>
                <a:latin typeface="AvenirNext LT Pro Regular" pitchFamily="34"/>
              </a:rPr>
              <a:t>(priorytetowo przez zarządcę)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446C10D8-BB4E-4A3F-8D04-D9CB2D106928}"/>
              </a:ext>
            </a:extLst>
          </p:cNvPr>
          <p:cNvSpPr/>
          <p:nvPr/>
        </p:nvSpPr>
        <p:spPr>
          <a:xfrm>
            <a:off x="4265177" y="733215"/>
            <a:ext cx="4081443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Zgłoszenie elementu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graficznego m</a:t>
            </a:r>
            <a:r>
              <a:rPr lang="pl-PL" sz="2200" i="0" u="none" strike="noStrike" kern="0" cap="none" spc="0" baseline="0" dirty="0">
                <a:solidFill>
                  <a:srgbClr val="000000"/>
                </a:solidFill>
                <a:uFillTx/>
                <a:latin typeface="AvenirNext LT Pro Regular" pitchFamily="34"/>
              </a:rPr>
              <a:t>owy nienawiści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D918195-3193-4E6A-A51D-3B1B4A305DF5}"/>
              </a:ext>
            </a:extLst>
          </p:cNvPr>
          <p:cNvSpPr/>
          <p:nvPr/>
        </p:nvSpPr>
        <p:spPr>
          <a:xfrm>
            <a:off x="8622150" y="4826107"/>
            <a:ext cx="2002471" cy="11079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0" i="0" u="none" strike="noStrike" kern="0" cap="none" spc="0" baseline="0" dirty="0">
                <a:solidFill>
                  <a:srgbClr val="000000"/>
                </a:solidFill>
                <a:uFillTx/>
                <a:latin typeface="AvenirNext LT Pro Regular" pitchFamily="34"/>
              </a:rPr>
              <a:t>Informacja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0" i="0" u="none" strike="noStrike" kern="0" cap="none" spc="0" baseline="0" dirty="0">
                <a:solidFill>
                  <a:srgbClr val="000000"/>
                </a:solidFill>
                <a:uFillTx/>
                <a:latin typeface="AvenirNext LT Pro Regular" pitchFamily="34"/>
              </a:rPr>
              <a:t>i współpraca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0" i="0" u="none" strike="noStrike" kern="0" cap="none" spc="0" baseline="0" dirty="0">
                <a:solidFill>
                  <a:srgbClr val="000000"/>
                </a:solidFill>
                <a:uFillTx/>
                <a:latin typeface="AvenirNext LT Pro Regular" pitchFamily="34"/>
              </a:rPr>
              <a:t>ze </a:t>
            </a: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SM i Policją</a:t>
            </a:r>
            <a:endParaRPr lang="pl-PL" sz="2200" b="0" i="0" u="none" strike="noStrike" kern="0" cap="none" spc="0" baseline="0" dirty="0">
              <a:solidFill>
                <a:srgbClr val="000000"/>
              </a:solidFill>
              <a:uFillTx/>
              <a:latin typeface="AvenirNext LT Pro Regular" pitchFamily="34"/>
            </a:endParaRPr>
          </a:p>
        </p:txBody>
      </p:sp>
      <p:sp>
        <p:nvSpPr>
          <p:cNvPr id="29" name="Prostokąt 4">
            <a:extLst>
              <a:ext uri="{FF2B5EF4-FFF2-40B4-BE49-F238E27FC236}">
                <a16:creationId xmlns:a16="http://schemas.microsoft.com/office/drawing/2014/main" id="{9D42F008-54EC-41CF-B0E0-DE97DA889B57}"/>
              </a:ext>
            </a:extLst>
          </p:cNvPr>
          <p:cNvSpPr/>
          <p:nvPr/>
        </p:nvSpPr>
        <p:spPr>
          <a:xfrm rot="20414723">
            <a:off x="6454160" y="2228212"/>
            <a:ext cx="2044149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0" cap="none" spc="0" baseline="0" dirty="0">
                <a:solidFill>
                  <a:srgbClr val="FF0000"/>
                </a:solidFill>
                <a:uFillTx/>
                <a:latin typeface="AvenirNext LT Pro Regular" pitchFamily="34"/>
              </a:rPr>
              <a:t>.............................</a:t>
            </a:r>
          </a:p>
        </p:txBody>
      </p:sp>
      <p:sp>
        <p:nvSpPr>
          <p:cNvPr id="30" name="Prostokąt 4">
            <a:extLst>
              <a:ext uri="{FF2B5EF4-FFF2-40B4-BE49-F238E27FC236}">
                <a16:creationId xmlns:a16="http://schemas.microsoft.com/office/drawing/2014/main" id="{64B275B3-B2B4-4AB1-A1D9-DF18FA40F306}"/>
              </a:ext>
            </a:extLst>
          </p:cNvPr>
          <p:cNvSpPr/>
          <p:nvPr/>
        </p:nvSpPr>
        <p:spPr>
          <a:xfrm rot="1288926">
            <a:off x="6536342" y="3630788"/>
            <a:ext cx="2044149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0" cap="none" spc="0" baseline="0" dirty="0">
                <a:solidFill>
                  <a:srgbClr val="FF0000"/>
                </a:solidFill>
                <a:uFillTx/>
                <a:latin typeface="AvenirNext LT Pro Regular" pitchFamily="34"/>
              </a:rPr>
              <a:t>.............................</a:t>
            </a:r>
          </a:p>
        </p:txBody>
      </p:sp>
      <p:sp>
        <p:nvSpPr>
          <p:cNvPr id="31" name="Prostokąt 4">
            <a:extLst>
              <a:ext uri="{FF2B5EF4-FFF2-40B4-BE49-F238E27FC236}">
                <a16:creationId xmlns:a16="http://schemas.microsoft.com/office/drawing/2014/main" id="{BFE80295-7D5B-44B9-B3DF-4CA26FFD1857}"/>
              </a:ext>
            </a:extLst>
          </p:cNvPr>
          <p:cNvSpPr/>
          <p:nvPr/>
        </p:nvSpPr>
        <p:spPr>
          <a:xfrm rot="16200000">
            <a:off x="5416593" y="1917834"/>
            <a:ext cx="954107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0" cap="none" spc="0" baseline="0" dirty="0">
                <a:solidFill>
                  <a:srgbClr val="FF0000"/>
                </a:solidFill>
                <a:uFillTx/>
                <a:latin typeface="AvenirNext LT Pro Regular" pitchFamily="34"/>
              </a:rPr>
              <a:t>............</a:t>
            </a:r>
          </a:p>
        </p:txBody>
      </p:sp>
      <p:sp>
        <p:nvSpPr>
          <p:cNvPr id="32" name="Prostokąt 4">
            <a:extLst>
              <a:ext uri="{FF2B5EF4-FFF2-40B4-BE49-F238E27FC236}">
                <a16:creationId xmlns:a16="http://schemas.microsoft.com/office/drawing/2014/main" id="{D5B294A2-CC86-4667-8C1E-AF0D674585C7}"/>
              </a:ext>
            </a:extLst>
          </p:cNvPr>
          <p:cNvSpPr/>
          <p:nvPr/>
        </p:nvSpPr>
        <p:spPr>
          <a:xfrm rot="19860356">
            <a:off x="3350054" y="3793609"/>
            <a:ext cx="2217675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0" cap="none" spc="0" baseline="0" dirty="0">
                <a:solidFill>
                  <a:srgbClr val="FF0000"/>
                </a:solidFill>
                <a:uFillTx/>
                <a:latin typeface="AvenirNext LT Pro Regular" pitchFamily="34"/>
              </a:rPr>
              <a:t>.............................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AC88B3DF-6C80-43AC-90C1-2F166839F1A2}"/>
              </a:ext>
            </a:extLst>
          </p:cNvPr>
          <p:cNvSpPr/>
          <p:nvPr/>
        </p:nvSpPr>
        <p:spPr>
          <a:xfrm>
            <a:off x="8437029" y="1784934"/>
            <a:ext cx="2560316" cy="7694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0" i="0" u="none" strike="noStrike" kern="0" cap="none" spc="0" baseline="0" dirty="0">
                <a:solidFill>
                  <a:srgbClr val="000000"/>
                </a:solidFill>
                <a:uFillTx/>
                <a:latin typeface="AvenirNext LT Pro Regular" pitchFamily="34"/>
              </a:rPr>
              <a:t>Ustalenie zarządcy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nieruchomości</a:t>
            </a:r>
          </a:p>
        </p:txBody>
      </p:sp>
      <p:sp>
        <p:nvSpPr>
          <p:cNvPr id="34" name="Prostokąt 4">
            <a:extLst>
              <a:ext uri="{FF2B5EF4-FFF2-40B4-BE49-F238E27FC236}">
                <a16:creationId xmlns:a16="http://schemas.microsoft.com/office/drawing/2014/main" id="{A01E344A-836F-4346-8188-39166DE06909}"/>
              </a:ext>
            </a:extLst>
          </p:cNvPr>
          <p:cNvSpPr/>
          <p:nvPr/>
        </p:nvSpPr>
        <p:spPr>
          <a:xfrm rot="16200000">
            <a:off x="5430173" y="4084789"/>
            <a:ext cx="954107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0" cap="none" spc="0" baseline="0" dirty="0">
                <a:solidFill>
                  <a:srgbClr val="FF0000"/>
                </a:solidFill>
                <a:uFillTx/>
                <a:latin typeface="AvenirNext LT Pro Regular" pitchFamily="34"/>
              </a:rPr>
              <a:t>............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650D38AC-D7A8-4C78-93DE-2813A0727F70}"/>
              </a:ext>
            </a:extLst>
          </p:cNvPr>
          <p:cNvSpPr/>
          <p:nvPr/>
        </p:nvSpPr>
        <p:spPr>
          <a:xfrm>
            <a:off x="4841219" y="5568233"/>
            <a:ext cx="2909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Działania na rzecz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społeczności lokalnej</a:t>
            </a:r>
          </a:p>
        </p:txBody>
      </p:sp>
      <p:graphicFrame>
        <p:nvGraphicFramePr>
          <p:cNvPr id="36" name="Obiekt 35">
            <a:extLst>
              <a:ext uri="{FF2B5EF4-FFF2-40B4-BE49-F238E27FC236}">
                <a16:creationId xmlns:a16="http://schemas.microsoft.com/office/drawing/2014/main" id="{9ED98661-7C21-460D-8DE2-31E9281B127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72533" y="2525206"/>
          <a:ext cx="1368348" cy="107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3822120" imgH="2996640" progId="Photoshop.Image.13">
                  <p:embed/>
                </p:oleObj>
              </mc:Choice>
              <mc:Fallback>
                <p:oleObj name="Image" r:id="rId3" imgW="3822120" imgH="2996640" progId="Photoshop.Image.13">
                  <p:embed/>
                  <p:pic>
                    <p:nvPicPr>
                      <p:cNvPr id="36" name="Obiekt 35">
                        <a:extLst>
                          <a:ext uri="{FF2B5EF4-FFF2-40B4-BE49-F238E27FC236}">
                            <a16:creationId xmlns:a16="http://schemas.microsoft.com/office/drawing/2014/main" id="{9ED98661-7C21-460D-8DE2-31E9281B12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2533" y="2525206"/>
                        <a:ext cx="1368348" cy="1072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iekt 36">
            <a:extLst>
              <a:ext uri="{FF2B5EF4-FFF2-40B4-BE49-F238E27FC236}">
                <a16:creationId xmlns:a16="http://schemas.microsoft.com/office/drawing/2014/main" id="{8004D626-BAE2-4968-BBB2-ECC063450CD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89194" y="110506"/>
          <a:ext cx="417659" cy="47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5" imgW="711000" imgH="812520" progId="Photoshop.Image.13">
                  <p:embed/>
                </p:oleObj>
              </mc:Choice>
              <mc:Fallback>
                <p:oleObj name="Image" r:id="rId5" imgW="711000" imgH="812520" progId="Photoshop.Image.13">
                  <p:embed/>
                  <p:pic>
                    <p:nvPicPr>
                      <p:cNvPr id="37" name="Obiekt 36">
                        <a:extLst>
                          <a:ext uri="{FF2B5EF4-FFF2-40B4-BE49-F238E27FC236}">
                            <a16:creationId xmlns:a16="http://schemas.microsoft.com/office/drawing/2014/main" id="{8004D626-BAE2-4968-BBB2-ECC063450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9194" y="110506"/>
                        <a:ext cx="417659" cy="47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Prostokąt 4">
            <a:extLst>
              <a:ext uri="{FF2B5EF4-FFF2-40B4-BE49-F238E27FC236}">
                <a16:creationId xmlns:a16="http://schemas.microsoft.com/office/drawing/2014/main" id="{C4F28831-A757-4B0F-A3DA-4A44C03F787E}"/>
              </a:ext>
            </a:extLst>
          </p:cNvPr>
          <p:cNvSpPr/>
          <p:nvPr/>
        </p:nvSpPr>
        <p:spPr>
          <a:xfrm rot="1310514">
            <a:off x="3299385" y="1969226"/>
            <a:ext cx="2044149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0" cap="none" spc="0" baseline="0" dirty="0">
                <a:solidFill>
                  <a:srgbClr val="FF0000"/>
                </a:solidFill>
                <a:uFillTx/>
                <a:latin typeface="AvenirNext LT Pro Regular" pitchFamily="34"/>
              </a:rPr>
              <a:t>.............................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49159F72-297D-4B7B-85FD-A06C91BC881D}"/>
              </a:ext>
            </a:extLst>
          </p:cNvPr>
          <p:cNvSpPr/>
          <p:nvPr/>
        </p:nvSpPr>
        <p:spPr>
          <a:xfrm>
            <a:off x="1527673" y="2093119"/>
            <a:ext cx="50387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Współpraca wielu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kern="0" dirty="0">
                <a:solidFill>
                  <a:srgbClr val="000000"/>
                </a:solidFill>
                <a:latin typeface="AvenirNext LT Pro Regular" pitchFamily="34"/>
              </a:rPr>
              <a:t>podmiotów</a:t>
            </a:r>
          </a:p>
        </p:txBody>
      </p:sp>
      <p:graphicFrame>
        <p:nvGraphicFramePr>
          <p:cNvPr id="40" name="Obiekt 39">
            <a:extLst>
              <a:ext uri="{FF2B5EF4-FFF2-40B4-BE49-F238E27FC236}">
                <a16:creationId xmlns:a16="http://schemas.microsoft.com/office/drawing/2014/main" id="{91FC4FDE-3C1B-418F-87A9-892233AAC4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543744" y="1253521"/>
          <a:ext cx="417659" cy="47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7" imgW="711000" imgH="812520" progId="Photoshop.Image.13">
                  <p:embed/>
                </p:oleObj>
              </mc:Choice>
              <mc:Fallback>
                <p:oleObj name="Image" r:id="rId7" imgW="711000" imgH="812520" progId="Photoshop.Image.13">
                  <p:embed/>
                  <p:pic>
                    <p:nvPicPr>
                      <p:cNvPr id="40" name="Obiekt 39">
                        <a:extLst>
                          <a:ext uri="{FF2B5EF4-FFF2-40B4-BE49-F238E27FC236}">
                            <a16:creationId xmlns:a16="http://schemas.microsoft.com/office/drawing/2014/main" id="{91FC4FDE-3C1B-418F-87A9-892233AAC4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43744" y="1253521"/>
                        <a:ext cx="417659" cy="47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iekt 40">
            <a:extLst>
              <a:ext uri="{FF2B5EF4-FFF2-40B4-BE49-F238E27FC236}">
                <a16:creationId xmlns:a16="http://schemas.microsoft.com/office/drawing/2014/main" id="{F3645D59-6731-4E89-A27C-0B4E289FA4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147854" y="4309052"/>
          <a:ext cx="417659" cy="47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8" imgW="711000" imgH="812520" progId="Photoshop.Image.13">
                  <p:embed/>
                </p:oleObj>
              </mc:Choice>
              <mc:Fallback>
                <p:oleObj name="Image" r:id="rId8" imgW="711000" imgH="812520" progId="Photoshop.Image.13">
                  <p:embed/>
                  <p:pic>
                    <p:nvPicPr>
                      <p:cNvPr id="41" name="Obiekt 40">
                        <a:extLst>
                          <a:ext uri="{FF2B5EF4-FFF2-40B4-BE49-F238E27FC236}">
                            <a16:creationId xmlns:a16="http://schemas.microsoft.com/office/drawing/2014/main" id="{F3645D59-6731-4E89-A27C-0B4E289FA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7854" y="4309052"/>
                        <a:ext cx="417659" cy="47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iekt 41">
            <a:extLst>
              <a:ext uri="{FF2B5EF4-FFF2-40B4-BE49-F238E27FC236}">
                <a16:creationId xmlns:a16="http://schemas.microsoft.com/office/drawing/2014/main" id="{3ABB8181-245F-4435-B8B7-319B84AF522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81070" y="5030728"/>
          <a:ext cx="417659" cy="47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9" imgW="711000" imgH="812520" progId="Photoshop.Image.13">
                  <p:embed/>
                </p:oleObj>
              </mc:Choice>
              <mc:Fallback>
                <p:oleObj name="Image" r:id="rId9" imgW="711000" imgH="812520" progId="Photoshop.Image.13">
                  <p:embed/>
                  <p:pic>
                    <p:nvPicPr>
                      <p:cNvPr id="42" name="Obiekt 41">
                        <a:extLst>
                          <a:ext uri="{FF2B5EF4-FFF2-40B4-BE49-F238E27FC236}">
                            <a16:creationId xmlns:a16="http://schemas.microsoft.com/office/drawing/2014/main" id="{3ABB8181-245F-4435-B8B7-319B84AF5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81070" y="5030728"/>
                        <a:ext cx="417659" cy="47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iekt 42">
            <a:extLst>
              <a:ext uri="{FF2B5EF4-FFF2-40B4-BE49-F238E27FC236}">
                <a16:creationId xmlns:a16="http://schemas.microsoft.com/office/drawing/2014/main" id="{EC97EB63-2390-40F5-A431-BDD91BE023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10926" y="4391296"/>
          <a:ext cx="417659" cy="47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10" imgW="711000" imgH="812520" progId="Photoshop.Image.13">
                  <p:embed/>
                </p:oleObj>
              </mc:Choice>
              <mc:Fallback>
                <p:oleObj name="Image" r:id="rId10" imgW="711000" imgH="812520" progId="Photoshop.Image.13">
                  <p:embed/>
                  <p:pic>
                    <p:nvPicPr>
                      <p:cNvPr id="43" name="Obiekt 42">
                        <a:extLst>
                          <a:ext uri="{FF2B5EF4-FFF2-40B4-BE49-F238E27FC236}">
                            <a16:creationId xmlns:a16="http://schemas.microsoft.com/office/drawing/2014/main" id="{EC97EB63-2390-40F5-A431-BDD91BE02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0926" y="4391296"/>
                        <a:ext cx="417659" cy="47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iekt 43">
            <a:extLst>
              <a:ext uri="{FF2B5EF4-FFF2-40B4-BE49-F238E27FC236}">
                <a16:creationId xmlns:a16="http://schemas.microsoft.com/office/drawing/2014/main" id="{AF083075-6711-434D-8004-3D583628D06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23270" y="1376407"/>
          <a:ext cx="417659" cy="47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11" imgW="711000" imgH="812520" progId="Photoshop.Image.13">
                  <p:embed/>
                </p:oleObj>
              </mc:Choice>
              <mc:Fallback>
                <p:oleObj name="Image" r:id="rId11" imgW="711000" imgH="812520" progId="Photoshop.Image.13">
                  <p:embed/>
                  <p:pic>
                    <p:nvPicPr>
                      <p:cNvPr id="44" name="Obiekt 43">
                        <a:extLst>
                          <a:ext uri="{FF2B5EF4-FFF2-40B4-BE49-F238E27FC236}">
                            <a16:creationId xmlns:a16="http://schemas.microsoft.com/office/drawing/2014/main" id="{AF083075-6711-434D-8004-3D583628D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3270" y="1376407"/>
                        <a:ext cx="417659" cy="47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2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229360" y="287338"/>
            <a:ext cx="10058400" cy="1125537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Usuwanie mowy nienawiści 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przestrzeni miejskiej Wrocławia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229360" y="1825943"/>
            <a:ext cx="10058400" cy="4022725"/>
          </a:xfrm>
        </p:spPr>
        <p:txBody>
          <a:bodyPr/>
          <a:lstStyle/>
          <a:p>
            <a:pPr marL="3586163" indent="-1970088"/>
            <a:r>
              <a:rPr lang="pl-PL" sz="2400" dirty="0"/>
              <a:t> </a:t>
            </a:r>
            <a:r>
              <a:rPr lang="pl-PL" sz="2800" dirty="0" smtClean="0"/>
              <a:t>2016 </a:t>
            </a:r>
            <a:r>
              <a:rPr lang="pl-PL" sz="2800" dirty="0"/>
              <a:t>r. - 200</a:t>
            </a:r>
          </a:p>
          <a:p>
            <a:pPr marL="3586163" indent="-1970088"/>
            <a:r>
              <a:rPr lang="pl-PL" sz="2800" dirty="0"/>
              <a:t>	2017 r. - 240</a:t>
            </a:r>
          </a:p>
          <a:p>
            <a:pPr marL="3586163" indent="-1970088"/>
            <a:r>
              <a:rPr lang="pl-PL" sz="2800" dirty="0"/>
              <a:t>	2018 r. - 511</a:t>
            </a:r>
          </a:p>
          <a:p>
            <a:pPr marL="3586163" indent="-1970088"/>
            <a:r>
              <a:rPr lang="pl-PL" sz="2800" dirty="0"/>
              <a:t>	2019 r. - 1054</a:t>
            </a:r>
          </a:p>
          <a:p>
            <a:pPr marL="3586163" indent="-1970088"/>
            <a:r>
              <a:rPr lang="pl-PL" sz="2800" dirty="0"/>
              <a:t>	2020 r. - 1150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Tylko w </a:t>
            </a:r>
            <a:r>
              <a:rPr lang="pl-PL" b="1" dirty="0" smtClean="0"/>
              <a:t>2021 roku </a:t>
            </a:r>
            <a:r>
              <a:rPr lang="pl-PL" dirty="0" smtClean="0"/>
              <a:t>usuniętych zostało już </a:t>
            </a:r>
            <a:r>
              <a:rPr lang="pl-PL" b="1" dirty="0" smtClean="0">
                <a:solidFill>
                  <a:srgbClr val="FF0000"/>
                </a:solidFill>
              </a:rPr>
              <a:t>577</a:t>
            </a:r>
            <a:r>
              <a:rPr lang="pl-PL" b="1" dirty="0" smtClean="0"/>
              <a:t> </a:t>
            </a:r>
            <a:r>
              <a:rPr lang="pl-PL" b="1" dirty="0"/>
              <a:t>znaków mowy nienawiści w </a:t>
            </a:r>
            <a:r>
              <a:rPr lang="pl-PL" b="1" dirty="0" smtClean="0">
                <a:solidFill>
                  <a:srgbClr val="FF0000"/>
                </a:solidFill>
              </a:rPr>
              <a:t>108 </a:t>
            </a:r>
            <a:r>
              <a:rPr lang="pl-PL" b="1" dirty="0">
                <a:solidFill>
                  <a:srgbClr val="FF0000"/>
                </a:solidFill>
              </a:rPr>
              <a:t>lokalizacjach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24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256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Edukacja, głupcze!</a:t>
            </a:r>
            <a:endParaRPr lang="pl-P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177935"/>
            <a:ext cx="9144000" cy="30798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Uczymy i uczymy się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Wrocławskie Centrum Rozwoju Społecznego, </a:t>
            </a:r>
            <a:r>
              <a:rPr lang="pl-PL" sz="2000" dirty="0" err="1" smtClean="0"/>
              <a:t>Wielokultury</a:t>
            </a:r>
            <a:r>
              <a:rPr lang="pl-PL" sz="2000" dirty="0" smtClean="0"/>
              <a:t>, Strategia, sieć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Europejska Koalicji Miast Przeciwko Rasizmowi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Klasy powitalne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8" y="3909780"/>
            <a:ext cx="4896198" cy="20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219</Words>
  <Application>Microsoft Office PowerPoint</Application>
  <PresentationFormat>Panoramiczny</PresentationFormat>
  <Paragraphs>71</Paragraphs>
  <Slides>10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AvenirNext LT Pro Regular</vt:lpstr>
      <vt:lpstr>Calibri</vt:lpstr>
      <vt:lpstr>Calibri Light</vt:lpstr>
      <vt:lpstr>Tahoma</vt:lpstr>
      <vt:lpstr>Wingdings</vt:lpstr>
      <vt:lpstr>Motyw pakietu Office</vt:lpstr>
      <vt:lpstr>Image</vt:lpstr>
      <vt:lpstr> Przeciwdziałanie mowie nienawiści w przestrzeni publicznej - propozycje działań </vt:lpstr>
      <vt:lpstr>Prezentacja programu PowerPoint</vt:lpstr>
      <vt:lpstr>NIE dla przestępstw na zgromadzeniach publicznych</vt:lpstr>
      <vt:lpstr>NIE dla nieprzyzwoitych obrazów</vt:lpstr>
      <vt:lpstr>Nawoływanie do nienawiści przeciwko osobom LGBT</vt:lpstr>
      <vt:lpstr>Usuwanie mowy nienawiści z przestrzeni miejskiej </vt:lpstr>
      <vt:lpstr>Prezentacja programu PowerPoint</vt:lpstr>
      <vt:lpstr>Usuwanie mowy nienawiści  z przestrzeni miejskiej Wrocławia</vt:lpstr>
      <vt:lpstr>Edukacja, głupcze!</vt:lpstr>
      <vt:lpstr>Prezentacja programu PowerPoint</vt:lpstr>
    </vt:vector>
  </TitlesOfParts>
  <Company>UMW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Przeciwdziałanie mowie nienawiści w przestrzeni publicznej - propozycje działań</dc:title>
  <dc:creator>umbaci02</dc:creator>
  <cp:lastModifiedBy>umbaci02</cp:lastModifiedBy>
  <cp:revision>13</cp:revision>
  <dcterms:created xsi:type="dcterms:W3CDTF">2021-04-23T07:46:38Z</dcterms:created>
  <dcterms:modified xsi:type="dcterms:W3CDTF">2021-04-23T09:32:13Z</dcterms:modified>
</cp:coreProperties>
</file>