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8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478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681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669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7322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68676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4408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umna obraz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938320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69460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8346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777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244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07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31121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887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522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2311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3812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1A660F80-AE64-4DEC-9B75-07C6478FB0C5}" type="datetimeFigureOut">
              <a:rPr lang="pl-PL" smtClean="0"/>
              <a:t>29.08.2021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8B362-79D4-41BF-B4B3-F461D367763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25480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E5EBEE5-A72C-48AE-812A-9E6A244875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8691" y="1621980"/>
            <a:ext cx="10395361" cy="3329581"/>
          </a:xfrm>
        </p:spPr>
        <p:txBody>
          <a:bodyPr/>
          <a:lstStyle/>
          <a:p>
            <a:r>
              <a:rPr lang="pl-PL" sz="4000" dirty="0"/>
              <a:t>Procedura skargowa w świetle Ustawy O zapewnianiu dostępności osobom ze szczególnymi potrzebami oraz przykładowe klauzule umowne wynikające z przepisów wyżej wskazanego aktu prawnego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32D0AE44-490F-4217-ACF8-D009640E7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8691" y="5246613"/>
            <a:ext cx="8825658" cy="618227"/>
          </a:xfrm>
        </p:spPr>
        <p:txBody>
          <a:bodyPr/>
          <a:lstStyle/>
          <a:p>
            <a:r>
              <a:rPr lang="pl-PL" dirty="0"/>
              <a:t>Adwokat Katarzyna Heba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A9F7FC55-4F2C-4CFA-AE80-6C3FBC1EF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7938" y="4536600"/>
            <a:ext cx="3686387" cy="2156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9185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A71A9C3B-0947-4A83-8697-0876F41A7D0F}"/>
              </a:ext>
            </a:extLst>
          </p:cNvPr>
          <p:cNvSpPr txBox="1"/>
          <p:nvPr/>
        </p:nvSpPr>
        <p:spPr>
          <a:xfrm>
            <a:off x="1043796" y="-125820"/>
            <a:ext cx="824685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2400" b="1" dirty="0"/>
          </a:p>
          <a:p>
            <a:pPr marL="457200" indent="-457200">
              <a:buFont typeface="+mj-lt"/>
              <a:buAutoNum type="arabicPeriod" startAt="3"/>
            </a:pPr>
            <a:r>
              <a:rPr lang="pl-PL" sz="2400" dirty="0"/>
              <a:t>W przypadkach uzasadnionych wyjątkowymi okolicznościami, gdy zapewnienie dostępności w zakresie określonym we wniosku o zapewnienie dostępności jest niemożliwe lub znacznie utrudnione, w szczególności ze względów technicznych lub prawnych, podmiot publiczny niezwłocznie zawiadamia wnioskodawcę o braku możliwości zapewnienia dostępności, co nie zwalnia podmiotu publicznego z obowiązku zapewnienia dostępu alternatywnego, o którym mowa w art. 7.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400" dirty="0"/>
              <a:t>W zawiadomieniu, o którym mowa w ust. 3, podmiot publiczny uzasadnia swoje stanowisko, w szczególności wskazuje okoliczności uniemożliwiające zapewnienie dostępności w zakresie określonym we wniosku o zapewnienie dostępności.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229092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4E5C4D2-63C2-4C36-AAA2-E690EA27F946}"/>
              </a:ext>
            </a:extLst>
          </p:cNvPr>
          <p:cNvSpPr txBox="1"/>
          <p:nvPr/>
        </p:nvSpPr>
        <p:spPr>
          <a:xfrm>
            <a:off x="793630" y="1720840"/>
            <a:ext cx="9540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Art. 32: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 przypadku gdy podmiot, o którym mowa w art. 30 ust. 2, nie zapewnił wnioskodawcy dostępności:</a:t>
            </a:r>
          </a:p>
          <a:p>
            <a:r>
              <a:rPr lang="pl-PL" sz="2400" dirty="0"/>
              <a:t>1)	w sposób i w terminie, o których mowa w art. 31 ust. 1, albo</a:t>
            </a:r>
          </a:p>
          <a:p>
            <a:r>
              <a:rPr lang="pl-PL" sz="2400" dirty="0"/>
              <a:t>2)	w terminie określonym w art. 31 ust. 2, albo</a:t>
            </a:r>
          </a:p>
          <a:p>
            <a:r>
              <a:rPr lang="pl-PL" sz="2400" dirty="0"/>
              <a:t>3)	z powodów określonych w zawiadomieniu, o którym mowa w art. 31 ust. 3</a:t>
            </a:r>
          </a:p>
          <a:p>
            <a:pPr marL="342900" indent="-342900">
              <a:buFontTx/>
              <a:buChar char="-"/>
            </a:pPr>
            <a:r>
              <a:rPr lang="pl-PL" sz="2400" dirty="0"/>
              <a:t>wnioskodawcy służy prawo złożenia skargi na brak dostępności, zwanej dalej „skargą”.</a:t>
            </a:r>
          </a:p>
        </p:txBody>
      </p:sp>
    </p:spTree>
    <p:extLst>
      <p:ext uri="{BB962C8B-B14F-4D97-AF65-F5344CB8AC3E}">
        <p14:creationId xmlns:p14="http://schemas.microsoft.com/office/powerpoint/2010/main" val="3796603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0D6312E7-53DA-4159-913A-1716A9648B9B}"/>
              </a:ext>
            </a:extLst>
          </p:cNvPr>
          <p:cNvSpPr txBox="1"/>
          <p:nvPr/>
        </p:nvSpPr>
        <p:spPr>
          <a:xfrm>
            <a:off x="612476" y="767751"/>
            <a:ext cx="95666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pl-PL" sz="2400" dirty="0"/>
              <a:t>Skargę wnosi się do Prezesa Zarządu PFRON, w terminie 30 dni od dnia:</a:t>
            </a:r>
          </a:p>
          <a:p>
            <a:r>
              <a:rPr lang="pl-PL" sz="2400" dirty="0"/>
              <a:t>1)	w którym upłynął odpowiednio 14 dniowy termin:</a:t>
            </a:r>
          </a:p>
          <a:p>
            <a:r>
              <a:rPr lang="pl-PL" sz="2400" dirty="0"/>
              <a:t>albo</a:t>
            </a:r>
          </a:p>
          <a:p>
            <a:r>
              <a:rPr lang="pl-PL" sz="2400" dirty="0"/>
              <a:t>b)	wskazany w powiadomieniu, o którym mowa w art. 31 ust. 2;</a:t>
            </a:r>
          </a:p>
          <a:p>
            <a:r>
              <a:rPr lang="pl-PL" sz="2400" dirty="0"/>
              <a:t>2)	otrzymania zawiadomienia, o którym mowa w art. 31 ust. 3.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400" dirty="0"/>
              <a:t>Skarga powinna spełniać wymagania formalne określone dla wniosku o zapewnienie dostępności, o których mowa w art. 30 ust. 3, z tym że w zakresie pkt 2-4 jest wystarczające załączenie do skargi kopii żądania zapewnienia dostępności.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pl-PL" sz="2400" dirty="0"/>
              <a:t>Stronami postępowania wszczętego na skutek wniesienia skargi są skarżący oraz podmiot publiczny, którego działalności dotyczy treść skargi.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519585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3836160-254C-45E4-914C-C9975F27693D}"/>
              </a:ext>
            </a:extLst>
          </p:cNvPr>
          <p:cNvSpPr txBox="1"/>
          <p:nvPr/>
        </p:nvSpPr>
        <p:spPr>
          <a:xfrm>
            <a:off x="543464" y="1414732"/>
            <a:ext cx="942867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Art. 32 : </a:t>
            </a:r>
          </a:p>
          <a:p>
            <a:pPr marL="457200" indent="-457200">
              <a:buFont typeface="+mj-lt"/>
              <a:buAutoNum type="arabicPeriod" startAt="5"/>
            </a:pPr>
            <a:r>
              <a:rPr lang="pl-PL" sz="2400" dirty="0"/>
              <a:t>W przypadku stwierdzenia, że niezapewnienie dostępności w zakresie żądanym przez skarżącego nastąpiło na skutek naruszenia przepisów ustawy, Prezes Zarządu PFRON nakazuje podmiotowi publicznemu, w drodze decyzji, zapewnienie dostępności, wraz z określeniem:</a:t>
            </a:r>
          </a:p>
          <a:p>
            <a:r>
              <a:rPr lang="pl-PL" sz="2400" dirty="0"/>
              <a:t>1)	sposobu zapewnienia dostępności skarżącemu;</a:t>
            </a:r>
          </a:p>
          <a:p>
            <a:r>
              <a:rPr lang="pl-PL" sz="2400" dirty="0"/>
              <a:t>2)	terminu realizacji nakazu, nie krótszego niż 30 dni, a w sprawach szczególnie skomplikowanych - nie krótszego niż 60 dni, od dnia doręczenia </a:t>
            </a:r>
          </a:p>
          <a:p>
            <a:r>
              <a:rPr lang="pl-PL" sz="2400" dirty="0"/>
              <a:t>decyzji.</a:t>
            </a:r>
          </a:p>
        </p:txBody>
      </p:sp>
    </p:spTree>
    <p:extLst>
      <p:ext uri="{BB962C8B-B14F-4D97-AF65-F5344CB8AC3E}">
        <p14:creationId xmlns:p14="http://schemas.microsoft.com/office/powerpoint/2010/main" val="2994840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D2F866C-E796-4ED6-8930-29FB392B296D}"/>
              </a:ext>
            </a:extLst>
          </p:cNvPr>
          <p:cNvSpPr txBox="1"/>
          <p:nvPr/>
        </p:nvSpPr>
        <p:spPr>
          <a:xfrm>
            <a:off x="940279" y="1536174"/>
            <a:ext cx="904910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6"/>
            </a:pPr>
            <a:r>
              <a:rPr lang="pl-PL" sz="2400" dirty="0"/>
              <a:t>Prezes Zarządu PFRON, w drodze decyzji, odmawia nakazania podmiotowi publicznemu zapewnienia dostępności, w przypadku gdy podmiot publiczny wykaże, że nie zapewnił dostępności, w szczególności ze względów technicznych lub prawnych, a zapewnił dostęp alternatywny, o którym mowa w art. 7, a także gdy z innych względów skarga jest bezzasadna.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pl-PL" sz="2400" dirty="0"/>
              <a:t>Postępowanie przed Prezesem Zarządu PFRON jest postępowaniem jednoinstancyjnym.</a:t>
            </a:r>
          </a:p>
          <a:p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397299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5884AA1E-7599-439D-A924-F412FD5273EA}"/>
              </a:ext>
            </a:extLst>
          </p:cNvPr>
          <p:cNvSpPr txBox="1"/>
          <p:nvPr/>
        </p:nvSpPr>
        <p:spPr>
          <a:xfrm>
            <a:off x="810882" y="1488296"/>
            <a:ext cx="923889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Art. 34: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W przypadku braku realizacji nakazu w terminie, nie krótszym niż 30 dni, a w sprawach szczególnie skomplikowanych - nie krótszym  niż 60 dni stosuje się odpowiednio przepisy o postępowaniu egzekucyjnym w administracji dotyczące grzywny w celu przymuszenia.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/>
              <a:t>Organem egzekucyjnym w zakresie grzywien w celu przymuszenia, o których mowa w ust. 1, jest naczelnik urzędu skarbowego właściwy miejscowo ze względu na siedzibę podmiotu, w stosunku do którego został wydany nakaz.</a:t>
            </a:r>
          </a:p>
          <a:p>
            <a:r>
              <a:rPr lang="pl-PL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632095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608DED66-8E27-4390-868C-E6CBFCF58D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828" y="2442410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Podmiot jest zobowiązany do zapewnienia dostępności "w zakresie określonym w  umowie. 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jaki sposób ten zakres ma być dookreślony, jak dokładnie sprecyzowany?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 uzasadnieniu do ustawy wyjaśniano, że w art. 4 ust. 3 projektu ustawy, uregulowana została sytuacja, w której podmiot niepubliczny, realizując zadania finansowane z udziałem środków publicznych, na podstawie zawartej umowy, jest zobowiązany do zapewnienia dostępności w zakresie określonym w tej umowie.</a:t>
            </a:r>
          </a:p>
        </p:txBody>
      </p:sp>
    </p:spTree>
    <p:extLst>
      <p:ext uri="{BB962C8B-B14F-4D97-AF65-F5344CB8AC3E}">
        <p14:creationId xmlns:p14="http://schemas.microsoft.com/office/powerpoint/2010/main" val="27211114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5C1C9DF0-88F3-412A-879A-2B9712F9D3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6829" y="2907631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l-PL" sz="7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Należy podkreślić, że intencją ustawodawcy jest zapewnienie, aby wszelkie działania realizowane ze środków publicznych objęte były reżimem dostępności,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ale tylko w takim zakresie, jaki jest możliwy, wykonalny i uzasadniony w tych działaniach. 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Sposób zapewnienia dostępności generalnie określa art. 6 ustawy, ale to podmiot przekazujący środki publiczne powinien dookreślić w umowie warunki, które musi spełnić podmiot niepubliczny realizując zadanie. 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Sposób i precyzja tego dookreślenia zależeć będzie od charakteru i zakresu zadania, na które przekazywane są środki publiczne.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pl-PL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6673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5BCB1A-8A31-437C-B147-4080DDC1D5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3344" y="1903098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</a:t>
            </a:r>
            <a:r>
              <a:rPr lang="pl-PL"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dzielając </a:t>
            </a: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zamówień publicznych (rozumianych zgodnie z </a:t>
            </a:r>
            <a:r>
              <a:rPr lang="pl-PL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Pzp</a:t>
            </a: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- podmiotom innym niż podmioty publiczne, podmiot publiczny jest zobowiązany do określenia w treści umowy (czy to w sprawie realizacji zadań publicznych czy też w sprawie zamówień publicznych) warunków służących zapewnieniu dostępności w zakresie tych zadań lub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tych zamówień, z uwzględnieniem minimalnych wymagań określonych w art. 6 ustawy.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40068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0A7825-11DF-44C4-B97D-8BB917E55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598629"/>
            <a:ext cx="8825658" cy="3329581"/>
          </a:xfrm>
        </p:spPr>
        <p:txBody>
          <a:bodyPr/>
          <a:lstStyle/>
          <a:p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Natomiast podmiot inny niż podmiot publiczny, realizujący na podstawie umowy zawartej z podmiotem publicznym, zadanie finansowane z udziałem środków publicznych,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jest obowiązany do zapewnienia dostępności w zakresie określonym w tej umowie. Tak więc przepisy te znajdą zastosowanie zarówno przy udzielaniu zamówień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publicznych na podstawie ustawy prawo zamówień publicznych, jak i w przypadku zlecania czy powierzania realizacji zadań publicznych w innym trybie.</a:t>
            </a:r>
          </a:p>
        </p:txBody>
      </p:sp>
    </p:spTree>
    <p:extLst>
      <p:ext uri="{BB962C8B-B14F-4D97-AF65-F5344CB8AC3E}">
        <p14:creationId xmlns:p14="http://schemas.microsoft.com/office/powerpoint/2010/main" val="32378463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3">
            <a:extLst>
              <a:ext uri="{FF2B5EF4-FFF2-40B4-BE49-F238E27FC236}">
                <a16:creationId xmlns:a16="http://schemas.microsoft.com/office/drawing/2014/main" id="{C0F93D0F-7FFA-4CBD-BB2D-6496C90136B7}"/>
              </a:ext>
            </a:extLst>
          </p:cNvPr>
          <p:cNvSpPr txBox="1"/>
          <p:nvPr/>
        </p:nvSpPr>
        <p:spPr>
          <a:xfrm>
            <a:off x="819510" y="2085057"/>
            <a:ext cx="96788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	Ratyfikowana w 2012 r. przez Polskę </a:t>
            </a:r>
            <a:r>
              <a:rPr lang="pl-PL" sz="2400" b="1" dirty="0"/>
              <a:t>Konwencja ONZ o prawach osób niepełnosprawnych (KPON), </a:t>
            </a:r>
            <a:r>
              <a:rPr lang="pl-PL" sz="2400" dirty="0"/>
              <a:t>sporządzona w Nowym Jorku dnia 13 grudnia 2006 r. (Dz. U. z 2012 r. poz. 1169, z </a:t>
            </a:r>
            <a:r>
              <a:rPr lang="pl-PL" sz="2400" dirty="0" err="1"/>
              <a:t>późn</a:t>
            </a:r>
            <a:r>
              <a:rPr lang="pl-PL" sz="2400" dirty="0"/>
              <a:t>. zm.), </a:t>
            </a:r>
            <a:r>
              <a:rPr lang="pl-PL" sz="2400" b="1" dirty="0"/>
              <a:t>w art. 9 stwierdza, że „dostępność odnosi się do zapewnienia osobom niepełnosprawnym na równi z innymi </a:t>
            </a:r>
          </a:p>
          <a:p>
            <a:r>
              <a:rPr lang="pl-PL" sz="2400" b="1" dirty="0"/>
              <a:t>obywatelami uczestnictwa w każdej sferze społecznej”. </a:t>
            </a:r>
          </a:p>
        </p:txBody>
      </p:sp>
    </p:spTree>
    <p:extLst>
      <p:ext uri="{BB962C8B-B14F-4D97-AF65-F5344CB8AC3E}">
        <p14:creationId xmlns:p14="http://schemas.microsoft.com/office/powerpoint/2010/main" val="39006471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FCF0B0-26C2-4AD6-AE5F-D3198C90FC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764209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zmieniono art. 5a ust. 7 pkt 1 ustawy 8.3.1990 r. o samorządzie gminnym (</a:t>
            </a:r>
            <a:r>
              <a:rPr lang="pl-PL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t.j</a:t>
            </a: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Dz.U. z 2019 r. poz. 506 ze zm.), zgodnie z którym rada gminy określa w drodze uchwały wymagania, jakie powinien spełniać projekt budżetu obywatelskiego, w tym wymogi formalne, jakim powinny odpowiadać zgłaszane projekty, a po zmianie także z uwzględnieniem – o ile jest to możliwe – uniwersalnego projektowania, o którym mowa w art. 2 pkt 4 ustawy.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554746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951E082-B7BE-4C5B-9A9D-9D578B2757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19123" y="2265947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Rodzaje wymaganej dostępności określa art. 6 ustawy z dnia 19 lipca 2019 r. o zapewnianiu dostępności […] i powinien być on dostosowany do charakteru realizowanego zadania. Np. inne będą wymagania w odniesieniu do prowadzenia świetlicy środowiskowej dla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dzieci a inne w stosunku do zlecenia /powierzania usługi utrzymania zieleni miejskiej.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pl-PL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32959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CE8CAF-73C2-4E3F-97E1-6C683B89E0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0786" y="2650958"/>
            <a:ext cx="8825658" cy="3329581"/>
          </a:xfrm>
        </p:spPr>
        <p:txBody>
          <a:bodyPr/>
          <a:lstStyle/>
          <a:p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Dość często JST zlecają zadania z zakresu sportu czy kultury. Np. przy organizacji zajęć sportowych dla dzieci można określić wymagania dotyczące m.in: przygotowania informacji o tych zajęciach w tekście łatwym do czytania i w PJM i umieszczenia ich na dostępnej stronie internetowej, umożliwienia zapisania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się na zajęcia za pomocą różnych form komunikacji np. również z wykorzystaniem tłumacza PJM, instalacji urządzeń lub zastosowania środków technicznych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rozwiązań architektonicznych, które umożliwią dostęp osobie na wózku do wszystkich pomieszczeń w których odbywają się zajęcia (osoba na wózku może niekoniecznie być uczestnikiem zajęć ale np. rodzicem lub widzem).</a:t>
            </a:r>
          </a:p>
        </p:txBody>
      </p:sp>
    </p:spTree>
    <p:extLst>
      <p:ext uri="{BB962C8B-B14F-4D97-AF65-F5344CB8AC3E}">
        <p14:creationId xmlns:p14="http://schemas.microsoft.com/office/powerpoint/2010/main" val="16629910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131E43-F8D6-49EC-8940-A0E62BED79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185737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„Przedmiot zamówienia zostanie wykonany zgodnie z ustawą z dnia 4 kwietnia 2019 r. o dostępności cyfrowej stron internetowych i aplikacji mobilnych podmiotów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publicznych (Dz.U. z 2019 roku poz. 848) w tym, z  wszystkimi wytycznymi WCAG 2.1 zawartymi w załączniku do tej ustawy.”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658994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78E93F-289E-4F76-9719-FA05A507335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538663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Wykonawca oświadcza, że posiada niezbędną wiedzę i doświadczenie w zakresie standardów sieciowych i wytycznych dotyczących dostępności cyfrowej dla osób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 niepełnosprawnościami, o których mowa w załączniku do ustawy z dnia 4 kwietnia 2019 r. o dostępności cyfrowej stron internetowych i aplikacji mobilnych podmiotów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publicznych (Dz.U. z 2019 roku poz. 848).”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95358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F0EE748-759A-434E-951E-DEFF54599B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764209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„W przypadku wystąpienia, przy wykonaniu przedmiotu umowy, niezgodności z załącznikiem do ustawy z dnia 4 kwietnia 2019 r. o dostępności cyfrowej stron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internetowych i aplikacji mobilnych podmiotów publicznych Dz.U. z 2019 roku poz. 848, wykonawca zobowiązuje się usunąć wskazane przez zamawiającego niezgodności, na swój koszt, w terminie 14 dni od zawiadomienia.”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8065563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D45C3E-6625-47AE-85F9-EB5A034665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913" y="2486104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Przedmiotem zamówienia jest usługa przeprowadzenia specjalistycznych badań i testów dostępności cyfrowej (audytu) strony internetowej pod adresem </a:t>
            </a:r>
            <a:r>
              <a:rPr lang="pl-PL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xxxx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pod kątem zgodności z Ustawą z dnia 4 kwietnia 2019 o dostępności cyfrowej stron internetowych i aplikacji mobilnych podmiotów publicznych (Dz.U. 2019 </a:t>
            </a:r>
            <a:r>
              <a:rPr lang="pl-PL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poz</a:t>
            </a: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848) (zwaną dalej Ustawą). 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Celem badań będzie ocena poziomu zgodności strony internetowej z przepisami Ustawy i przypisanie temu poziomowi jednego z trzech określeń: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„W pełni zgodna”, „Częściowo zgodna”, „Niezgodna”.</a:t>
            </a:r>
          </a:p>
        </p:txBody>
      </p:sp>
    </p:spTree>
    <p:extLst>
      <p:ext uri="{BB962C8B-B14F-4D97-AF65-F5344CB8AC3E}">
        <p14:creationId xmlns:p14="http://schemas.microsoft.com/office/powerpoint/2010/main" val="31195235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863ACB-3022-4310-B1A1-B657443282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42659" y="1913022"/>
            <a:ext cx="8825658" cy="3329581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pl-P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Audyt będzie dotyczył weryfikacji zgodności strony z Załącznikiem do Ustawy, przez co zamawiający rozumie zgodność z odpowiednimi zaleceniami Web Content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Accessibility </a:t>
            </a:r>
            <a:r>
              <a:rPr lang="pl-PL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Guidelines</a:t>
            </a: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2.1 (zwanym dalej WCAG), które można znaleźć w języku angielskim pod adresem 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https://www.w3.org/TR/WCAG21/.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pl-PL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53930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3BCA454-C3C5-4C42-AEC8-4E6F799A0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913" y="2570748"/>
            <a:ext cx="8825658" cy="3329581"/>
          </a:xfrm>
        </p:spPr>
        <p:txBody>
          <a:bodyPr/>
          <a:lstStyle/>
          <a:p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Ponadto audyt będzie dotyczył szczególnych przepisów Ustawy zawartych w Art. 8 ust. 2 pkt 2. W przypadku obecności podstrony „Deklaracja Dostępności” sprawdzona zostanie jej zgodność z Art. 10 Ustawy, jak również z dokumentem „Warunki techniczne publikacji oraz struktura dokumentu elektronicznego Deklaracji Dostępności”, który Ministerstwo Cyfryzacji opublikowało pod adresem: </a:t>
            </a:r>
            <a:b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l-PL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https://mc.bip.gov.pl/objasnienia-prawne/warunki-techniczne-publikacji-oraz-struktura-dokumentu-elektronicznego-deklaracji-dostepnosci.html</a:t>
            </a:r>
          </a:p>
        </p:txBody>
      </p:sp>
    </p:spTree>
    <p:extLst>
      <p:ext uri="{BB962C8B-B14F-4D97-AF65-F5344CB8AC3E}">
        <p14:creationId xmlns:p14="http://schemas.microsoft.com/office/powerpoint/2010/main" val="3476655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F35CD6A-AE2E-44D3-8A9D-2560B9505F13}"/>
              </a:ext>
            </a:extLst>
          </p:cNvPr>
          <p:cNvSpPr txBox="1"/>
          <p:nvPr/>
        </p:nvSpPr>
        <p:spPr>
          <a:xfrm>
            <a:off x="1104181" y="2459504"/>
            <a:ext cx="923889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	Art. 1 Ustawy o zapewnianiu dostępności osobom ze szczególnymi potrzebami wskazuje, iż </a:t>
            </a:r>
            <a:r>
              <a:rPr lang="pl-PL" sz="2400" b="1" dirty="0"/>
              <a:t>ustawa określa środki służące zapewnianiu dostępności </a:t>
            </a:r>
            <a:r>
              <a:rPr lang="pl-PL" sz="2400" dirty="0"/>
              <a:t>osobom ze szczególnymi potrzebami oraz obowiązki podmiotów publicznych w tym zakresie. </a:t>
            </a:r>
          </a:p>
        </p:txBody>
      </p:sp>
    </p:spTree>
    <p:extLst>
      <p:ext uri="{BB962C8B-B14F-4D97-AF65-F5344CB8AC3E}">
        <p14:creationId xmlns:p14="http://schemas.microsoft.com/office/powerpoint/2010/main" val="1876723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D96B472-D472-47A3-B914-821EE8E71F14}"/>
              </a:ext>
            </a:extLst>
          </p:cNvPr>
          <p:cNvSpPr txBox="1"/>
          <p:nvPr/>
        </p:nvSpPr>
        <p:spPr>
          <a:xfrm>
            <a:off x="767750" y="797510"/>
            <a:ext cx="934240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	W art. 3 ustawa wskazuje katalog podmiotów, nazwanych zbiorczo </a:t>
            </a:r>
            <a:r>
              <a:rPr lang="pl-PL" sz="2400" b="1" dirty="0"/>
              <a:t>podmiotami publicznymi</a:t>
            </a:r>
            <a:r>
              <a:rPr lang="pl-PL" sz="2400" dirty="0"/>
              <a:t>, zobowiązanych do zapewnienia dostępności w zakresie określonym ustawą. </a:t>
            </a:r>
          </a:p>
          <a:p>
            <a:r>
              <a:rPr lang="pl-PL" sz="2400" dirty="0"/>
              <a:t>	Katalog ten jest prawie identyczny jak w przypadku ustawy z dnia 4 kwietnia 2019 r. o dostępności cyfrowej stron internetowych i aplikacji mobilnych podmiotów publicznych i obejmuje kilkadziesiąt tysięcy podmiotów w całym kraju. </a:t>
            </a:r>
            <a:r>
              <a:rPr lang="pl-PL" sz="2400" b="1" dirty="0"/>
              <a:t>Wdrożenie ustawy przez te podmioty stanowić będzie </a:t>
            </a:r>
          </a:p>
          <a:p>
            <a:r>
              <a:rPr lang="pl-PL" sz="2400" b="1" dirty="0"/>
              <a:t>istotny wzrost dostępności w sferze publicznej. </a:t>
            </a:r>
          </a:p>
          <a:p>
            <a:r>
              <a:rPr lang="pl-PL" sz="2400" dirty="0"/>
              <a:t>	Natomiast art. 4 wskazuje, iż przedsiębiorcy oraz organizacje pozarządowe dążą w prowadzonej działalności do zapewniania dostępności osobom ze szczególnymi potrzebami.</a:t>
            </a:r>
          </a:p>
        </p:txBody>
      </p:sp>
    </p:spTree>
    <p:extLst>
      <p:ext uri="{BB962C8B-B14F-4D97-AF65-F5344CB8AC3E}">
        <p14:creationId xmlns:p14="http://schemas.microsoft.com/office/powerpoint/2010/main" val="348987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3AC079C8-BA01-49C3-8331-BF74BE535E9F}"/>
              </a:ext>
            </a:extLst>
          </p:cNvPr>
          <p:cNvSpPr txBox="1"/>
          <p:nvPr/>
        </p:nvSpPr>
        <p:spPr>
          <a:xfrm>
            <a:off x="690112" y="2274838"/>
            <a:ext cx="96357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	</a:t>
            </a:r>
            <a:r>
              <a:rPr lang="pl-PL" sz="2400" b="1" dirty="0"/>
              <a:t>Dostępność</a:t>
            </a:r>
            <a:r>
              <a:rPr lang="pl-PL" sz="2400" dirty="0"/>
              <a:t> oznacza dostępność architektoniczną, cyfrową oraz komunikacyjno-informacyjną. Dostępność pojawia się w kontekście prawa dostępu osób ze szczególnymi potrzebami i powinna być zapewniona dzięki spełnieniu minimalnych wymagań gwarantujących dostępność podmiotu publicznego określonych w  art. 6 ustawy.</a:t>
            </a:r>
          </a:p>
        </p:txBody>
      </p:sp>
    </p:spTree>
    <p:extLst>
      <p:ext uri="{BB962C8B-B14F-4D97-AF65-F5344CB8AC3E}">
        <p14:creationId xmlns:p14="http://schemas.microsoft.com/office/powerpoint/2010/main" val="2173652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661B935B-C557-40A6-B0ED-98691FA63BF2}"/>
              </a:ext>
            </a:extLst>
          </p:cNvPr>
          <p:cNvSpPr txBox="1"/>
          <p:nvPr/>
        </p:nvSpPr>
        <p:spPr>
          <a:xfrm>
            <a:off x="983411" y="2644170"/>
            <a:ext cx="923889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/>
              <a:t>	</a:t>
            </a:r>
            <a:r>
              <a:rPr lang="pl-PL" sz="2400" b="1" dirty="0"/>
              <a:t>Minimalne wymagania </a:t>
            </a:r>
            <a:r>
              <a:rPr lang="pl-PL" sz="2400" dirty="0"/>
              <a:t>zapewniające dostępność osobom ze szczególnymi potrzebami. Ich spełnienie przez podmiot publiczny wpłynie na wzrost samodzielności i niezależności osób ze szczególnymi potrzebami. </a:t>
            </a:r>
          </a:p>
        </p:txBody>
      </p:sp>
    </p:spTree>
    <p:extLst>
      <p:ext uri="{BB962C8B-B14F-4D97-AF65-F5344CB8AC3E}">
        <p14:creationId xmlns:p14="http://schemas.microsoft.com/office/powerpoint/2010/main" val="3602932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E5759BD2-D82F-4788-89C7-F6D8C837604F}"/>
              </a:ext>
            </a:extLst>
          </p:cNvPr>
          <p:cNvSpPr txBox="1"/>
          <p:nvPr/>
        </p:nvSpPr>
        <p:spPr>
          <a:xfrm>
            <a:off x="879894" y="914400"/>
            <a:ext cx="931652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Postępowanie skargowe (art. 29): </a:t>
            </a:r>
          </a:p>
          <a:p>
            <a:endParaRPr lang="pl-PL" sz="2400" b="1" dirty="0"/>
          </a:p>
          <a:p>
            <a:r>
              <a:rPr lang="pl-PL" sz="2400" dirty="0"/>
              <a:t>	</a:t>
            </a:r>
            <a:r>
              <a:rPr lang="pl-PL" sz="2400" b="1" dirty="0"/>
              <a:t>Każdy,</a:t>
            </a:r>
            <a:r>
              <a:rPr lang="pl-PL" sz="2400" dirty="0"/>
              <a:t> bez konieczności wykazania interesu prawnego lub faktycznego, </a:t>
            </a:r>
            <a:r>
              <a:rPr lang="pl-PL" sz="2400" b="1" dirty="0"/>
              <a:t>ma prawo poinformować podmiot </a:t>
            </a:r>
          </a:p>
          <a:p>
            <a:r>
              <a:rPr lang="pl-PL" sz="2400" dirty="0"/>
              <a:t>publiczny </a:t>
            </a:r>
            <a:r>
              <a:rPr lang="pl-PL" sz="2400" b="1" dirty="0"/>
              <a:t>o braku dostępności </a:t>
            </a:r>
            <a:r>
              <a:rPr lang="pl-PL" sz="2400" dirty="0"/>
              <a:t>architektonicznej lub informacyjno-komunikacyjnej. Nie jest to obowiązek informacyjny, ale jedynie możliwość sygnalizacji tych kwestii, mająca na celu zwrócenie uwagi podmiotu publicznego na obowiązki wynikające z niniejszej ustawy. </a:t>
            </a:r>
          </a:p>
          <a:p>
            <a:r>
              <a:rPr lang="pl-PL" sz="2400" dirty="0"/>
              <a:t>	Jest to narzędzie społecznej kontroli nad realizacją przepisów ustawy, ale nie jest elementem procesu skargowego.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5832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F5FA1A5C-13A1-4CAA-A811-D1DE80966939}"/>
              </a:ext>
            </a:extLst>
          </p:cNvPr>
          <p:cNvSpPr txBox="1"/>
          <p:nvPr/>
        </p:nvSpPr>
        <p:spPr>
          <a:xfrm>
            <a:off x="923026" y="2274838"/>
            <a:ext cx="9169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Art. 30:</a:t>
            </a:r>
          </a:p>
          <a:p>
            <a:endParaRPr lang="pl-PL" sz="2400" b="1" dirty="0"/>
          </a:p>
          <a:p>
            <a:r>
              <a:rPr lang="pl-PL" sz="2400" dirty="0"/>
              <a:t>1. Osoba ze szczególnymi potrzebami lub jej przedstawiciel ustawowy, po wykazaniu interesu faktycznego, ma prawo wystąpić z wnioskiem o zapewnienie dostępności architektonicznej lub informacyjno-komunikacyjnej. </a:t>
            </a:r>
          </a:p>
        </p:txBody>
      </p:sp>
    </p:spTree>
    <p:extLst>
      <p:ext uri="{BB962C8B-B14F-4D97-AF65-F5344CB8AC3E}">
        <p14:creationId xmlns:p14="http://schemas.microsoft.com/office/powerpoint/2010/main" val="39539571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F88B949-8014-487B-91D6-175AC4658AE0}"/>
              </a:ext>
            </a:extLst>
          </p:cNvPr>
          <p:cNvSpPr txBox="1"/>
          <p:nvPr/>
        </p:nvSpPr>
        <p:spPr>
          <a:xfrm>
            <a:off x="828136" y="767751"/>
            <a:ext cx="915262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Art. 31: </a:t>
            </a:r>
          </a:p>
          <a:p>
            <a:endParaRPr lang="pl-PL" sz="2400" b="1" dirty="0"/>
          </a:p>
          <a:p>
            <a:pPr marL="457200" indent="-457200">
              <a:buAutoNum type="arabicPeriod"/>
            </a:pPr>
            <a:r>
              <a:rPr lang="pl-PL" sz="2400" dirty="0"/>
              <a:t>Zapewnienie dostępności, w zakresie określonym we wniosku o zapewnienie dostępności, następuje bez zbędnej zwłoki, nie później jednak niż w terminie 14 dni od dnia złożenia wniosku o zapewnienie dostępności.</a:t>
            </a:r>
          </a:p>
          <a:p>
            <a:pPr marL="457200" indent="-457200">
              <a:buAutoNum type="arabicPeriod"/>
            </a:pPr>
            <a:endParaRPr lang="pl-PL" sz="2400" dirty="0"/>
          </a:p>
          <a:p>
            <a:pPr marL="457200" indent="-457200">
              <a:buAutoNum type="arabicPeriod" startAt="2"/>
            </a:pPr>
            <a:r>
              <a:rPr lang="pl-PL" sz="2400" dirty="0"/>
              <a:t>Jeżeli zapewnienie dostępności, w zakresie określonym we wniosku o zapewnienie dostępności, nie jest możliwe w terminie, o którym mowa w ust. 1, podmiot, o którym mowa w art. 30 ust. 2, niezwłocznie powiadamia wnioskodawcę o przyczynach opóźnienia i wskazuje nowy termin zapewnienia dostępności, nie dłuższy niż 2 miesiące od dnia złożenia wniosku o zapewnienie dostępności.</a:t>
            </a:r>
          </a:p>
          <a:p>
            <a:pPr marL="457200" indent="-457200">
              <a:buAutoNum type="arabicPeriod" startAt="2"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1185625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Jon">
  <a:themeElements>
    <a:clrScheme name="J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J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J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55</TotalTime>
  <Words>2004</Words>
  <Application>Microsoft Office PowerPoint</Application>
  <PresentationFormat>Panoramiczny</PresentationFormat>
  <Paragraphs>64</Paragraphs>
  <Slides>28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3" baseType="lpstr">
      <vt:lpstr>Arial</vt:lpstr>
      <vt:lpstr>Calibri</vt:lpstr>
      <vt:lpstr>Century Gothic</vt:lpstr>
      <vt:lpstr>Wingdings 3</vt:lpstr>
      <vt:lpstr>Jon</vt:lpstr>
      <vt:lpstr>Procedura skargowa w świetle Ustawy O zapewnianiu dostępności osobom ze szczególnymi potrzebami oraz przykładowe klauzule umowne wynikające z przepisów wyżej wskazanego aktu prawnego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Podmiot jest zobowiązany do zapewnienia dostępności "w zakresie określonym w  umowie.  W jaki sposób ten zakres ma być dookreślony, jak dokładnie sprecyzowany?  W uzasadnieniu do ustawy wyjaśniano, że w art. 4 ust. 3 projektu ustawy, uregulowana została sytuacja, w której podmiot niepubliczny, realizując zadania finansowane z udziałem środków publicznych, na podstawie zawartej umowy, jest zobowiązany do zapewnienia dostępności w zakresie określonym w tej umowie.</vt:lpstr>
      <vt:lpstr> Należy podkreślić, że intencją ustawodawcy jest zapewnienie, aby wszelkie działania realizowane ze środków publicznych objęte były reżimem dostępności, ale tylko w takim zakresie, jaki jest możliwy, wykonalny i uzasadniony w tych działaniach.  Sposób zapewnienia dostępności generalnie określa art. 6 ustawy, ale to podmiot przekazujący środki publiczne powinien dookreślić w umowie warunki, które musi spełnić podmiot niepubliczny realizując zadanie.  Sposób i precyzja tego dookreślenia zależeć będzie od charakteru i zakresu zadania, na które przekazywane są środki publiczne. </vt:lpstr>
      <vt:lpstr>Udzielając zamówień publicznych (rozumianych zgodnie z Pzp) - podmiotom innym niż podmioty publiczne, podmiot publiczny jest zobowiązany do określenia w treści umowy (czy to w sprawie realizacji zadań publicznych czy też w sprawie zamówień publicznych) warunków służących zapewnieniu dostępności w zakresie tych zadań lub tych zamówień, z uwzględnieniem minimalnych wymagań określonych w art. 6 ustawy.</vt:lpstr>
      <vt:lpstr>Natomiast podmiot inny niż podmiot publiczny, realizujący na podstawie umowy zawartej z podmiotem publicznym, zadanie finansowane z udziałem środków publicznych, jest obowiązany do zapewnienia dostępności w zakresie określonym w tej umowie. Tak więc przepisy te znajdą zastosowanie zarówno przy udzielaniu zamówień publicznych na podstawie ustawy prawo zamówień publicznych, jak i w przypadku zlecania czy powierzania realizacji zadań publicznych w innym trybie.</vt:lpstr>
      <vt:lpstr>zmieniono art. 5a ust. 7 pkt 1 ustawy 8.3.1990 r. o samorządzie gminnym (t.j. Dz.U. z 2019 r. poz. 506 ze zm.), zgodnie z którym rada gminy określa w drodze uchwały wymagania, jakie powinien spełniać projekt budżetu obywatelskiego, w tym wymogi formalne, jakim powinny odpowiadać zgłaszane projekty, a po zmianie także z uwzględnieniem – o ile jest to możliwe – uniwersalnego projektowania, o którym mowa w art. 2 pkt 4 ustawy.</vt:lpstr>
      <vt:lpstr>Rodzaje wymaganej dostępności określa art. 6 ustawy z dnia 19 lipca 2019 r. o zapewnianiu dostępności […] i powinien być on dostosowany do charakteru realizowanego zadania. Np. inne będą wymagania w odniesieniu do prowadzenia świetlicy środowiskowej dla dzieci a inne w stosunku do zlecenia /powierzania usługi utrzymania zieleni miejskiej.   </vt:lpstr>
      <vt:lpstr>Dość często JST zlecają zadania z zakresu sportu czy kultury. Np. przy organizacji zajęć sportowych dla dzieci można określić wymagania dotyczące m.in: przygotowania informacji o tych zajęciach w tekście łatwym do czytania i w PJM i umieszczenia ich na dostępnej stronie internetowej, umożliwienia zapisania się na zajęcia za pomocą różnych form komunikacji np. również z wykorzystaniem tłumacza PJM, instalacji urządzeń lub zastosowania środków technicznych i rozwiązań architektonicznych, które umożliwią dostęp osobie na wózku do wszystkich pomieszczeń w których odbywają się zajęcia (osoba na wózku może niekoniecznie być uczestnikiem zajęć ale np. rodzicem lub widzem).</vt:lpstr>
      <vt:lpstr>„Przedmiot zamówienia zostanie wykonany zgodnie z ustawą z dnia 4 kwietnia 2019 r. o dostępności cyfrowej stron internetowych i aplikacji mobilnych podmiotów publicznych (Dz.U. z 2019 roku poz. 848) w tym, z  wszystkimi wytycznymi WCAG 2.1 zawartymi w załączniku do tej ustawy.” </vt:lpstr>
      <vt:lpstr>Wykonawca oświadcza, że posiada niezbędną wiedzę i doświadczenie w zakresie standardów sieciowych i wytycznych dotyczących dostępności cyfrowej dla osób z niepełnosprawnościami, o których mowa w załączniku do ustawy z dnia 4 kwietnia 2019 r. o dostępności cyfrowej stron internetowych i aplikacji mobilnych podmiotów publicznych (Dz.U. z 2019 roku poz. 848).” </vt:lpstr>
      <vt:lpstr>„W przypadku wystąpienia, przy wykonaniu przedmiotu umowy, niezgodności z załącznikiem do ustawy z dnia 4 kwietnia 2019 r. o dostępności cyfrowej stron internetowych i aplikacji mobilnych podmiotów publicznych Dz.U. z 2019 roku poz. 848, wykonawca zobowiązuje się usunąć wskazane przez zamawiającego niezgodności, na swój koszt, w terminie 14 dni od zawiadomienia.”</vt:lpstr>
      <vt:lpstr>Przedmiotem zamówienia jest usługa przeprowadzenia specjalistycznych badań i testów dostępności cyfrowej (audytu) strony internetowej pod adresem xxxx pod kątem zgodności z Ustawą z dnia 4 kwietnia 2019 o dostępności cyfrowej stron internetowych i aplikacji mobilnych podmiotów publicznych (Dz.U. 2019 poz 848) (zwaną dalej Ustawą).   Celem badań będzie ocena poziomu zgodności strony internetowej z przepisami Ustawy i przypisanie temu poziomowi jednego z trzech określeń: „W pełni zgodna”, „Częściowo zgodna”, „Niezgodna”.</vt:lpstr>
      <vt:lpstr>   Audyt będzie dotyczył weryfikacji zgodności strony z Załącznikiem do Ustawy, przez co zamawiający rozumie zgodność z odpowiednimi zaleceniami Web Content Accessibility Guidelines 2.1 (zwanym dalej WCAG), które można znaleźć w języku angielskim pod adresem  https://www.w3.org/TR/WCAG21/.  </vt:lpstr>
      <vt:lpstr>Ponadto audyt będzie dotyczył szczególnych przepisów Ustawy zawartych w Art. 8 ust. 2 pkt 2. W przypadku obecności podstrony „Deklaracja Dostępności” sprawdzona zostanie jej zgodność z Art. 10 Ustawy, jak również z dokumentem „Warunki techniczne publikacji oraz struktura dokumentu elektronicznego Deklaracji Dostępności”, który Ministerstwo Cyfryzacji opublikowało pod adresem:  https://mc.bip.gov.pl/objasnienia-prawne/warunki-techniczne-publikacji-oraz-struktura-dokumentu-elektronicznego-deklaracji-dostepnosci.html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Ustawa z zapewnianiu dostępności osobom ze szczególnymi potrzebami - co zmienia w moim życiu?</dc:title>
  <dc:creator>Malgorzata Rozbicka</dc:creator>
  <cp:lastModifiedBy>Wiktoria Jendrzejewska</cp:lastModifiedBy>
  <cp:revision>6</cp:revision>
  <dcterms:created xsi:type="dcterms:W3CDTF">2020-11-09T19:09:45Z</dcterms:created>
  <dcterms:modified xsi:type="dcterms:W3CDTF">2021-08-29T15:39:05Z</dcterms:modified>
</cp:coreProperties>
</file>