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00" r:id="rId4"/>
    <p:sldMasterId id="2147483712" r:id="rId5"/>
  </p:sldMasterIdLst>
  <p:notesMasterIdLst>
    <p:notesMasterId r:id="rId75"/>
  </p:notesMasterIdLst>
  <p:sldIdLst>
    <p:sldId id="256" r:id="rId6"/>
    <p:sldId id="346" r:id="rId7"/>
    <p:sldId id="287" r:id="rId8"/>
    <p:sldId id="316" r:id="rId9"/>
    <p:sldId id="259" r:id="rId10"/>
    <p:sldId id="260" r:id="rId11"/>
    <p:sldId id="264" r:id="rId12"/>
    <p:sldId id="339" r:id="rId13"/>
    <p:sldId id="340" r:id="rId14"/>
    <p:sldId id="267" r:id="rId15"/>
    <p:sldId id="265" r:id="rId16"/>
    <p:sldId id="288" r:id="rId17"/>
    <p:sldId id="341" r:id="rId18"/>
    <p:sldId id="268" r:id="rId19"/>
    <p:sldId id="317" r:id="rId20"/>
    <p:sldId id="333" r:id="rId21"/>
    <p:sldId id="358" r:id="rId22"/>
    <p:sldId id="359" r:id="rId23"/>
    <p:sldId id="360" r:id="rId24"/>
    <p:sldId id="362" r:id="rId25"/>
    <p:sldId id="361" r:id="rId26"/>
    <p:sldId id="364" r:id="rId27"/>
    <p:sldId id="366" r:id="rId28"/>
    <p:sldId id="365" r:id="rId29"/>
    <p:sldId id="277" r:id="rId30"/>
    <p:sldId id="363" r:id="rId31"/>
    <p:sldId id="367" r:id="rId32"/>
    <p:sldId id="368" r:id="rId33"/>
    <p:sldId id="369" r:id="rId34"/>
    <p:sldId id="370" r:id="rId35"/>
    <p:sldId id="342" r:id="rId36"/>
    <p:sldId id="269" r:id="rId37"/>
    <p:sldId id="271" r:id="rId38"/>
    <p:sldId id="273" r:id="rId39"/>
    <p:sldId id="272" r:id="rId40"/>
    <p:sldId id="276" r:id="rId41"/>
    <p:sldId id="275" r:id="rId42"/>
    <p:sldId id="279" r:id="rId43"/>
    <p:sldId id="330" r:id="rId44"/>
    <p:sldId id="332" r:id="rId45"/>
    <p:sldId id="331" r:id="rId46"/>
    <p:sldId id="280" r:id="rId47"/>
    <p:sldId id="281" r:id="rId48"/>
    <p:sldId id="290" r:id="rId49"/>
    <p:sldId id="283" r:id="rId50"/>
    <p:sldId id="291" r:id="rId51"/>
    <p:sldId id="343" r:id="rId52"/>
    <p:sldId id="285" r:id="rId53"/>
    <p:sldId id="296" r:id="rId54"/>
    <p:sldId id="292" r:id="rId55"/>
    <p:sldId id="293" r:id="rId56"/>
    <p:sldId id="294" r:id="rId57"/>
    <p:sldId id="345" r:id="rId58"/>
    <p:sldId id="344" r:id="rId59"/>
    <p:sldId id="295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4" r:id="rId68"/>
    <p:sldId id="355" r:id="rId69"/>
    <p:sldId id="356" r:id="rId70"/>
    <p:sldId id="357" r:id="rId71"/>
    <p:sldId id="371" r:id="rId72"/>
    <p:sldId id="372" r:id="rId73"/>
    <p:sldId id="373" r:id="rId74"/>
  </p:sldIdLst>
  <p:sldSz cx="9144000" cy="6858000" type="screen4x3"/>
  <p:notesSz cx="6858000" cy="9144000"/>
  <p:defaultTextStyle>
    <a:defPPr>
      <a:defRPr lang="pl-PL"/>
    </a:defPPr>
    <a:lvl1pPr marL="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6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5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4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9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20" algn="l" defTabSz="91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856040-792E-424B-8594-939610C4BC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F25FF55-8135-41F3-9C40-6F1042A57A12}">
      <dgm:prSet phldrT="[Tekst]"/>
      <dgm:spPr/>
      <dgm:t>
        <a:bodyPr/>
        <a:lstStyle/>
        <a:p>
          <a:r>
            <a:rPr lang="pl-PL" dirty="0" smtClean="0"/>
            <a:t>ROPS</a:t>
          </a:r>
          <a:endParaRPr lang="pl-PL" dirty="0"/>
        </a:p>
      </dgm:t>
    </dgm:pt>
    <dgm:pt modelId="{19740F18-5846-45CC-BC6B-AAD9621DF96F}" type="parTrans" cxnId="{C449493D-42A6-48DE-B57C-383E4A7F8EB4}">
      <dgm:prSet/>
      <dgm:spPr/>
      <dgm:t>
        <a:bodyPr/>
        <a:lstStyle/>
        <a:p>
          <a:endParaRPr lang="pl-PL"/>
        </a:p>
      </dgm:t>
    </dgm:pt>
    <dgm:pt modelId="{2DE01A68-925C-471B-B3E6-9EF5653687A8}" type="sibTrans" cxnId="{C449493D-42A6-48DE-B57C-383E4A7F8EB4}">
      <dgm:prSet/>
      <dgm:spPr/>
      <dgm:t>
        <a:bodyPr/>
        <a:lstStyle/>
        <a:p>
          <a:endParaRPr lang="pl-PL"/>
        </a:p>
      </dgm:t>
    </dgm:pt>
    <dgm:pt modelId="{FED00F27-5234-4DBB-A8BB-30020771B46F}">
      <dgm:prSet phldrT="[Tekst]"/>
      <dgm:spPr/>
      <dgm:t>
        <a:bodyPr/>
        <a:lstStyle/>
        <a:p>
          <a:r>
            <a:rPr lang="pl-PL" dirty="0" smtClean="0"/>
            <a:t>Diagnoza potrzeb w obszarze  usług</a:t>
          </a:r>
          <a:endParaRPr lang="pl-PL" dirty="0"/>
        </a:p>
      </dgm:t>
    </dgm:pt>
    <dgm:pt modelId="{038B600F-3566-4D4B-8C98-95C5106C4AA3}" type="parTrans" cxnId="{4C290971-85E9-4A4E-BA82-F71C7D31B8CB}">
      <dgm:prSet/>
      <dgm:spPr/>
      <dgm:t>
        <a:bodyPr/>
        <a:lstStyle/>
        <a:p>
          <a:endParaRPr lang="pl-PL"/>
        </a:p>
      </dgm:t>
    </dgm:pt>
    <dgm:pt modelId="{132A5A97-D061-43E2-AF86-D73FD4CF61CD}" type="sibTrans" cxnId="{4C290971-85E9-4A4E-BA82-F71C7D31B8CB}">
      <dgm:prSet/>
      <dgm:spPr/>
      <dgm:t>
        <a:bodyPr/>
        <a:lstStyle/>
        <a:p>
          <a:endParaRPr lang="pl-PL"/>
        </a:p>
      </dgm:t>
    </dgm:pt>
    <dgm:pt modelId="{29E328AB-D882-4764-B26E-1D484CD8717C}">
      <dgm:prSet phldrT="[Tekst]"/>
      <dgm:spPr/>
      <dgm:t>
        <a:bodyPr/>
        <a:lstStyle/>
        <a:p>
          <a:r>
            <a:rPr lang="pl-PL" dirty="0" smtClean="0"/>
            <a:t>PCPR</a:t>
          </a:r>
          <a:endParaRPr lang="pl-PL" dirty="0"/>
        </a:p>
      </dgm:t>
    </dgm:pt>
    <dgm:pt modelId="{E674BE39-14C6-41A6-855A-3831CAC802E4}" type="parTrans" cxnId="{E19C0656-BD29-4301-9775-500E6F36C632}">
      <dgm:prSet/>
      <dgm:spPr/>
      <dgm:t>
        <a:bodyPr/>
        <a:lstStyle/>
        <a:p>
          <a:endParaRPr lang="pl-PL"/>
        </a:p>
      </dgm:t>
    </dgm:pt>
    <dgm:pt modelId="{536D6931-9A64-4537-8BAF-3B175FFA6A0F}" type="sibTrans" cxnId="{E19C0656-BD29-4301-9775-500E6F36C632}">
      <dgm:prSet/>
      <dgm:spPr/>
      <dgm:t>
        <a:bodyPr/>
        <a:lstStyle/>
        <a:p>
          <a:endParaRPr lang="pl-PL"/>
        </a:p>
      </dgm:t>
    </dgm:pt>
    <dgm:pt modelId="{C7EAA091-5C01-464C-BC92-C8476847972A}">
      <dgm:prSet phldrT="[Tekst]"/>
      <dgm:spPr/>
      <dgm:t>
        <a:bodyPr/>
        <a:lstStyle/>
        <a:p>
          <a:r>
            <a:rPr lang="pl-PL" dirty="0" smtClean="0"/>
            <a:t>Koordynacja i udostępnianie usług społecznych na poziomie powiatu</a:t>
          </a:r>
          <a:endParaRPr lang="pl-PL" dirty="0"/>
        </a:p>
      </dgm:t>
    </dgm:pt>
    <dgm:pt modelId="{C0178282-FBA4-48DD-85B4-A9E50C1C23ED}" type="parTrans" cxnId="{A294E42E-493D-4EB0-911E-2DDF21049533}">
      <dgm:prSet/>
      <dgm:spPr/>
      <dgm:t>
        <a:bodyPr/>
        <a:lstStyle/>
        <a:p>
          <a:endParaRPr lang="pl-PL"/>
        </a:p>
      </dgm:t>
    </dgm:pt>
    <dgm:pt modelId="{12B12850-D9F0-4B20-AE06-EC7200F7DBFD}" type="sibTrans" cxnId="{A294E42E-493D-4EB0-911E-2DDF21049533}">
      <dgm:prSet/>
      <dgm:spPr/>
      <dgm:t>
        <a:bodyPr/>
        <a:lstStyle/>
        <a:p>
          <a:endParaRPr lang="pl-PL"/>
        </a:p>
      </dgm:t>
    </dgm:pt>
    <dgm:pt modelId="{B9543303-02D6-4ACF-A8AA-E94DEAC2D03C}">
      <dgm:prSet phldrT="[Tekst]"/>
      <dgm:spPr/>
      <dgm:t>
        <a:bodyPr/>
        <a:lstStyle/>
        <a:p>
          <a:r>
            <a:rPr lang="pl-PL" dirty="0" smtClean="0"/>
            <a:t>Wsparcie OPS w niektórych usługach, współtworzenie CUS ?</a:t>
          </a:r>
          <a:endParaRPr lang="pl-PL" dirty="0"/>
        </a:p>
      </dgm:t>
    </dgm:pt>
    <dgm:pt modelId="{8DF818C5-0D2A-41F2-BEE4-86AA3D1B2462}" type="parTrans" cxnId="{ABD7B041-8461-4032-9989-7E9878A6943F}">
      <dgm:prSet/>
      <dgm:spPr/>
      <dgm:t>
        <a:bodyPr/>
        <a:lstStyle/>
        <a:p>
          <a:endParaRPr lang="pl-PL"/>
        </a:p>
      </dgm:t>
    </dgm:pt>
    <dgm:pt modelId="{459533B4-E4CB-4B63-823F-00AFE71DA531}" type="sibTrans" cxnId="{ABD7B041-8461-4032-9989-7E9878A6943F}">
      <dgm:prSet/>
      <dgm:spPr/>
      <dgm:t>
        <a:bodyPr/>
        <a:lstStyle/>
        <a:p>
          <a:endParaRPr lang="pl-PL"/>
        </a:p>
      </dgm:t>
    </dgm:pt>
    <dgm:pt modelId="{E1FA3DB9-A6B5-4C34-8FA3-3862A09DA5D0}">
      <dgm:prSet phldrT="[Tekst]"/>
      <dgm:spPr/>
      <dgm:t>
        <a:bodyPr/>
        <a:lstStyle/>
        <a:p>
          <a:r>
            <a:rPr lang="pl-PL" dirty="0" smtClean="0"/>
            <a:t>OPS</a:t>
          </a:r>
          <a:endParaRPr lang="pl-PL" dirty="0"/>
        </a:p>
      </dgm:t>
    </dgm:pt>
    <dgm:pt modelId="{1637D3DF-B404-4BDA-8CB8-0A0D27FE6C8A}" type="parTrans" cxnId="{480112D9-E29F-431C-A004-F42D87929008}">
      <dgm:prSet/>
      <dgm:spPr/>
      <dgm:t>
        <a:bodyPr/>
        <a:lstStyle/>
        <a:p>
          <a:endParaRPr lang="pl-PL"/>
        </a:p>
      </dgm:t>
    </dgm:pt>
    <dgm:pt modelId="{D8696019-A5D3-4D7D-BB21-CCA0981A0AD2}" type="sibTrans" cxnId="{480112D9-E29F-431C-A004-F42D87929008}">
      <dgm:prSet/>
      <dgm:spPr/>
      <dgm:t>
        <a:bodyPr/>
        <a:lstStyle/>
        <a:p>
          <a:endParaRPr lang="pl-PL"/>
        </a:p>
      </dgm:t>
    </dgm:pt>
    <dgm:pt modelId="{C1B82200-EE3F-40EF-B059-A42668028483}">
      <dgm:prSet phldrT="[Tekst]"/>
      <dgm:spPr/>
      <dgm:t>
        <a:bodyPr/>
        <a:lstStyle/>
        <a:p>
          <a:r>
            <a:rPr lang="pl-PL" dirty="0" smtClean="0"/>
            <a:t>Realizacja usług społecznych</a:t>
          </a:r>
          <a:endParaRPr lang="pl-PL" dirty="0"/>
        </a:p>
      </dgm:t>
    </dgm:pt>
    <dgm:pt modelId="{E76D041F-1335-45CE-B436-FDEBAE148440}" type="parTrans" cxnId="{39739122-272C-4049-86D4-11F4DEA4EDD5}">
      <dgm:prSet/>
      <dgm:spPr/>
      <dgm:t>
        <a:bodyPr/>
        <a:lstStyle/>
        <a:p>
          <a:endParaRPr lang="pl-PL"/>
        </a:p>
      </dgm:t>
    </dgm:pt>
    <dgm:pt modelId="{8815AA6B-3DAF-4C90-A170-83D79D5F7491}" type="sibTrans" cxnId="{39739122-272C-4049-86D4-11F4DEA4EDD5}">
      <dgm:prSet/>
      <dgm:spPr/>
      <dgm:t>
        <a:bodyPr/>
        <a:lstStyle/>
        <a:p>
          <a:endParaRPr lang="pl-PL"/>
        </a:p>
      </dgm:t>
    </dgm:pt>
    <dgm:pt modelId="{64FC0D3B-CC43-4459-A781-E5C5771EFF6F}">
      <dgm:prSet phldrT="[Tekst]"/>
      <dgm:spPr/>
      <dgm:t>
        <a:bodyPr/>
        <a:lstStyle/>
        <a:p>
          <a:r>
            <a:rPr lang="pl-PL" dirty="0" smtClean="0"/>
            <a:t>Dostarczanie i produkcja oraz współfinansowanie usług</a:t>
          </a:r>
          <a:endParaRPr lang="pl-PL" dirty="0"/>
        </a:p>
      </dgm:t>
    </dgm:pt>
    <dgm:pt modelId="{60D66E8E-C237-4EA2-A9EE-01F3BB6CA243}" type="parTrans" cxnId="{6CC65EA5-228B-4579-B3FA-541A5CCCC56E}">
      <dgm:prSet/>
      <dgm:spPr/>
      <dgm:t>
        <a:bodyPr/>
        <a:lstStyle/>
        <a:p>
          <a:endParaRPr lang="pl-PL"/>
        </a:p>
      </dgm:t>
    </dgm:pt>
    <dgm:pt modelId="{CB7FFB0E-3532-4A83-9D78-C40D9DF5A4C6}" type="sibTrans" cxnId="{6CC65EA5-228B-4579-B3FA-541A5CCCC56E}">
      <dgm:prSet/>
      <dgm:spPr/>
      <dgm:t>
        <a:bodyPr/>
        <a:lstStyle/>
        <a:p>
          <a:endParaRPr lang="pl-PL"/>
        </a:p>
      </dgm:t>
    </dgm:pt>
    <dgm:pt modelId="{647CC2EB-A99B-4950-A22E-E49AE8F2F2DB}">
      <dgm:prSet/>
      <dgm:spPr/>
      <dgm:t>
        <a:bodyPr/>
        <a:lstStyle/>
        <a:p>
          <a:r>
            <a:rPr lang="pl-PL" dirty="0" smtClean="0"/>
            <a:t>Programowanie regionalne Strategii Usługowej</a:t>
          </a:r>
          <a:endParaRPr lang="pl-PL" dirty="0"/>
        </a:p>
      </dgm:t>
    </dgm:pt>
    <dgm:pt modelId="{10C25E84-F519-4182-9C8C-2BD88925F285}" type="parTrans" cxnId="{B01DBC4F-A645-4F67-8D3F-19B12299A4E1}">
      <dgm:prSet/>
      <dgm:spPr/>
      <dgm:t>
        <a:bodyPr/>
        <a:lstStyle/>
        <a:p>
          <a:endParaRPr lang="pl-PL"/>
        </a:p>
      </dgm:t>
    </dgm:pt>
    <dgm:pt modelId="{043C6752-4516-48A8-9014-4F5ED32AF440}" type="sibTrans" cxnId="{B01DBC4F-A645-4F67-8D3F-19B12299A4E1}">
      <dgm:prSet/>
      <dgm:spPr/>
      <dgm:t>
        <a:bodyPr/>
        <a:lstStyle/>
        <a:p>
          <a:endParaRPr lang="pl-PL"/>
        </a:p>
      </dgm:t>
    </dgm:pt>
    <dgm:pt modelId="{5701AF68-CC69-4735-A5D8-D0FD21CC5828}">
      <dgm:prSet/>
      <dgm:spPr/>
      <dgm:t>
        <a:bodyPr/>
        <a:lstStyle/>
        <a:p>
          <a:r>
            <a:rPr lang="pl-PL" dirty="0" smtClean="0"/>
            <a:t>Kształcenie w zakresie usług m.in. Z EFS i ze środków własnych</a:t>
          </a:r>
          <a:endParaRPr lang="pl-PL" dirty="0"/>
        </a:p>
      </dgm:t>
    </dgm:pt>
    <dgm:pt modelId="{6473B3F3-95E7-4B2A-A747-2B516FF23DB4}" type="parTrans" cxnId="{0B0BB3A0-053F-4193-9A1B-F36CCEFB16F5}">
      <dgm:prSet/>
      <dgm:spPr/>
      <dgm:t>
        <a:bodyPr/>
        <a:lstStyle/>
        <a:p>
          <a:endParaRPr lang="pl-PL"/>
        </a:p>
      </dgm:t>
    </dgm:pt>
    <dgm:pt modelId="{1B3F9568-3AFD-42F6-BAD7-3CBDE897A4AE}" type="sibTrans" cxnId="{0B0BB3A0-053F-4193-9A1B-F36CCEFB16F5}">
      <dgm:prSet/>
      <dgm:spPr/>
      <dgm:t>
        <a:bodyPr/>
        <a:lstStyle/>
        <a:p>
          <a:endParaRPr lang="pl-PL"/>
        </a:p>
      </dgm:t>
    </dgm:pt>
    <dgm:pt modelId="{F71AC292-3488-46F4-8B7F-AF45E881BEA2}">
      <dgm:prSet/>
      <dgm:spPr/>
      <dgm:t>
        <a:bodyPr/>
        <a:lstStyle/>
        <a:p>
          <a:r>
            <a:rPr lang="pl-PL" dirty="0" smtClean="0"/>
            <a:t>CUS</a:t>
          </a:r>
          <a:endParaRPr lang="pl-PL" dirty="0"/>
        </a:p>
      </dgm:t>
    </dgm:pt>
    <dgm:pt modelId="{BC59A36E-A276-4998-A4FE-2F34B190CFC0}" type="parTrans" cxnId="{B37D4752-B949-45ED-8F4E-F2EE38C53BDA}">
      <dgm:prSet/>
      <dgm:spPr/>
      <dgm:t>
        <a:bodyPr/>
        <a:lstStyle/>
        <a:p>
          <a:endParaRPr lang="pl-PL"/>
        </a:p>
      </dgm:t>
    </dgm:pt>
    <dgm:pt modelId="{28D08270-DAC4-49C0-B694-23F2F18AA380}" type="sibTrans" cxnId="{B37D4752-B949-45ED-8F4E-F2EE38C53BDA}">
      <dgm:prSet/>
      <dgm:spPr/>
      <dgm:t>
        <a:bodyPr/>
        <a:lstStyle/>
        <a:p>
          <a:endParaRPr lang="pl-PL"/>
        </a:p>
      </dgm:t>
    </dgm:pt>
    <dgm:pt modelId="{7AF13B9E-C441-453A-91B4-39EB0A035EBF}">
      <dgm:prSet/>
      <dgm:spPr/>
      <dgm:t>
        <a:bodyPr/>
        <a:lstStyle/>
        <a:p>
          <a:r>
            <a:rPr lang="pl-PL" dirty="0" smtClean="0"/>
            <a:t>Koordynacja gminnych usług społecznych i planowanie oraz organizacja usług</a:t>
          </a:r>
          <a:endParaRPr lang="pl-PL" dirty="0"/>
        </a:p>
      </dgm:t>
    </dgm:pt>
    <dgm:pt modelId="{7D50999C-5530-46AF-BBA5-B630F7BEF9EE}" type="parTrans" cxnId="{B6FE03AA-77BB-4E52-82DE-CCA24CAD7A6D}">
      <dgm:prSet/>
      <dgm:spPr/>
      <dgm:t>
        <a:bodyPr/>
        <a:lstStyle/>
        <a:p>
          <a:endParaRPr lang="pl-PL"/>
        </a:p>
      </dgm:t>
    </dgm:pt>
    <dgm:pt modelId="{F53666AB-EF92-477E-B6FB-64C2C92551FD}" type="sibTrans" cxnId="{B6FE03AA-77BB-4E52-82DE-CCA24CAD7A6D}">
      <dgm:prSet/>
      <dgm:spPr/>
      <dgm:t>
        <a:bodyPr/>
        <a:lstStyle/>
        <a:p>
          <a:endParaRPr lang="pl-PL"/>
        </a:p>
      </dgm:t>
    </dgm:pt>
    <dgm:pt modelId="{B3FA787E-48E9-4304-8630-A49E4ED8AF82}" type="pres">
      <dgm:prSet presAssocID="{D1856040-792E-424B-8594-939610C4BC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1B6D07C-8137-488E-99AA-6A93CCED3537}" type="pres">
      <dgm:prSet presAssocID="{EF25FF55-8135-41F3-9C40-6F1042A57A12}" presName="composite" presStyleCnt="0"/>
      <dgm:spPr/>
    </dgm:pt>
    <dgm:pt modelId="{2D2A4271-C8A7-4867-A860-89420215A00D}" type="pres">
      <dgm:prSet presAssocID="{EF25FF55-8135-41F3-9C40-6F1042A57A1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3B1DDDB-C9D6-4E15-B498-7481859071F8}" type="pres">
      <dgm:prSet presAssocID="{EF25FF55-8135-41F3-9C40-6F1042A57A1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4D61358-6C24-4F13-B6B7-9A9F09DB9034}" type="pres">
      <dgm:prSet presAssocID="{2DE01A68-925C-471B-B3E6-9EF5653687A8}" presName="sp" presStyleCnt="0"/>
      <dgm:spPr/>
    </dgm:pt>
    <dgm:pt modelId="{58EB3CE3-5627-4F7C-B7CE-33EE2AC04C3B}" type="pres">
      <dgm:prSet presAssocID="{29E328AB-D882-4764-B26E-1D484CD8717C}" presName="composite" presStyleCnt="0"/>
      <dgm:spPr/>
    </dgm:pt>
    <dgm:pt modelId="{F86A74FE-6546-4AD6-8DEB-F1925ABDE59C}" type="pres">
      <dgm:prSet presAssocID="{29E328AB-D882-4764-B26E-1D484CD8717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92E2E7-14E6-47E8-8BDE-9DC8373E2CD6}" type="pres">
      <dgm:prSet presAssocID="{29E328AB-D882-4764-B26E-1D484CD8717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E8A3ED3-E4A3-4AA1-BD78-269B459E37F9}" type="pres">
      <dgm:prSet presAssocID="{536D6931-9A64-4537-8BAF-3B175FFA6A0F}" presName="sp" presStyleCnt="0"/>
      <dgm:spPr/>
    </dgm:pt>
    <dgm:pt modelId="{7D78713A-4569-49B2-9650-F6071B556CAC}" type="pres">
      <dgm:prSet presAssocID="{F71AC292-3488-46F4-8B7F-AF45E881BEA2}" presName="composite" presStyleCnt="0"/>
      <dgm:spPr/>
    </dgm:pt>
    <dgm:pt modelId="{97B1F075-023C-48B0-983F-EB065CAB9EBA}" type="pres">
      <dgm:prSet presAssocID="{F71AC292-3488-46F4-8B7F-AF45E881BEA2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186020-C168-4BB4-83AC-3F65211C5585}" type="pres">
      <dgm:prSet presAssocID="{F71AC292-3488-46F4-8B7F-AF45E881BEA2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3D675DD-01B4-44A4-ADD8-C8876C774054}" type="pres">
      <dgm:prSet presAssocID="{28D08270-DAC4-49C0-B694-23F2F18AA380}" presName="sp" presStyleCnt="0"/>
      <dgm:spPr/>
    </dgm:pt>
    <dgm:pt modelId="{560C4C57-69D8-4F62-AE14-BE22098193F0}" type="pres">
      <dgm:prSet presAssocID="{E1FA3DB9-A6B5-4C34-8FA3-3862A09DA5D0}" presName="composite" presStyleCnt="0"/>
      <dgm:spPr/>
    </dgm:pt>
    <dgm:pt modelId="{93A147FC-F64B-4254-BCD9-ECE64A3D70B0}" type="pres">
      <dgm:prSet presAssocID="{E1FA3DB9-A6B5-4C34-8FA3-3862A09DA5D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6E10543-0452-4D35-A50E-ADDD865B4635}" type="pres">
      <dgm:prSet presAssocID="{E1FA3DB9-A6B5-4C34-8FA3-3862A09DA5D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BC2A3FE-ADAA-4FF2-AAA2-A00DFA35040C}" type="presOf" srcId="{EF25FF55-8135-41F3-9C40-6F1042A57A12}" destId="{2D2A4271-C8A7-4867-A860-89420215A00D}" srcOrd="0" destOrd="0" presId="urn:microsoft.com/office/officeart/2005/8/layout/chevron2"/>
    <dgm:cxn modelId="{B01DBC4F-A645-4F67-8D3F-19B12299A4E1}" srcId="{EF25FF55-8135-41F3-9C40-6F1042A57A12}" destId="{647CC2EB-A99B-4950-A22E-E49AE8F2F2DB}" srcOrd="1" destOrd="0" parTransId="{10C25E84-F519-4182-9C8C-2BD88925F285}" sibTransId="{043C6752-4516-48A8-9014-4F5ED32AF440}"/>
    <dgm:cxn modelId="{A294E42E-493D-4EB0-911E-2DDF21049533}" srcId="{29E328AB-D882-4764-B26E-1D484CD8717C}" destId="{C7EAA091-5C01-464C-BC92-C8476847972A}" srcOrd="0" destOrd="0" parTransId="{C0178282-FBA4-48DD-85B4-A9E50C1C23ED}" sibTransId="{12B12850-D9F0-4B20-AE06-EC7200F7DBFD}"/>
    <dgm:cxn modelId="{C6BFD772-0F27-4737-A82D-3A6F16422B48}" type="presOf" srcId="{64FC0D3B-CC43-4459-A781-E5C5771EFF6F}" destId="{26E10543-0452-4D35-A50E-ADDD865B4635}" srcOrd="0" destOrd="1" presId="urn:microsoft.com/office/officeart/2005/8/layout/chevron2"/>
    <dgm:cxn modelId="{0B0BB3A0-053F-4193-9A1B-F36CCEFB16F5}" srcId="{EF25FF55-8135-41F3-9C40-6F1042A57A12}" destId="{5701AF68-CC69-4735-A5D8-D0FD21CC5828}" srcOrd="2" destOrd="0" parTransId="{6473B3F3-95E7-4B2A-A747-2B516FF23DB4}" sibTransId="{1B3F9568-3AFD-42F6-BAD7-3CBDE897A4AE}"/>
    <dgm:cxn modelId="{7CAC15EC-2AC1-4FA9-A525-A67AAE3C16E2}" type="presOf" srcId="{FED00F27-5234-4DBB-A8BB-30020771B46F}" destId="{C3B1DDDB-C9D6-4E15-B498-7481859071F8}" srcOrd="0" destOrd="0" presId="urn:microsoft.com/office/officeart/2005/8/layout/chevron2"/>
    <dgm:cxn modelId="{20A108C2-C3AD-4FC3-9AA6-30F79BDC08F6}" type="presOf" srcId="{29E328AB-D882-4764-B26E-1D484CD8717C}" destId="{F86A74FE-6546-4AD6-8DEB-F1925ABDE59C}" srcOrd="0" destOrd="0" presId="urn:microsoft.com/office/officeart/2005/8/layout/chevron2"/>
    <dgm:cxn modelId="{29005D32-AA70-4EBA-945B-10C3ACBD4A4E}" type="presOf" srcId="{5701AF68-CC69-4735-A5D8-D0FD21CC5828}" destId="{C3B1DDDB-C9D6-4E15-B498-7481859071F8}" srcOrd="0" destOrd="2" presId="urn:microsoft.com/office/officeart/2005/8/layout/chevron2"/>
    <dgm:cxn modelId="{E19C0656-BD29-4301-9775-500E6F36C632}" srcId="{D1856040-792E-424B-8594-939610C4BCCF}" destId="{29E328AB-D882-4764-B26E-1D484CD8717C}" srcOrd="1" destOrd="0" parTransId="{E674BE39-14C6-41A6-855A-3831CAC802E4}" sibTransId="{536D6931-9A64-4537-8BAF-3B175FFA6A0F}"/>
    <dgm:cxn modelId="{E5E629B9-5209-4B6F-918A-6EF96660A983}" type="presOf" srcId="{647CC2EB-A99B-4950-A22E-E49AE8F2F2DB}" destId="{C3B1DDDB-C9D6-4E15-B498-7481859071F8}" srcOrd="0" destOrd="1" presId="urn:microsoft.com/office/officeart/2005/8/layout/chevron2"/>
    <dgm:cxn modelId="{E57415E6-8294-4873-B733-1246DB3E2FA7}" type="presOf" srcId="{C7EAA091-5C01-464C-BC92-C8476847972A}" destId="{9092E2E7-14E6-47E8-8BDE-9DC8373E2CD6}" srcOrd="0" destOrd="0" presId="urn:microsoft.com/office/officeart/2005/8/layout/chevron2"/>
    <dgm:cxn modelId="{480112D9-E29F-431C-A004-F42D87929008}" srcId="{D1856040-792E-424B-8594-939610C4BCCF}" destId="{E1FA3DB9-A6B5-4C34-8FA3-3862A09DA5D0}" srcOrd="3" destOrd="0" parTransId="{1637D3DF-B404-4BDA-8CB8-0A0D27FE6C8A}" sibTransId="{D8696019-A5D3-4D7D-BB21-CCA0981A0AD2}"/>
    <dgm:cxn modelId="{6CC65EA5-228B-4579-B3FA-541A5CCCC56E}" srcId="{E1FA3DB9-A6B5-4C34-8FA3-3862A09DA5D0}" destId="{64FC0D3B-CC43-4459-A781-E5C5771EFF6F}" srcOrd="1" destOrd="0" parTransId="{60D66E8E-C237-4EA2-A9EE-01F3BB6CA243}" sibTransId="{CB7FFB0E-3532-4A83-9D78-C40D9DF5A4C6}"/>
    <dgm:cxn modelId="{39406526-B279-4499-AEB1-9FBAAE1839BA}" type="presOf" srcId="{B9543303-02D6-4ACF-A8AA-E94DEAC2D03C}" destId="{9092E2E7-14E6-47E8-8BDE-9DC8373E2CD6}" srcOrd="0" destOrd="1" presId="urn:microsoft.com/office/officeart/2005/8/layout/chevron2"/>
    <dgm:cxn modelId="{C449493D-42A6-48DE-B57C-383E4A7F8EB4}" srcId="{D1856040-792E-424B-8594-939610C4BCCF}" destId="{EF25FF55-8135-41F3-9C40-6F1042A57A12}" srcOrd="0" destOrd="0" parTransId="{19740F18-5846-45CC-BC6B-AAD9621DF96F}" sibTransId="{2DE01A68-925C-471B-B3E6-9EF5653687A8}"/>
    <dgm:cxn modelId="{B37D4752-B949-45ED-8F4E-F2EE38C53BDA}" srcId="{D1856040-792E-424B-8594-939610C4BCCF}" destId="{F71AC292-3488-46F4-8B7F-AF45E881BEA2}" srcOrd="2" destOrd="0" parTransId="{BC59A36E-A276-4998-A4FE-2F34B190CFC0}" sibTransId="{28D08270-DAC4-49C0-B694-23F2F18AA380}"/>
    <dgm:cxn modelId="{E7864B29-2940-44EC-9EF3-56B70AC8FC09}" type="presOf" srcId="{D1856040-792E-424B-8594-939610C4BCCF}" destId="{B3FA787E-48E9-4304-8630-A49E4ED8AF82}" srcOrd="0" destOrd="0" presId="urn:microsoft.com/office/officeart/2005/8/layout/chevron2"/>
    <dgm:cxn modelId="{F8D72B80-16EE-4F0F-90FD-30B4318FD80F}" type="presOf" srcId="{E1FA3DB9-A6B5-4C34-8FA3-3862A09DA5D0}" destId="{93A147FC-F64B-4254-BCD9-ECE64A3D70B0}" srcOrd="0" destOrd="0" presId="urn:microsoft.com/office/officeart/2005/8/layout/chevron2"/>
    <dgm:cxn modelId="{B6FE03AA-77BB-4E52-82DE-CCA24CAD7A6D}" srcId="{F71AC292-3488-46F4-8B7F-AF45E881BEA2}" destId="{7AF13B9E-C441-453A-91B4-39EB0A035EBF}" srcOrd="0" destOrd="0" parTransId="{7D50999C-5530-46AF-BBA5-B630F7BEF9EE}" sibTransId="{F53666AB-EF92-477E-B6FB-64C2C92551FD}"/>
    <dgm:cxn modelId="{AC5C6E4F-F7AD-4B34-A490-752766CD6625}" type="presOf" srcId="{C1B82200-EE3F-40EF-B059-A42668028483}" destId="{26E10543-0452-4D35-A50E-ADDD865B4635}" srcOrd="0" destOrd="0" presId="urn:microsoft.com/office/officeart/2005/8/layout/chevron2"/>
    <dgm:cxn modelId="{C17938D2-E7FC-4DB7-B152-1B1CD1061AB9}" type="presOf" srcId="{F71AC292-3488-46F4-8B7F-AF45E881BEA2}" destId="{97B1F075-023C-48B0-983F-EB065CAB9EBA}" srcOrd="0" destOrd="0" presId="urn:microsoft.com/office/officeart/2005/8/layout/chevron2"/>
    <dgm:cxn modelId="{39739122-272C-4049-86D4-11F4DEA4EDD5}" srcId="{E1FA3DB9-A6B5-4C34-8FA3-3862A09DA5D0}" destId="{C1B82200-EE3F-40EF-B059-A42668028483}" srcOrd="0" destOrd="0" parTransId="{E76D041F-1335-45CE-B436-FDEBAE148440}" sibTransId="{8815AA6B-3DAF-4C90-A170-83D79D5F7491}"/>
    <dgm:cxn modelId="{ABD7B041-8461-4032-9989-7E9878A6943F}" srcId="{29E328AB-D882-4764-B26E-1D484CD8717C}" destId="{B9543303-02D6-4ACF-A8AA-E94DEAC2D03C}" srcOrd="1" destOrd="0" parTransId="{8DF818C5-0D2A-41F2-BEE4-86AA3D1B2462}" sibTransId="{459533B4-E4CB-4B63-823F-00AFE71DA531}"/>
    <dgm:cxn modelId="{4C290971-85E9-4A4E-BA82-F71C7D31B8CB}" srcId="{EF25FF55-8135-41F3-9C40-6F1042A57A12}" destId="{FED00F27-5234-4DBB-A8BB-30020771B46F}" srcOrd="0" destOrd="0" parTransId="{038B600F-3566-4D4B-8C98-95C5106C4AA3}" sibTransId="{132A5A97-D061-43E2-AF86-D73FD4CF61CD}"/>
    <dgm:cxn modelId="{957DD4E8-2885-4510-A85C-02C6B8E2CB4B}" type="presOf" srcId="{7AF13B9E-C441-453A-91B4-39EB0A035EBF}" destId="{B4186020-C168-4BB4-83AC-3F65211C5585}" srcOrd="0" destOrd="0" presId="urn:microsoft.com/office/officeart/2005/8/layout/chevron2"/>
    <dgm:cxn modelId="{BE0F3514-BB7B-4D2E-A758-B9EC947A8DCF}" type="presParOf" srcId="{B3FA787E-48E9-4304-8630-A49E4ED8AF82}" destId="{F1B6D07C-8137-488E-99AA-6A93CCED3537}" srcOrd="0" destOrd="0" presId="urn:microsoft.com/office/officeart/2005/8/layout/chevron2"/>
    <dgm:cxn modelId="{3AAE0F65-5260-4421-A309-60111E4A0B03}" type="presParOf" srcId="{F1B6D07C-8137-488E-99AA-6A93CCED3537}" destId="{2D2A4271-C8A7-4867-A860-89420215A00D}" srcOrd="0" destOrd="0" presId="urn:microsoft.com/office/officeart/2005/8/layout/chevron2"/>
    <dgm:cxn modelId="{AE40A8EC-C608-4D4E-B7B2-AA589C1542C0}" type="presParOf" srcId="{F1B6D07C-8137-488E-99AA-6A93CCED3537}" destId="{C3B1DDDB-C9D6-4E15-B498-7481859071F8}" srcOrd="1" destOrd="0" presId="urn:microsoft.com/office/officeart/2005/8/layout/chevron2"/>
    <dgm:cxn modelId="{EC0706E0-91DC-4472-97AF-8E8DA5A3CC55}" type="presParOf" srcId="{B3FA787E-48E9-4304-8630-A49E4ED8AF82}" destId="{24D61358-6C24-4F13-B6B7-9A9F09DB9034}" srcOrd="1" destOrd="0" presId="urn:microsoft.com/office/officeart/2005/8/layout/chevron2"/>
    <dgm:cxn modelId="{54E432E8-AF89-4BF0-BD6E-CB3BC5EE09AC}" type="presParOf" srcId="{B3FA787E-48E9-4304-8630-A49E4ED8AF82}" destId="{58EB3CE3-5627-4F7C-B7CE-33EE2AC04C3B}" srcOrd="2" destOrd="0" presId="urn:microsoft.com/office/officeart/2005/8/layout/chevron2"/>
    <dgm:cxn modelId="{7C5E0FBA-71D7-495A-8869-338E0C4C3CF8}" type="presParOf" srcId="{58EB3CE3-5627-4F7C-B7CE-33EE2AC04C3B}" destId="{F86A74FE-6546-4AD6-8DEB-F1925ABDE59C}" srcOrd="0" destOrd="0" presId="urn:microsoft.com/office/officeart/2005/8/layout/chevron2"/>
    <dgm:cxn modelId="{29F44370-1EF4-4053-840A-DA871CCD98D1}" type="presParOf" srcId="{58EB3CE3-5627-4F7C-B7CE-33EE2AC04C3B}" destId="{9092E2E7-14E6-47E8-8BDE-9DC8373E2CD6}" srcOrd="1" destOrd="0" presId="urn:microsoft.com/office/officeart/2005/8/layout/chevron2"/>
    <dgm:cxn modelId="{93B5D148-341C-4B0D-BBA3-1E8F89414804}" type="presParOf" srcId="{B3FA787E-48E9-4304-8630-A49E4ED8AF82}" destId="{DE8A3ED3-E4A3-4AA1-BD78-269B459E37F9}" srcOrd="3" destOrd="0" presId="urn:microsoft.com/office/officeart/2005/8/layout/chevron2"/>
    <dgm:cxn modelId="{07AE9736-ED39-4296-B696-DA088B32F7B4}" type="presParOf" srcId="{B3FA787E-48E9-4304-8630-A49E4ED8AF82}" destId="{7D78713A-4569-49B2-9650-F6071B556CAC}" srcOrd="4" destOrd="0" presId="urn:microsoft.com/office/officeart/2005/8/layout/chevron2"/>
    <dgm:cxn modelId="{A02E7700-B472-4727-90D9-F5426F211B3D}" type="presParOf" srcId="{7D78713A-4569-49B2-9650-F6071B556CAC}" destId="{97B1F075-023C-48B0-983F-EB065CAB9EBA}" srcOrd="0" destOrd="0" presId="urn:microsoft.com/office/officeart/2005/8/layout/chevron2"/>
    <dgm:cxn modelId="{8C4B8C29-B090-49A1-9E8A-EBFAB5FCFBE1}" type="presParOf" srcId="{7D78713A-4569-49B2-9650-F6071B556CAC}" destId="{B4186020-C168-4BB4-83AC-3F65211C5585}" srcOrd="1" destOrd="0" presId="urn:microsoft.com/office/officeart/2005/8/layout/chevron2"/>
    <dgm:cxn modelId="{A5A0F7E4-F984-40E9-B461-EA4458B7306B}" type="presParOf" srcId="{B3FA787E-48E9-4304-8630-A49E4ED8AF82}" destId="{43D675DD-01B4-44A4-ADD8-C8876C774054}" srcOrd="5" destOrd="0" presId="urn:microsoft.com/office/officeart/2005/8/layout/chevron2"/>
    <dgm:cxn modelId="{78CDB5FE-9B0C-413D-A0E8-0C903D6B4517}" type="presParOf" srcId="{B3FA787E-48E9-4304-8630-A49E4ED8AF82}" destId="{560C4C57-69D8-4F62-AE14-BE22098193F0}" srcOrd="6" destOrd="0" presId="urn:microsoft.com/office/officeart/2005/8/layout/chevron2"/>
    <dgm:cxn modelId="{ED4DA50B-08A7-4D8B-8369-C7D233999E21}" type="presParOf" srcId="{560C4C57-69D8-4F62-AE14-BE22098193F0}" destId="{93A147FC-F64B-4254-BCD9-ECE64A3D70B0}" srcOrd="0" destOrd="0" presId="urn:microsoft.com/office/officeart/2005/8/layout/chevron2"/>
    <dgm:cxn modelId="{57DE8E44-3996-4083-ABC2-72DE5253FFC4}" type="presParOf" srcId="{560C4C57-69D8-4F62-AE14-BE22098193F0}" destId="{26E10543-0452-4D35-A50E-ADDD865B463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A129A1-2186-499A-A931-F9339A1E2E0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BD052CD-E225-4511-ACE4-772629820B7F}">
      <dgm:prSet phldrT="[Tekst]"/>
      <dgm:spPr/>
      <dgm:t>
        <a:bodyPr/>
        <a:lstStyle/>
        <a:p>
          <a:r>
            <a:rPr lang="pl-PL" dirty="0" smtClean="0">
              <a:solidFill>
                <a:srgbClr val="FF0000"/>
              </a:solidFill>
            </a:rPr>
            <a:t>Edukacja jako rozwój przez całe życie</a:t>
          </a:r>
          <a:endParaRPr lang="pl-PL" dirty="0">
            <a:solidFill>
              <a:srgbClr val="FF0000"/>
            </a:solidFill>
          </a:endParaRPr>
        </a:p>
      </dgm:t>
    </dgm:pt>
    <dgm:pt modelId="{A739F15F-3F4D-4CCA-B1E5-3109D6339587}" type="parTrans" cxnId="{3958625C-5CEA-4E43-B2B1-587DC1876876}">
      <dgm:prSet/>
      <dgm:spPr/>
      <dgm:t>
        <a:bodyPr/>
        <a:lstStyle/>
        <a:p>
          <a:endParaRPr lang="pl-PL"/>
        </a:p>
      </dgm:t>
    </dgm:pt>
    <dgm:pt modelId="{46101EF3-D3C3-44F4-9168-2BA0187013B6}" type="sibTrans" cxnId="{3958625C-5CEA-4E43-B2B1-587DC1876876}">
      <dgm:prSet/>
      <dgm:spPr/>
      <dgm:t>
        <a:bodyPr/>
        <a:lstStyle/>
        <a:p>
          <a:endParaRPr lang="pl-PL"/>
        </a:p>
      </dgm:t>
    </dgm:pt>
    <dgm:pt modelId="{E5B12A9E-919A-42FA-91C0-2A1E2B4E68A0}">
      <dgm:prSet phldrT="[Tekst]"/>
      <dgm:spPr/>
      <dgm:t>
        <a:bodyPr/>
        <a:lstStyle/>
        <a:p>
          <a:r>
            <a:rPr lang="pl-PL" dirty="0" smtClean="0"/>
            <a:t>Edukacja wczesnego dzieciństwa </a:t>
          </a:r>
          <a:endParaRPr lang="pl-PL" dirty="0"/>
        </a:p>
      </dgm:t>
    </dgm:pt>
    <dgm:pt modelId="{FD34B1C4-A80A-41C4-9ECB-079E297F2EB0}" type="parTrans" cxnId="{1D633796-D2C3-4B1C-8139-25B26F486D84}">
      <dgm:prSet/>
      <dgm:spPr/>
      <dgm:t>
        <a:bodyPr/>
        <a:lstStyle/>
        <a:p>
          <a:endParaRPr lang="pl-PL"/>
        </a:p>
      </dgm:t>
    </dgm:pt>
    <dgm:pt modelId="{DFB55A79-91CE-4205-87E9-BA87D9E5A3F5}" type="sibTrans" cxnId="{1D633796-D2C3-4B1C-8139-25B26F486D84}">
      <dgm:prSet/>
      <dgm:spPr/>
      <dgm:t>
        <a:bodyPr/>
        <a:lstStyle/>
        <a:p>
          <a:endParaRPr lang="pl-PL"/>
        </a:p>
      </dgm:t>
    </dgm:pt>
    <dgm:pt modelId="{DEA16B2F-643A-4820-B288-1BB6D04056B4}">
      <dgm:prSet phldrT="[Tekst]"/>
      <dgm:spPr/>
      <dgm:t>
        <a:bodyPr/>
        <a:lstStyle/>
        <a:p>
          <a:r>
            <a:rPr lang="pl-PL" dirty="0" smtClean="0"/>
            <a:t>Edukacja wyższa </a:t>
          </a:r>
          <a:endParaRPr lang="pl-PL" dirty="0"/>
        </a:p>
      </dgm:t>
    </dgm:pt>
    <dgm:pt modelId="{CAB3BB41-D6BB-4F69-ACC2-FCBC402F732E}" type="parTrans" cxnId="{CCC5FE2E-AA6C-49C3-AF84-2D8E462817C1}">
      <dgm:prSet/>
      <dgm:spPr/>
      <dgm:t>
        <a:bodyPr/>
        <a:lstStyle/>
        <a:p>
          <a:endParaRPr lang="pl-PL"/>
        </a:p>
      </dgm:t>
    </dgm:pt>
    <dgm:pt modelId="{5AA26297-50C5-4AC5-B06B-5F22B19D2B9B}" type="sibTrans" cxnId="{CCC5FE2E-AA6C-49C3-AF84-2D8E462817C1}">
      <dgm:prSet/>
      <dgm:spPr/>
      <dgm:t>
        <a:bodyPr/>
        <a:lstStyle/>
        <a:p>
          <a:endParaRPr lang="pl-PL"/>
        </a:p>
      </dgm:t>
    </dgm:pt>
    <dgm:pt modelId="{B148A54F-7983-4018-B744-B86AD5DBD90B}">
      <dgm:prSet phldrT="[Tekst]"/>
      <dgm:spPr/>
      <dgm:t>
        <a:bodyPr/>
        <a:lstStyle/>
        <a:p>
          <a:r>
            <a:rPr lang="pl-PL" b="1" dirty="0" smtClean="0">
              <a:solidFill>
                <a:srgbClr val="FF0000"/>
              </a:solidFill>
            </a:rPr>
            <a:t>Edukacja ustawiczna </a:t>
          </a:r>
          <a:endParaRPr lang="pl-PL" b="1" dirty="0">
            <a:solidFill>
              <a:srgbClr val="FF0000"/>
            </a:solidFill>
          </a:endParaRPr>
        </a:p>
      </dgm:t>
    </dgm:pt>
    <dgm:pt modelId="{2595941D-9233-46B9-8B3B-55BF8BA6D0E9}" type="parTrans" cxnId="{5C36B595-8D8D-44AC-8E3C-769D229EB1C8}">
      <dgm:prSet/>
      <dgm:spPr/>
      <dgm:t>
        <a:bodyPr/>
        <a:lstStyle/>
        <a:p>
          <a:endParaRPr lang="pl-PL"/>
        </a:p>
      </dgm:t>
    </dgm:pt>
    <dgm:pt modelId="{B729B626-CB94-4A97-A5DA-F7C656A1AE65}" type="sibTrans" cxnId="{5C36B595-8D8D-44AC-8E3C-769D229EB1C8}">
      <dgm:prSet/>
      <dgm:spPr/>
      <dgm:t>
        <a:bodyPr/>
        <a:lstStyle/>
        <a:p>
          <a:endParaRPr lang="pl-PL"/>
        </a:p>
      </dgm:t>
    </dgm:pt>
    <dgm:pt modelId="{496DA79E-E9F9-4C5E-A29D-FE2CE0E39C5D}">
      <dgm:prSet phldrT="[Tekst]"/>
      <dgm:spPr/>
      <dgm:t>
        <a:bodyPr/>
        <a:lstStyle/>
        <a:p>
          <a:r>
            <a:rPr lang="pl-PL" dirty="0" smtClean="0"/>
            <a:t>Edukacja zawodowa</a:t>
          </a:r>
          <a:endParaRPr lang="pl-PL" dirty="0"/>
        </a:p>
      </dgm:t>
    </dgm:pt>
    <dgm:pt modelId="{853E48CF-BE72-4BA3-AC36-C87E1ACDE863}" type="parTrans" cxnId="{F23FF62D-33AE-42A4-9A01-1B035AA5B2F4}">
      <dgm:prSet/>
      <dgm:spPr/>
      <dgm:t>
        <a:bodyPr/>
        <a:lstStyle/>
        <a:p>
          <a:endParaRPr lang="pl-PL"/>
        </a:p>
      </dgm:t>
    </dgm:pt>
    <dgm:pt modelId="{667C84C6-000F-46E3-8D66-3B33EAD20112}" type="sibTrans" cxnId="{F23FF62D-33AE-42A4-9A01-1B035AA5B2F4}">
      <dgm:prSet/>
      <dgm:spPr/>
      <dgm:t>
        <a:bodyPr/>
        <a:lstStyle/>
        <a:p>
          <a:endParaRPr lang="pl-PL"/>
        </a:p>
      </dgm:t>
    </dgm:pt>
    <dgm:pt modelId="{E0283CC7-234D-4513-9F9E-F864BBF3174A}">
      <dgm:prSet/>
      <dgm:spPr/>
      <dgm:t>
        <a:bodyPr/>
        <a:lstStyle/>
        <a:p>
          <a:r>
            <a:rPr lang="pl-PL" dirty="0" smtClean="0"/>
            <a:t>Edukacja nieformalna</a:t>
          </a:r>
          <a:endParaRPr lang="pl-PL" dirty="0"/>
        </a:p>
      </dgm:t>
    </dgm:pt>
    <dgm:pt modelId="{3340E909-37F1-4320-8DBD-C213081D8027}" type="parTrans" cxnId="{C765F673-82C8-4598-8223-A7A933CD205D}">
      <dgm:prSet/>
      <dgm:spPr/>
      <dgm:t>
        <a:bodyPr/>
        <a:lstStyle/>
        <a:p>
          <a:endParaRPr lang="pl-PL"/>
        </a:p>
      </dgm:t>
    </dgm:pt>
    <dgm:pt modelId="{33BD260C-073E-448C-A610-91D73D5015B6}" type="sibTrans" cxnId="{C765F673-82C8-4598-8223-A7A933CD205D}">
      <dgm:prSet/>
      <dgm:spPr/>
      <dgm:t>
        <a:bodyPr/>
        <a:lstStyle/>
        <a:p>
          <a:endParaRPr lang="pl-PL"/>
        </a:p>
      </dgm:t>
    </dgm:pt>
    <dgm:pt modelId="{BE43B985-4D22-4F66-8265-9173E6B8EC95}">
      <dgm:prSet/>
      <dgm:spPr/>
      <dgm:t>
        <a:bodyPr/>
        <a:lstStyle/>
        <a:p>
          <a:r>
            <a:rPr lang="pl-PL" dirty="0" smtClean="0"/>
            <a:t>Edukacja ogólna </a:t>
          </a:r>
          <a:endParaRPr lang="pl-PL" dirty="0"/>
        </a:p>
      </dgm:t>
    </dgm:pt>
    <dgm:pt modelId="{9406C325-BEE3-481F-B48A-CE10FAD8BB28}" type="parTrans" cxnId="{55906AAC-CC76-4FD9-BCD7-CC769B3BAB08}">
      <dgm:prSet/>
      <dgm:spPr/>
      <dgm:t>
        <a:bodyPr/>
        <a:lstStyle/>
        <a:p>
          <a:endParaRPr lang="pl-PL"/>
        </a:p>
      </dgm:t>
    </dgm:pt>
    <dgm:pt modelId="{8EDC3F90-A353-4794-A34D-D6B179CC99C0}" type="sibTrans" cxnId="{55906AAC-CC76-4FD9-BCD7-CC769B3BAB08}">
      <dgm:prSet/>
      <dgm:spPr/>
      <dgm:t>
        <a:bodyPr/>
        <a:lstStyle/>
        <a:p>
          <a:endParaRPr lang="pl-PL"/>
        </a:p>
      </dgm:t>
    </dgm:pt>
    <dgm:pt modelId="{A80FF297-2674-4C7A-BE2B-0BB73674683B}" type="pres">
      <dgm:prSet presAssocID="{83A129A1-2186-499A-A931-F9339A1E2E0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4EEF490-67E0-4C89-83A9-4483A50565E2}" type="pres">
      <dgm:prSet presAssocID="{83A129A1-2186-499A-A931-F9339A1E2E0C}" presName="radial" presStyleCnt="0">
        <dgm:presLayoutVars>
          <dgm:animLvl val="ctr"/>
        </dgm:presLayoutVars>
      </dgm:prSet>
      <dgm:spPr/>
    </dgm:pt>
    <dgm:pt modelId="{6A016D1E-3A07-45D3-B125-07DDE1E815F0}" type="pres">
      <dgm:prSet presAssocID="{3BD052CD-E225-4511-ACE4-772629820B7F}" presName="centerShape" presStyleLbl="vennNode1" presStyleIdx="0" presStyleCnt="7"/>
      <dgm:spPr/>
      <dgm:t>
        <a:bodyPr/>
        <a:lstStyle/>
        <a:p>
          <a:endParaRPr lang="pl-PL"/>
        </a:p>
      </dgm:t>
    </dgm:pt>
    <dgm:pt modelId="{394C361B-34E1-4F86-A0E5-BAE65AE125F3}" type="pres">
      <dgm:prSet presAssocID="{E5B12A9E-919A-42FA-91C0-2A1E2B4E68A0}" presName="node" presStyleLbl="vennNode1" presStyleIdx="1" presStyleCnt="7" custScaleX="19158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0A9CD73-C2DB-4A28-9D31-B40BDB55CDB7}" type="pres">
      <dgm:prSet presAssocID="{BE43B985-4D22-4F66-8265-9173E6B8EC95}" presName="node" presStyleLbl="vennNode1" presStyleIdx="2" presStyleCnt="7" custScaleX="172714" custRadScaleRad="123318" custRadScaleInc="1749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3AD288-FAE3-4DA4-B767-11BB9977B01A}" type="pres">
      <dgm:prSet presAssocID="{DEA16B2F-643A-4820-B288-1BB6D04056B4}" presName="node" presStyleLbl="vennNode1" presStyleIdx="3" presStyleCnt="7" custScaleX="194359" custRadScaleRad="117663" custRadScaleInc="-1498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CFB97EB-06D3-4A5D-9789-B22DB12220DE}" type="pres">
      <dgm:prSet presAssocID="{E0283CC7-234D-4513-9F9E-F864BBF3174A}" presName="node" presStyleLbl="vennNode1" presStyleIdx="4" presStyleCnt="7" custScaleX="16965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095F8D-D51A-45C2-A16D-F4DE84A4D8E3}" type="pres">
      <dgm:prSet presAssocID="{B148A54F-7983-4018-B744-B86AD5DBD90B}" presName="node" presStyleLbl="vennNode1" presStyleIdx="5" presStyleCnt="7" custScaleX="174901" custRadScaleRad="120959" custRadScaleInc="1598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6BAD780-5BC0-47E5-B84D-864FC187E4EC}" type="pres">
      <dgm:prSet presAssocID="{496DA79E-E9F9-4C5E-A29D-FE2CE0E39C5D}" presName="node" presStyleLbl="vennNode1" presStyleIdx="6" presStyleCnt="7" custScaleX="189629" custRadScaleRad="129159" custRadScaleInc="-190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AFE306C-89CB-415E-88D2-30A0E3DE93D8}" type="presOf" srcId="{DEA16B2F-643A-4820-B288-1BB6D04056B4}" destId="{043AD288-FAE3-4DA4-B767-11BB9977B01A}" srcOrd="0" destOrd="0" presId="urn:microsoft.com/office/officeart/2005/8/layout/radial3"/>
    <dgm:cxn modelId="{3958625C-5CEA-4E43-B2B1-587DC1876876}" srcId="{83A129A1-2186-499A-A931-F9339A1E2E0C}" destId="{3BD052CD-E225-4511-ACE4-772629820B7F}" srcOrd="0" destOrd="0" parTransId="{A739F15F-3F4D-4CCA-B1E5-3109D6339587}" sibTransId="{46101EF3-D3C3-44F4-9168-2BA0187013B6}"/>
    <dgm:cxn modelId="{9A107BB3-571E-4FB9-A6FC-DC2E932EBED3}" type="presOf" srcId="{3BD052CD-E225-4511-ACE4-772629820B7F}" destId="{6A016D1E-3A07-45D3-B125-07DDE1E815F0}" srcOrd="0" destOrd="0" presId="urn:microsoft.com/office/officeart/2005/8/layout/radial3"/>
    <dgm:cxn modelId="{F23FF62D-33AE-42A4-9A01-1B035AA5B2F4}" srcId="{3BD052CD-E225-4511-ACE4-772629820B7F}" destId="{496DA79E-E9F9-4C5E-A29D-FE2CE0E39C5D}" srcOrd="5" destOrd="0" parTransId="{853E48CF-BE72-4BA3-AC36-C87E1ACDE863}" sibTransId="{667C84C6-000F-46E3-8D66-3B33EAD20112}"/>
    <dgm:cxn modelId="{43F4FC29-1F29-42BF-8A92-C84C445EE761}" type="presOf" srcId="{BE43B985-4D22-4F66-8265-9173E6B8EC95}" destId="{20A9CD73-C2DB-4A28-9D31-B40BDB55CDB7}" srcOrd="0" destOrd="0" presId="urn:microsoft.com/office/officeart/2005/8/layout/radial3"/>
    <dgm:cxn modelId="{2ECD83B2-E379-4592-8CC2-19298D38F36C}" type="presOf" srcId="{83A129A1-2186-499A-A931-F9339A1E2E0C}" destId="{A80FF297-2674-4C7A-BE2B-0BB73674683B}" srcOrd="0" destOrd="0" presId="urn:microsoft.com/office/officeart/2005/8/layout/radial3"/>
    <dgm:cxn modelId="{C765F673-82C8-4598-8223-A7A933CD205D}" srcId="{3BD052CD-E225-4511-ACE4-772629820B7F}" destId="{E0283CC7-234D-4513-9F9E-F864BBF3174A}" srcOrd="3" destOrd="0" parTransId="{3340E909-37F1-4320-8DBD-C213081D8027}" sibTransId="{33BD260C-073E-448C-A610-91D73D5015B6}"/>
    <dgm:cxn modelId="{CCC5FE2E-AA6C-49C3-AF84-2D8E462817C1}" srcId="{3BD052CD-E225-4511-ACE4-772629820B7F}" destId="{DEA16B2F-643A-4820-B288-1BB6D04056B4}" srcOrd="2" destOrd="0" parTransId="{CAB3BB41-D6BB-4F69-ACC2-FCBC402F732E}" sibTransId="{5AA26297-50C5-4AC5-B06B-5F22B19D2B9B}"/>
    <dgm:cxn modelId="{55906AAC-CC76-4FD9-BCD7-CC769B3BAB08}" srcId="{3BD052CD-E225-4511-ACE4-772629820B7F}" destId="{BE43B985-4D22-4F66-8265-9173E6B8EC95}" srcOrd="1" destOrd="0" parTransId="{9406C325-BEE3-481F-B48A-CE10FAD8BB28}" sibTransId="{8EDC3F90-A353-4794-A34D-D6B179CC99C0}"/>
    <dgm:cxn modelId="{F98B6929-3B25-4E27-8CE8-69F8D87EF69D}" type="presOf" srcId="{496DA79E-E9F9-4C5E-A29D-FE2CE0E39C5D}" destId="{D6BAD780-5BC0-47E5-B84D-864FC187E4EC}" srcOrd="0" destOrd="0" presId="urn:microsoft.com/office/officeart/2005/8/layout/radial3"/>
    <dgm:cxn modelId="{38C38A93-BE8A-4C84-AD89-E8687C575DB4}" type="presOf" srcId="{B148A54F-7983-4018-B744-B86AD5DBD90B}" destId="{45095F8D-D51A-45C2-A16D-F4DE84A4D8E3}" srcOrd="0" destOrd="0" presId="urn:microsoft.com/office/officeart/2005/8/layout/radial3"/>
    <dgm:cxn modelId="{1D633796-D2C3-4B1C-8139-25B26F486D84}" srcId="{3BD052CD-E225-4511-ACE4-772629820B7F}" destId="{E5B12A9E-919A-42FA-91C0-2A1E2B4E68A0}" srcOrd="0" destOrd="0" parTransId="{FD34B1C4-A80A-41C4-9ECB-079E297F2EB0}" sibTransId="{DFB55A79-91CE-4205-87E9-BA87D9E5A3F5}"/>
    <dgm:cxn modelId="{843CB303-4C46-462A-B3DD-AAB1C3200E52}" type="presOf" srcId="{E5B12A9E-919A-42FA-91C0-2A1E2B4E68A0}" destId="{394C361B-34E1-4F86-A0E5-BAE65AE125F3}" srcOrd="0" destOrd="0" presId="urn:microsoft.com/office/officeart/2005/8/layout/radial3"/>
    <dgm:cxn modelId="{A8C19485-8346-44AE-A8BE-002C9584CC01}" type="presOf" srcId="{E0283CC7-234D-4513-9F9E-F864BBF3174A}" destId="{8CFB97EB-06D3-4A5D-9789-B22DB12220DE}" srcOrd="0" destOrd="0" presId="urn:microsoft.com/office/officeart/2005/8/layout/radial3"/>
    <dgm:cxn modelId="{5C36B595-8D8D-44AC-8E3C-769D229EB1C8}" srcId="{3BD052CD-E225-4511-ACE4-772629820B7F}" destId="{B148A54F-7983-4018-B744-B86AD5DBD90B}" srcOrd="4" destOrd="0" parTransId="{2595941D-9233-46B9-8B3B-55BF8BA6D0E9}" sibTransId="{B729B626-CB94-4A97-A5DA-F7C656A1AE65}"/>
    <dgm:cxn modelId="{98966A3B-4F1C-43E5-B545-16ED62325668}" type="presParOf" srcId="{A80FF297-2674-4C7A-BE2B-0BB73674683B}" destId="{B4EEF490-67E0-4C89-83A9-4483A50565E2}" srcOrd="0" destOrd="0" presId="urn:microsoft.com/office/officeart/2005/8/layout/radial3"/>
    <dgm:cxn modelId="{B7D94420-80A1-4E14-905A-5BDB48FB8DA0}" type="presParOf" srcId="{B4EEF490-67E0-4C89-83A9-4483A50565E2}" destId="{6A016D1E-3A07-45D3-B125-07DDE1E815F0}" srcOrd="0" destOrd="0" presId="urn:microsoft.com/office/officeart/2005/8/layout/radial3"/>
    <dgm:cxn modelId="{51170079-F3FA-431A-BC89-E826B043DE30}" type="presParOf" srcId="{B4EEF490-67E0-4C89-83A9-4483A50565E2}" destId="{394C361B-34E1-4F86-A0E5-BAE65AE125F3}" srcOrd="1" destOrd="0" presId="urn:microsoft.com/office/officeart/2005/8/layout/radial3"/>
    <dgm:cxn modelId="{ED75AA2A-2FF9-4126-8571-5DBB9C45457E}" type="presParOf" srcId="{B4EEF490-67E0-4C89-83A9-4483A50565E2}" destId="{20A9CD73-C2DB-4A28-9D31-B40BDB55CDB7}" srcOrd="2" destOrd="0" presId="urn:microsoft.com/office/officeart/2005/8/layout/radial3"/>
    <dgm:cxn modelId="{32DF3B72-5D9E-4A8A-91FC-472D1FEBDB81}" type="presParOf" srcId="{B4EEF490-67E0-4C89-83A9-4483A50565E2}" destId="{043AD288-FAE3-4DA4-B767-11BB9977B01A}" srcOrd="3" destOrd="0" presId="urn:microsoft.com/office/officeart/2005/8/layout/radial3"/>
    <dgm:cxn modelId="{1D5993F1-7753-4D5F-A161-D2A6139FF0DC}" type="presParOf" srcId="{B4EEF490-67E0-4C89-83A9-4483A50565E2}" destId="{8CFB97EB-06D3-4A5D-9789-B22DB12220DE}" srcOrd="4" destOrd="0" presId="urn:microsoft.com/office/officeart/2005/8/layout/radial3"/>
    <dgm:cxn modelId="{41A0FCAD-E2F0-4662-AE94-46B12D542274}" type="presParOf" srcId="{B4EEF490-67E0-4C89-83A9-4483A50565E2}" destId="{45095F8D-D51A-45C2-A16D-F4DE84A4D8E3}" srcOrd="5" destOrd="0" presId="urn:microsoft.com/office/officeart/2005/8/layout/radial3"/>
    <dgm:cxn modelId="{38CA6400-9670-449D-B03B-EA9FB7EDC393}" type="presParOf" srcId="{B4EEF490-67E0-4C89-83A9-4483A50565E2}" destId="{D6BAD780-5BC0-47E5-B84D-864FC187E4EC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EF0505-97B5-436C-ABA6-512B551DFF4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ABBD75C-FE61-4A0C-B095-0FAFFD888307}">
      <dgm:prSet phldrT="[Tekst]" custT="1"/>
      <dgm:spPr/>
      <dgm:t>
        <a:bodyPr/>
        <a:lstStyle/>
        <a:p>
          <a:r>
            <a:rPr lang="pl-PL" sz="2000" b="1" dirty="0" smtClean="0">
              <a:solidFill>
                <a:srgbClr val="1C2F66"/>
              </a:solidFill>
            </a:rPr>
            <a:t>Możliwe podejścia do ubóstwa </a:t>
          </a:r>
          <a:endParaRPr lang="pl-PL" sz="2000" b="1" dirty="0">
            <a:solidFill>
              <a:srgbClr val="1C2F66"/>
            </a:solidFill>
          </a:endParaRPr>
        </a:p>
      </dgm:t>
    </dgm:pt>
    <dgm:pt modelId="{0665CF22-D7DD-435F-A396-70FF9E186B71}" type="parTrans" cxnId="{C212E7EB-2846-4716-BFAC-EC8E1FED3F11}">
      <dgm:prSet/>
      <dgm:spPr/>
      <dgm:t>
        <a:bodyPr/>
        <a:lstStyle/>
        <a:p>
          <a:endParaRPr lang="pl-PL"/>
        </a:p>
      </dgm:t>
    </dgm:pt>
    <dgm:pt modelId="{3884E159-0056-4037-925E-A4C2B967FE75}" type="sibTrans" cxnId="{C212E7EB-2846-4716-BFAC-EC8E1FED3F11}">
      <dgm:prSet/>
      <dgm:spPr/>
      <dgm:t>
        <a:bodyPr/>
        <a:lstStyle/>
        <a:p>
          <a:endParaRPr lang="pl-PL"/>
        </a:p>
      </dgm:t>
    </dgm:pt>
    <dgm:pt modelId="{4D014C5D-7C51-4315-A736-EDB9F07E2546}">
      <dgm:prSet phldrT="[Tekst]" custT="1"/>
      <dgm:spPr/>
      <dgm:t>
        <a:bodyPr/>
        <a:lstStyle/>
        <a:p>
          <a:r>
            <a:rPr lang="pl-PL" sz="1800" b="1" dirty="0" smtClean="0"/>
            <a:t>1. Podejście pasywne</a:t>
          </a:r>
        </a:p>
        <a:p>
          <a:r>
            <a:rPr lang="pl-PL" sz="1800" dirty="0" smtClean="0">
              <a:solidFill>
                <a:srgbClr val="FF0000"/>
              </a:solidFill>
            </a:rPr>
            <a:t>Opiekuńczość i asekuracja</a:t>
          </a:r>
          <a:endParaRPr lang="pl-PL" sz="1800" dirty="0">
            <a:solidFill>
              <a:srgbClr val="FF0000"/>
            </a:solidFill>
          </a:endParaRPr>
        </a:p>
      </dgm:t>
    </dgm:pt>
    <dgm:pt modelId="{19AD436F-22AC-4105-8F5F-CBFC0A17B6A6}" type="parTrans" cxnId="{386D4F0F-2A95-4C93-9954-4347ED4DB2A8}">
      <dgm:prSet/>
      <dgm:spPr/>
      <dgm:t>
        <a:bodyPr/>
        <a:lstStyle/>
        <a:p>
          <a:endParaRPr lang="pl-PL"/>
        </a:p>
      </dgm:t>
    </dgm:pt>
    <dgm:pt modelId="{60CE6FE7-94BC-4C2E-9E35-FD20AD397AE9}" type="sibTrans" cxnId="{386D4F0F-2A95-4C93-9954-4347ED4DB2A8}">
      <dgm:prSet/>
      <dgm:spPr/>
      <dgm:t>
        <a:bodyPr/>
        <a:lstStyle/>
        <a:p>
          <a:endParaRPr lang="pl-PL"/>
        </a:p>
      </dgm:t>
    </dgm:pt>
    <dgm:pt modelId="{105A8A8F-9FC0-4E6A-84AA-5C4BEC2E5208}">
      <dgm:prSet phldrT="[Tekst]"/>
      <dgm:spPr/>
      <dgm:t>
        <a:bodyPr/>
        <a:lstStyle/>
        <a:p>
          <a:r>
            <a:rPr lang="pl-PL" b="1" dirty="0" smtClean="0"/>
            <a:t>System opieki społecznej</a:t>
          </a:r>
          <a:endParaRPr lang="pl-PL" b="1" dirty="0"/>
        </a:p>
      </dgm:t>
    </dgm:pt>
    <dgm:pt modelId="{77E38E67-3122-43EE-807E-AC69947A365E}" type="parTrans" cxnId="{87FF08D8-787A-455E-AECC-8217F4A675B9}">
      <dgm:prSet/>
      <dgm:spPr/>
      <dgm:t>
        <a:bodyPr/>
        <a:lstStyle/>
        <a:p>
          <a:endParaRPr lang="pl-PL"/>
        </a:p>
      </dgm:t>
    </dgm:pt>
    <dgm:pt modelId="{44FA8D93-911B-4E36-97A4-97FF9F8CB736}" type="sibTrans" cxnId="{87FF08D8-787A-455E-AECC-8217F4A675B9}">
      <dgm:prSet/>
      <dgm:spPr/>
      <dgm:t>
        <a:bodyPr/>
        <a:lstStyle/>
        <a:p>
          <a:endParaRPr lang="pl-PL"/>
        </a:p>
      </dgm:t>
    </dgm:pt>
    <dgm:pt modelId="{C6B0E8BE-7EF2-44D0-BB56-524A548A9E7C}">
      <dgm:prSet phldrT="[Tekst]"/>
      <dgm:spPr/>
      <dgm:t>
        <a:bodyPr/>
        <a:lstStyle/>
        <a:p>
          <a:r>
            <a:rPr lang="pl-PL" b="1" dirty="0" smtClean="0"/>
            <a:t>Rozbudowane świadczenia pieniężne</a:t>
          </a:r>
          <a:endParaRPr lang="pl-PL" b="1" dirty="0"/>
        </a:p>
      </dgm:t>
    </dgm:pt>
    <dgm:pt modelId="{9A6D6E87-6E81-4DB7-816A-05BBC9AA4F60}" type="parTrans" cxnId="{89F42BA1-C672-4D4C-B8C0-CADEC3F7A8CD}">
      <dgm:prSet/>
      <dgm:spPr/>
      <dgm:t>
        <a:bodyPr/>
        <a:lstStyle/>
        <a:p>
          <a:endParaRPr lang="pl-PL"/>
        </a:p>
      </dgm:t>
    </dgm:pt>
    <dgm:pt modelId="{B8FA2C31-4CAF-4726-B72F-D8FF11189DD5}" type="sibTrans" cxnId="{89F42BA1-C672-4D4C-B8C0-CADEC3F7A8CD}">
      <dgm:prSet/>
      <dgm:spPr/>
      <dgm:t>
        <a:bodyPr/>
        <a:lstStyle/>
        <a:p>
          <a:endParaRPr lang="pl-PL"/>
        </a:p>
      </dgm:t>
    </dgm:pt>
    <dgm:pt modelId="{1CC16AC9-9CAF-4693-8169-195F92F1F48C}">
      <dgm:prSet phldrT="[Tekst]" custT="1"/>
      <dgm:spPr/>
      <dgm:t>
        <a:bodyPr/>
        <a:lstStyle/>
        <a:p>
          <a:r>
            <a:rPr lang="pl-PL" sz="1800" b="1" dirty="0" smtClean="0"/>
            <a:t>2</a:t>
          </a:r>
          <a:r>
            <a:rPr lang="pl-PL" sz="1800" dirty="0" smtClean="0"/>
            <a:t>. </a:t>
          </a:r>
          <a:r>
            <a:rPr lang="pl-PL" sz="1800" b="1" dirty="0" smtClean="0"/>
            <a:t>Podejście aktywne</a:t>
          </a:r>
        </a:p>
        <a:p>
          <a:r>
            <a:rPr lang="pl-PL" sz="1800" dirty="0" smtClean="0">
              <a:solidFill>
                <a:srgbClr val="FF0000"/>
              </a:solidFill>
            </a:rPr>
            <a:t>Przedsiębiorczość i aktywizacja</a:t>
          </a:r>
          <a:endParaRPr lang="pl-PL" sz="1800" dirty="0">
            <a:solidFill>
              <a:srgbClr val="FF0000"/>
            </a:solidFill>
          </a:endParaRPr>
        </a:p>
      </dgm:t>
    </dgm:pt>
    <dgm:pt modelId="{96F0EEE1-CEDA-4F9E-B79B-E1AB1460D23D}" type="parTrans" cxnId="{259C2E49-5766-48ED-B6C6-7C004D19A0BE}">
      <dgm:prSet/>
      <dgm:spPr/>
      <dgm:t>
        <a:bodyPr/>
        <a:lstStyle/>
        <a:p>
          <a:endParaRPr lang="pl-PL"/>
        </a:p>
      </dgm:t>
    </dgm:pt>
    <dgm:pt modelId="{85BA7486-05C4-41AD-BEF2-14EC7C6BEE9B}" type="sibTrans" cxnId="{259C2E49-5766-48ED-B6C6-7C004D19A0BE}">
      <dgm:prSet/>
      <dgm:spPr/>
      <dgm:t>
        <a:bodyPr/>
        <a:lstStyle/>
        <a:p>
          <a:endParaRPr lang="pl-PL"/>
        </a:p>
      </dgm:t>
    </dgm:pt>
    <dgm:pt modelId="{43402C49-8A95-4A7D-9109-F40D42E8BF63}">
      <dgm:prSet phldrT="[Tekst]" custT="1"/>
      <dgm:spPr/>
      <dgm:t>
        <a:bodyPr/>
        <a:lstStyle/>
        <a:p>
          <a:r>
            <a:rPr lang="pl-PL" sz="1600" b="1" dirty="0" smtClean="0">
              <a:solidFill>
                <a:srgbClr val="FF0000"/>
              </a:solidFill>
            </a:rPr>
            <a:t>Biznes społeczny – ekonomia społeczna</a:t>
          </a:r>
          <a:endParaRPr lang="pl-PL" sz="1600" b="1" dirty="0">
            <a:solidFill>
              <a:srgbClr val="FF0000"/>
            </a:solidFill>
          </a:endParaRPr>
        </a:p>
      </dgm:t>
    </dgm:pt>
    <dgm:pt modelId="{E2DE956F-13CF-43AC-9A7C-4B9BD8ADEF01}" type="parTrans" cxnId="{0941A1E2-E526-4ABD-9918-BB6F13C70C15}">
      <dgm:prSet/>
      <dgm:spPr/>
      <dgm:t>
        <a:bodyPr/>
        <a:lstStyle/>
        <a:p>
          <a:endParaRPr lang="pl-PL"/>
        </a:p>
      </dgm:t>
    </dgm:pt>
    <dgm:pt modelId="{86FB00D1-D543-4B3F-B7A1-217AD70132EA}" type="sibTrans" cxnId="{0941A1E2-E526-4ABD-9918-BB6F13C70C15}">
      <dgm:prSet/>
      <dgm:spPr/>
      <dgm:t>
        <a:bodyPr/>
        <a:lstStyle/>
        <a:p>
          <a:endParaRPr lang="pl-PL"/>
        </a:p>
      </dgm:t>
    </dgm:pt>
    <dgm:pt modelId="{F9E9B764-BB54-4004-AE18-B69004E7FDA9}">
      <dgm:prSet/>
      <dgm:spPr/>
      <dgm:t>
        <a:bodyPr/>
        <a:lstStyle/>
        <a:p>
          <a:r>
            <a:rPr lang="pl-PL" b="1" dirty="0" smtClean="0">
              <a:solidFill>
                <a:srgbClr val="FF0000"/>
              </a:solidFill>
            </a:rPr>
            <a:t>Aktywizujące usługi społeczne </a:t>
          </a:r>
          <a:endParaRPr lang="pl-PL" b="1" dirty="0">
            <a:solidFill>
              <a:srgbClr val="FF0000"/>
            </a:solidFill>
          </a:endParaRPr>
        </a:p>
      </dgm:t>
    </dgm:pt>
    <dgm:pt modelId="{5FF45370-423F-4B53-9CB6-9694EE6A4630}" type="parTrans" cxnId="{BFF07FA6-BA28-4451-B72D-E2F257CFD315}">
      <dgm:prSet/>
      <dgm:spPr/>
      <dgm:t>
        <a:bodyPr/>
        <a:lstStyle/>
        <a:p>
          <a:endParaRPr lang="pl-PL"/>
        </a:p>
      </dgm:t>
    </dgm:pt>
    <dgm:pt modelId="{CFB7AA3B-6846-4DFB-8677-9B3CE6A6BC21}" type="sibTrans" cxnId="{BFF07FA6-BA28-4451-B72D-E2F257CFD315}">
      <dgm:prSet/>
      <dgm:spPr/>
      <dgm:t>
        <a:bodyPr/>
        <a:lstStyle/>
        <a:p>
          <a:endParaRPr lang="pl-PL"/>
        </a:p>
      </dgm:t>
    </dgm:pt>
    <dgm:pt modelId="{B9F2E8B6-D591-4D25-B729-F458A7C0C247}" type="pres">
      <dgm:prSet presAssocID="{FAEF0505-97B5-436C-ABA6-512B551DFF4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337088CD-F704-4412-84B4-6B842D2AA6C4}" type="pres">
      <dgm:prSet presAssocID="{7ABBD75C-FE61-4A0C-B095-0FAFFD888307}" presName="hierRoot1" presStyleCnt="0"/>
      <dgm:spPr/>
    </dgm:pt>
    <dgm:pt modelId="{B8E510DB-D9BF-4682-B527-75B72ABCA265}" type="pres">
      <dgm:prSet presAssocID="{7ABBD75C-FE61-4A0C-B095-0FAFFD888307}" presName="composite" presStyleCnt="0"/>
      <dgm:spPr/>
    </dgm:pt>
    <dgm:pt modelId="{FCABE7ED-78E4-4C1E-B7CB-46ABFB2C48CF}" type="pres">
      <dgm:prSet presAssocID="{7ABBD75C-FE61-4A0C-B095-0FAFFD888307}" presName="background" presStyleLbl="node0" presStyleIdx="0" presStyleCnt="1"/>
      <dgm:spPr/>
    </dgm:pt>
    <dgm:pt modelId="{8DE5D326-5872-48DD-9695-5B2CBC99CDBB}" type="pres">
      <dgm:prSet presAssocID="{7ABBD75C-FE61-4A0C-B095-0FAFFD888307}" presName="text" presStyleLbl="fgAcc0" presStyleIdx="0" presStyleCnt="1" custScaleX="326347" custScaleY="14157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B6AAAE5-73FF-41DB-8F9D-C1674414740C}" type="pres">
      <dgm:prSet presAssocID="{7ABBD75C-FE61-4A0C-B095-0FAFFD888307}" presName="hierChild2" presStyleCnt="0"/>
      <dgm:spPr/>
    </dgm:pt>
    <dgm:pt modelId="{68C6893B-63C2-4773-8385-49984AB6DC1C}" type="pres">
      <dgm:prSet presAssocID="{19AD436F-22AC-4105-8F5F-CBFC0A17B6A6}" presName="Name10" presStyleLbl="parChTrans1D2" presStyleIdx="0" presStyleCnt="2"/>
      <dgm:spPr/>
      <dgm:t>
        <a:bodyPr/>
        <a:lstStyle/>
        <a:p>
          <a:endParaRPr lang="pl-PL"/>
        </a:p>
      </dgm:t>
    </dgm:pt>
    <dgm:pt modelId="{837AEDA4-FED4-4E67-80FB-10484C507CAE}" type="pres">
      <dgm:prSet presAssocID="{4D014C5D-7C51-4315-A736-EDB9F07E2546}" presName="hierRoot2" presStyleCnt="0"/>
      <dgm:spPr/>
    </dgm:pt>
    <dgm:pt modelId="{79F6F2AF-EF10-4FF0-82F0-D40308001491}" type="pres">
      <dgm:prSet presAssocID="{4D014C5D-7C51-4315-A736-EDB9F07E2546}" presName="composite2" presStyleCnt="0"/>
      <dgm:spPr/>
    </dgm:pt>
    <dgm:pt modelId="{7CB8B861-7D7D-41EF-A98A-8B6E175B7830}" type="pres">
      <dgm:prSet presAssocID="{4D014C5D-7C51-4315-A736-EDB9F07E2546}" presName="background2" presStyleLbl="node2" presStyleIdx="0" presStyleCnt="2"/>
      <dgm:spPr/>
    </dgm:pt>
    <dgm:pt modelId="{2C0EFD2F-01D0-4B82-A976-BC44A29E5828}" type="pres">
      <dgm:prSet presAssocID="{4D014C5D-7C51-4315-A736-EDB9F07E2546}" presName="text2" presStyleLbl="fgAcc2" presStyleIdx="0" presStyleCnt="2" custScaleX="168490" custScaleY="14256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F1F9B35-8CF6-49FC-BF11-A86619A6AB8E}" type="pres">
      <dgm:prSet presAssocID="{4D014C5D-7C51-4315-A736-EDB9F07E2546}" presName="hierChild3" presStyleCnt="0"/>
      <dgm:spPr/>
    </dgm:pt>
    <dgm:pt modelId="{7DDCEBFD-6581-48F2-807A-CFD53408AE3F}" type="pres">
      <dgm:prSet presAssocID="{77E38E67-3122-43EE-807E-AC69947A365E}" presName="Name17" presStyleLbl="parChTrans1D3" presStyleIdx="0" presStyleCnt="4"/>
      <dgm:spPr/>
      <dgm:t>
        <a:bodyPr/>
        <a:lstStyle/>
        <a:p>
          <a:endParaRPr lang="pl-PL"/>
        </a:p>
      </dgm:t>
    </dgm:pt>
    <dgm:pt modelId="{31245FF6-4049-4987-BFFB-D47515938193}" type="pres">
      <dgm:prSet presAssocID="{105A8A8F-9FC0-4E6A-84AA-5C4BEC2E5208}" presName="hierRoot3" presStyleCnt="0"/>
      <dgm:spPr/>
    </dgm:pt>
    <dgm:pt modelId="{F80DF51A-19E3-43AD-985D-92794D9DD936}" type="pres">
      <dgm:prSet presAssocID="{105A8A8F-9FC0-4E6A-84AA-5C4BEC2E5208}" presName="composite3" presStyleCnt="0"/>
      <dgm:spPr/>
    </dgm:pt>
    <dgm:pt modelId="{FE6998D2-DB29-44DB-976B-298F7662780F}" type="pres">
      <dgm:prSet presAssocID="{105A8A8F-9FC0-4E6A-84AA-5C4BEC2E5208}" presName="background3" presStyleLbl="node3" presStyleIdx="0" presStyleCnt="4"/>
      <dgm:spPr/>
    </dgm:pt>
    <dgm:pt modelId="{5DFAF08A-233F-410E-A8F7-FEDCC3908258}" type="pres">
      <dgm:prSet presAssocID="{105A8A8F-9FC0-4E6A-84AA-5C4BEC2E5208}" presName="text3" presStyleLbl="fgAcc3" presStyleIdx="0" presStyleCnt="4" custScaleX="11627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9A81B0C-68D2-41B5-B385-3405E78441BE}" type="pres">
      <dgm:prSet presAssocID="{105A8A8F-9FC0-4E6A-84AA-5C4BEC2E5208}" presName="hierChild4" presStyleCnt="0"/>
      <dgm:spPr/>
    </dgm:pt>
    <dgm:pt modelId="{C71FCEA5-84C8-407D-A09F-772FE74E8EB2}" type="pres">
      <dgm:prSet presAssocID="{9A6D6E87-6E81-4DB7-816A-05BBC9AA4F60}" presName="Name17" presStyleLbl="parChTrans1D3" presStyleIdx="1" presStyleCnt="4"/>
      <dgm:spPr/>
      <dgm:t>
        <a:bodyPr/>
        <a:lstStyle/>
        <a:p>
          <a:endParaRPr lang="pl-PL"/>
        </a:p>
      </dgm:t>
    </dgm:pt>
    <dgm:pt modelId="{153B2A11-2812-41DE-91DF-82E0A75ED831}" type="pres">
      <dgm:prSet presAssocID="{C6B0E8BE-7EF2-44D0-BB56-524A548A9E7C}" presName="hierRoot3" presStyleCnt="0"/>
      <dgm:spPr/>
    </dgm:pt>
    <dgm:pt modelId="{DBBCF495-F9E0-42E8-BCBF-D12C32B3D2E2}" type="pres">
      <dgm:prSet presAssocID="{C6B0E8BE-7EF2-44D0-BB56-524A548A9E7C}" presName="composite3" presStyleCnt="0"/>
      <dgm:spPr/>
    </dgm:pt>
    <dgm:pt modelId="{5A546552-C456-42A7-B396-C104646BF236}" type="pres">
      <dgm:prSet presAssocID="{C6B0E8BE-7EF2-44D0-BB56-524A548A9E7C}" presName="background3" presStyleLbl="node3" presStyleIdx="1" presStyleCnt="4"/>
      <dgm:spPr/>
    </dgm:pt>
    <dgm:pt modelId="{BEBD073D-1B92-4B10-A8C3-ECEF8A143CF1}" type="pres">
      <dgm:prSet presAssocID="{C6B0E8BE-7EF2-44D0-BB56-524A548A9E7C}" presName="text3" presStyleLbl="fgAcc3" presStyleIdx="1" presStyleCnt="4" custScaleX="12293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268FE68-190E-4567-ABE6-28800DDAE220}" type="pres">
      <dgm:prSet presAssocID="{C6B0E8BE-7EF2-44D0-BB56-524A548A9E7C}" presName="hierChild4" presStyleCnt="0"/>
      <dgm:spPr/>
    </dgm:pt>
    <dgm:pt modelId="{7014B94A-6297-44B8-A155-DCE6D5B022D5}" type="pres">
      <dgm:prSet presAssocID="{96F0EEE1-CEDA-4F9E-B79B-E1AB1460D23D}" presName="Name10" presStyleLbl="parChTrans1D2" presStyleIdx="1" presStyleCnt="2"/>
      <dgm:spPr/>
      <dgm:t>
        <a:bodyPr/>
        <a:lstStyle/>
        <a:p>
          <a:endParaRPr lang="pl-PL"/>
        </a:p>
      </dgm:t>
    </dgm:pt>
    <dgm:pt modelId="{D5FF130B-8D28-4958-95F9-47CF83EF2F9B}" type="pres">
      <dgm:prSet presAssocID="{1CC16AC9-9CAF-4693-8169-195F92F1F48C}" presName="hierRoot2" presStyleCnt="0"/>
      <dgm:spPr/>
    </dgm:pt>
    <dgm:pt modelId="{3391214D-915C-4AE4-BA97-DEBEEBEFEE48}" type="pres">
      <dgm:prSet presAssocID="{1CC16AC9-9CAF-4693-8169-195F92F1F48C}" presName="composite2" presStyleCnt="0"/>
      <dgm:spPr/>
    </dgm:pt>
    <dgm:pt modelId="{1C444E4C-0656-43C8-A7B6-4A31F5F81C30}" type="pres">
      <dgm:prSet presAssocID="{1CC16AC9-9CAF-4693-8169-195F92F1F48C}" presName="background2" presStyleLbl="node2" presStyleIdx="1" presStyleCnt="2"/>
      <dgm:spPr/>
    </dgm:pt>
    <dgm:pt modelId="{1988DE28-B28A-43ED-80A8-FD49163E5F4C}" type="pres">
      <dgm:prSet presAssocID="{1CC16AC9-9CAF-4693-8169-195F92F1F48C}" presName="text2" presStyleLbl="fgAcc2" presStyleIdx="1" presStyleCnt="2" custScaleX="177608" custScaleY="14882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4BB5B1D-59D6-4C1F-916C-0DAF5CC17E0C}" type="pres">
      <dgm:prSet presAssocID="{1CC16AC9-9CAF-4693-8169-195F92F1F48C}" presName="hierChild3" presStyleCnt="0"/>
      <dgm:spPr/>
    </dgm:pt>
    <dgm:pt modelId="{148789A3-77C9-43A8-A3C7-BFE04489883F}" type="pres">
      <dgm:prSet presAssocID="{E2DE956F-13CF-43AC-9A7C-4B9BD8ADEF01}" presName="Name17" presStyleLbl="parChTrans1D3" presStyleIdx="2" presStyleCnt="4"/>
      <dgm:spPr/>
      <dgm:t>
        <a:bodyPr/>
        <a:lstStyle/>
        <a:p>
          <a:endParaRPr lang="pl-PL"/>
        </a:p>
      </dgm:t>
    </dgm:pt>
    <dgm:pt modelId="{52DA1F11-3D01-45B4-AE1D-3048D64FA60D}" type="pres">
      <dgm:prSet presAssocID="{43402C49-8A95-4A7D-9109-F40D42E8BF63}" presName="hierRoot3" presStyleCnt="0"/>
      <dgm:spPr/>
    </dgm:pt>
    <dgm:pt modelId="{3DC3B016-20BE-4E6C-8CFC-00572544A11C}" type="pres">
      <dgm:prSet presAssocID="{43402C49-8A95-4A7D-9109-F40D42E8BF63}" presName="composite3" presStyleCnt="0"/>
      <dgm:spPr/>
    </dgm:pt>
    <dgm:pt modelId="{11EA5DA2-35B9-4D55-A4B4-2B2CB12FDD59}" type="pres">
      <dgm:prSet presAssocID="{43402C49-8A95-4A7D-9109-F40D42E8BF63}" presName="background3" presStyleLbl="node3" presStyleIdx="2" presStyleCnt="4"/>
      <dgm:spPr/>
    </dgm:pt>
    <dgm:pt modelId="{33B8D621-C243-4E88-BD2D-C54215953D17}" type="pres">
      <dgm:prSet presAssocID="{43402C49-8A95-4A7D-9109-F40D42E8BF63}" presName="text3" presStyleLbl="fgAcc3" presStyleIdx="2" presStyleCnt="4" custScaleY="102323" custLinFactNeighborY="-789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13499BB-8849-4BD0-BD98-BB7A2AF94BCF}" type="pres">
      <dgm:prSet presAssocID="{43402C49-8A95-4A7D-9109-F40D42E8BF63}" presName="hierChild4" presStyleCnt="0"/>
      <dgm:spPr/>
    </dgm:pt>
    <dgm:pt modelId="{8C517BEA-31F1-4F8C-B4B2-E3CC4D0F1687}" type="pres">
      <dgm:prSet presAssocID="{5FF45370-423F-4B53-9CB6-9694EE6A4630}" presName="Name17" presStyleLbl="parChTrans1D3" presStyleIdx="3" presStyleCnt="4"/>
      <dgm:spPr/>
      <dgm:t>
        <a:bodyPr/>
        <a:lstStyle/>
        <a:p>
          <a:endParaRPr lang="pl-PL"/>
        </a:p>
      </dgm:t>
    </dgm:pt>
    <dgm:pt modelId="{21491C0E-CBCB-4C34-9C0B-047675BDC051}" type="pres">
      <dgm:prSet presAssocID="{F9E9B764-BB54-4004-AE18-B69004E7FDA9}" presName="hierRoot3" presStyleCnt="0"/>
      <dgm:spPr/>
    </dgm:pt>
    <dgm:pt modelId="{521FC128-2056-4495-BAE3-41A04D9B24F7}" type="pres">
      <dgm:prSet presAssocID="{F9E9B764-BB54-4004-AE18-B69004E7FDA9}" presName="composite3" presStyleCnt="0"/>
      <dgm:spPr/>
    </dgm:pt>
    <dgm:pt modelId="{B30247DF-BB26-438F-ADE7-1F9B8C40C3AD}" type="pres">
      <dgm:prSet presAssocID="{F9E9B764-BB54-4004-AE18-B69004E7FDA9}" presName="background3" presStyleLbl="node3" presStyleIdx="3" presStyleCnt="4"/>
      <dgm:spPr/>
    </dgm:pt>
    <dgm:pt modelId="{703F8B55-92E6-49C2-887F-A6A973F956C7}" type="pres">
      <dgm:prSet presAssocID="{F9E9B764-BB54-4004-AE18-B69004E7FDA9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932AF6A-8E5A-4005-BB65-D15BEC2A0C86}" type="pres">
      <dgm:prSet presAssocID="{F9E9B764-BB54-4004-AE18-B69004E7FDA9}" presName="hierChild4" presStyleCnt="0"/>
      <dgm:spPr/>
    </dgm:pt>
  </dgm:ptLst>
  <dgm:cxnLst>
    <dgm:cxn modelId="{FD44714C-A2BC-4C3C-AA81-845F4E1FEF22}" type="presOf" srcId="{4D014C5D-7C51-4315-A736-EDB9F07E2546}" destId="{2C0EFD2F-01D0-4B82-A976-BC44A29E5828}" srcOrd="0" destOrd="0" presId="urn:microsoft.com/office/officeart/2005/8/layout/hierarchy1"/>
    <dgm:cxn modelId="{63C3D735-6759-4D75-8E2B-5A27B1F32ACD}" type="presOf" srcId="{1CC16AC9-9CAF-4693-8169-195F92F1F48C}" destId="{1988DE28-B28A-43ED-80A8-FD49163E5F4C}" srcOrd="0" destOrd="0" presId="urn:microsoft.com/office/officeart/2005/8/layout/hierarchy1"/>
    <dgm:cxn modelId="{CC8EF123-B451-476F-9FB8-8D8C01E43EF5}" type="presOf" srcId="{96F0EEE1-CEDA-4F9E-B79B-E1AB1460D23D}" destId="{7014B94A-6297-44B8-A155-DCE6D5B022D5}" srcOrd="0" destOrd="0" presId="urn:microsoft.com/office/officeart/2005/8/layout/hierarchy1"/>
    <dgm:cxn modelId="{B026EE2A-2E20-4A37-8A85-A5B9D47176A3}" type="presOf" srcId="{105A8A8F-9FC0-4E6A-84AA-5C4BEC2E5208}" destId="{5DFAF08A-233F-410E-A8F7-FEDCC3908258}" srcOrd="0" destOrd="0" presId="urn:microsoft.com/office/officeart/2005/8/layout/hierarchy1"/>
    <dgm:cxn modelId="{EB696952-97F3-4283-90C3-D67CD3D8CEC2}" type="presOf" srcId="{9A6D6E87-6E81-4DB7-816A-05BBC9AA4F60}" destId="{C71FCEA5-84C8-407D-A09F-772FE74E8EB2}" srcOrd="0" destOrd="0" presId="urn:microsoft.com/office/officeart/2005/8/layout/hierarchy1"/>
    <dgm:cxn modelId="{6D428347-E955-4A94-A590-034EFAB0AE8D}" type="presOf" srcId="{F9E9B764-BB54-4004-AE18-B69004E7FDA9}" destId="{703F8B55-92E6-49C2-887F-A6A973F956C7}" srcOrd="0" destOrd="0" presId="urn:microsoft.com/office/officeart/2005/8/layout/hierarchy1"/>
    <dgm:cxn modelId="{6E4E3D10-BA33-4E99-9F42-01DEBFE81ABA}" type="presOf" srcId="{E2DE956F-13CF-43AC-9A7C-4B9BD8ADEF01}" destId="{148789A3-77C9-43A8-A3C7-BFE04489883F}" srcOrd="0" destOrd="0" presId="urn:microsoft.com/office/officeart/2005/8/layout/hierarchy1"/>
    <dgm:cxn modelId="{386D4F0F-2A95-4C93-9954-4347ED4DB2A8}" srcId="{7ABBD75C-FE61-4A0C-B095-0FAFFD888307}" destId="{4D014C5D-7C51-4315-A736-EDB9F07E2546}" srcOrd="0" destOrd="0" parTransId="{19AD436F-22AC-4105-8F5F-CBFC0A17B6A6}" sibTransId="{60CE6FE7-94BC-4C2E-9E35-FD20AD397AE9}"/>
    <dgm:cxn modelId="{BFF07FA6-BA28-4451-B72D-E2F257CFD315}" srcId="{1CC16AC9-9CAF-4693-8169-195F92F1F48C}" destId="{F9E9B764-BB54-4004-AE18-B69004E7FDA9}" srcOrd="1" destOrd="0" parTransId="{5FF45370-423F-4B53-9CB6-9694EE6A4630}" sibTransId="{CFB7AA3B-6846-4DFB-8677-9B3CE6A6BC21}"/>
    <dgm:cxn modelId="{C212E7EB-2846-4716-BFAC-EC8E1FED3F11}" srcId="{FAEF0505-97B5-436C-ABA6-512B551DFF46}" destId="{7ABBD75C-FE61-4A0C-B095-0FAFFD888307}" srcOrd="0" destOrd="0" parTransId="{0665CF22-D7DD-435F-A396-70FF9E186B71}" sibTransId="{3884E159-0056-4037-925E-A4C2B967FE75}"/>
    <dgm:cxn modelId="{6FA20117-CB91-465B-85CF-C324A6FF11DB}" type="presOf" srcId="{C6B0E8BE-7EF2-44D0-BB56-524A548A9E7C}" destId="{BEBD073D-1B92-4B10-A8C3-ECEF8A143CF1}" srcOrd="0" destOrd="0" presId="urn:microsoft.com/office/officeart/2005/8/layout/hierarchy1"/>
    <dgm:cxn modelId="{D04D00A7-225A-4920-BB32-BC88D63EC05B}" type="presOf" srcId="{77E38E67-3122-43EE-807E-AC69947A365E}" destId="{7DDCEBFD-6581-48F2-807A-CFD53408AE3F}" srcOrd="0" destOrd="0" presId="urn:microsoft.com/office/officeart/2005/8/layout/hierarchy1"/>
    <dgm:cxn modelId="{89F42BA1-C672-4D4C-B8C0-CADEC3F7A8CD}" srcId="{4D014C5D-7C51-4315-A736-EDB9F07E2546}" destId="{C6B0E8BE-7EF2-44D0-BB56-524A548A9E7C}" srcOrd="1" destOrd="0" parTransId="{9A6D6E87-6E81-4DB7-816A-05BBC9AA4F60}" sibTransId="{B8FA2C31-4CAF-4726-B72F-D8FF11189DD5}"/>
    <dgm:cxn modelId="{FE67B859-388B-4408-A580-E80E38A92747}" type="presOf" srcId="{19AD436F-22AC-4105-8F5F-CBFC0A17B6A6}" destId="{68C6893B-63C2-4773-8385-49984AB6DC1C}" srcOrd="0" destOrd="0" presId="urn:microsoft.com/office/officeart/2005/8/layout/hierarchy1"/>
    <dgm:cxn modelId="{A7467DAE-7FFE-4367-82CB-100A2D01A055}" type="presOf" srcId="{7ABBD75C-FE61-4A0C-B095-0FAFFD888307}" destId="{8DE5D326-5872-48DD-9695-5B2CBC99CDBB}" srcOrd="0" destOrd="0" presId="urn:microsoft.com/office/officeart/2005/8/layout/hierarchy1"/>
    <dgm:cxn modelId="{1D24C621-12F5-4692-BC54-54EAE3071D4B}" type="presOf" srcId="{5FF45370-423F-4B53-9CB6-9694EE6A4630}" destId="{8C517BEA-31F1-4F8C-B4B2-E3CC4D0F1687}" srcOrd="0" destOrd="0" presId="urn:microsoft.com/office/officeart/2005/8/layout/hierarchy1"/>
    <dgm:cxn modelId="{259C2E49-5766-48ED-B6C6-7C004D19A0BE}" srcId="{7ABBD75C-FE61-4A0C-B095-0FAFFD888307}" destId="{1CC16AC9-9CAF-4693-8169-195F92F1F48C}" srcOrd="1" destOrd="0" parTransId="{96F0EEE1-CEDA-4F9E-B79B-E1AB1460D23D}" sibTransId="{85BA7486-05C4-41AD-BEF2-14EC7C6BEE9B}"/>
    <dgm:cxn modelId="{0941A1E2-E526-4ABD-9918-BB6F13C70C15}" srcId="{1CC16AC9-9CAF-4693-8169-195F92F1F48C}" destId="{43402C49-8A95-4A7D-9109-F40D42E8BF63}" srcOrd="0" destOrd="0" parTransId="{E2DE956F-13CF-43AC-9A7C-4B9BD8ADEF01}" sibTransId="{86FB00D1-D543-4B3F-B7A1-217AD70132EA}"/>
    <dgm:cxn modelId="{72F75039-15FD-4A8F-AE0C-326D3C9937A5}" type="presOf" srcId="{43402C49-8A95-4A7D-9109-F40D42E8BF63}" destId="{33B8D621-C243-4E88-BD2D-C54215953D17}" srcOrd="0" destOrd="0" presId="urn:microsoft.com/office/officeart/2005/8/layout/hierarchy1"/>
    <dgm:cxn modelId="{55F7412E-902A-4BFF-9E45-0BF78A38C1B6}" type="presOf" srcId="{FAEF0505-97B5-436C-ABA6-512B551DFF46}" destId="{B9F2E8B6-D591-4D25-B729-F458A7C0C247}" srcOrd="0" destOrd="0" presId="urn:microsoft.com/office/officeart/2005/8/layout/hierarchy1"/>
    <dgm:cxn modelId="{87FF08D8-787A-455E-AECC-8217F4A675B9}" srcId="{4D014C5D-7C51-4315-A736-EDB9F07E2546}" destId="{105A8A8F-9FC0-4E6A-84AA-5C4BEC2E5208}" srcOrd="0" destOrd="0" parTransId="{77E38E67-3122-43EE-807E-AC69947A365E}" sibTransId="{44FA8D93-911B-4E36-97A4-97FF9F8CB736}"/>
    <dgm:cxn modelId="{06C5FE0B-4F99-4E8A-8810-9FBE42A7CA98}" type="presParOf" srcId="{B9F2E8B6-D591-4D25-B729-F458A7C0C247}" destId="{337088CD-F704-4412-84B4-6B842D2AA6C4}" srcOrd="0" destOrd="0" presId="urn:microsoft.com/office/officeart/2005/8/layout/hierarchy1"/>
    <dgm:cxn modelId="{B3A7F40E-E9EF-49AC-9FB1-08F631D93B69}" type="presParOf" srcId="{337088CD-F704-4412-84B4-6B842D2AA6C4}" destId="{B8E510DB-D9BF-4682-B527-75B72ABCA265}" srcOrd="0" destOrd="0" presId="urn:microsoft.com/office/officeart/2005/8/layout/hierarchy1"/>
    <dgm:cxn modelId="{FF17980C-9869-405A-A71D-FB9879B01402}" type="presParOf" srcId="{B8E510DB-D9BF-4682-B527-75B72ABCA265}" destId="{FCABE7ED-78E4-4C1E-B7CB-46ABFB2C48CF}" srcOrd="0" destOrd="0" presId="urn:microsoft.com/office/officeart/2005/8/layout/hierarchy1"/>
    <dgm:cxn modelId="{93DA6C46-1D8A-4C9E-B70D-6DE24619D2D0}" type="presParOf" srcId="{B8E510DB-D9BF-4682-B527-75B72ABCA265}" destId="{8DE5D326-5872-48DD-9695-5B2CBC99CDBB}" srcOrd="1" destOrd="0" presId="urn:microsoft.com/office/officeart/2005/8/layout/hierarchy1"/>
    <dgm:cxn modelId="{56651746-2D47-4908-860A-66E0514346B7}" type="presParOf" srcId="{337088CD-F704-4412-84B4-6B842D2AA6C4}" destId="{5B6AAAE5-73FF-41DB-8F9D-C1674414740C}" srcOrd="1" destOrd="0" presId="urn:microsoft.com/office/officeart/2005/8/layout/hierarchy1"/>
    <dgm:cxn modelId="{AF0548D1-00EA-4A2B-85E7-A04A60C43F76}" type="presParOf" srcId="{5B6AAAE5-73FF-41DB-8F9D-C1674414740C}" destId="{68C6893B-63C2-4773-8385-49984AB6DC1C}" srcOrd="0" destOrd="0" presId="urn:microsoft.com/office/officeart/2005/8/layout/hierarchy1"/>
    <dgm:cxn modelId="{5EF2A1E2-7589-46C3-8CC7-BB3DA17D67BB}" type="presParOf" srcId="{5B6AAAE5-73FF-41DB-8F9D-C1674414740C}" destId="{837AEDA4-FED4-4E67-80FB-10484C507CAE}" srcOrd="1" destOrd="0" presId="urn:microsoft.com/office/officeart/2005/8/layout/hierarchy1"/>
    <dgm:cxn modelId="{9471CC56-E0AB-4590-B9AD-FD5527BB9D21}" type="presParOf" srcId="{837AEDA4-FED4-4E67-80FB-10484C507CAE}" destId="{79F6F2AF-EF10-4FF0-82F0-D40308001491}" srcOrd="0" destOrd="0" presId="urn:microsoft.com/office/officeart/2005/8/layout/hierarchy1"/>
    <dgm:cxn modelId="{1E92ECC0-C77D-47CE-8D2F-AF3428BAD9D2}" type="presParOf" srcId="{79F6F2AF-EF10-4FF0-82F0-D40308001491}" destId="{7CB8B861-7D7D-41EF-A98A-8B6E175B7830}" srcOrd="0" destOrd="0" presId="urn:microsoft.com/office/officeart/2005/8/layout/hierarchy1"/>
    <dgm:cxn modelId="{73C296D9-E42D-41CA-887B-5E4DDAA53FF6}" type="presParOf" srcId="{79F6F2AF-EF10-4FF0-82F0-D40308001491}" destId="{2C0EFD2F-01D0-4B82-A976-BC44A29E5828}" srcOrd="1" destOrd="0" presId="urn:microsoft.com/office/officeart/2005/8/layout/hierarchy1"/>
    <dgm:cxn modelId="{E209A953-E70B-4421-8097-028EAC8FF247}" type="presParOf" srcId="{837AEDA4-FED4-4E67-80FB-10484C507CAE}" destId="{0F1F9B35-8CF6-49FC-BF11-A86619A6AB8E}" srcOrd="1" destOrd="0" presId="urn:microsoft.com/office/officeart/2005/8/layout/hierarchy1"/>
    <dgm:cxn modelId="{8D49EDC2-C89B-4CFA-9F0D-6675DBC1EEEA}" type="presParOf" srcId="{0F1F9B35-8CF6-49FC-BF11-A86619A6AB8E}" destId="{7DDCEBFD-6581-48F2-807A-CFD53408AE3F}" srcOrd="0" destOrd="0" presId="urn:microsoft.com/office/officeart/2005/8/layout/hierarchy1"/>
    <dgm:cxn modelId="{4AC79A9D-77AC-4201-ABAA-30D1F966E9C4}" type="presParOf" srcId="{0F1F9B35-8CF6-49FC-BF11-A86619A6AB8E}" destId="{31245FF6-4049-4987-BFFB-D47515938193}" srcOrd="1" destOrd="0" presId="urn:microsoft.com/office/officeart/2005/8/layout/hierarchy1"/>
    <dgm:cxn modelId="{75D5B33E-0FB9-4488-B942-551126884E63}" type="presParOf" srcId="{31245FF6-4049-4987-BFFB-D47515938193}" destId="{F80DF51A-19E3-43AD-985D-92794D9DD936}" srcOrd="0" destOrd="0" presId="urn:microsoft.com/office/officeart/2005/8/layout/hierarchy1"/>
    <dgm:cxn modelId="{3DD569E5-61DB-4EA4-9467-A42D5AB7FDCB}" type="presParOf" srcId="{F80DF51A-19E3-43AD-985D-92794D9DD936}" destId="{FE6998D2-DB29-44DB-976B-298F7662780F}" srcOrd="0" destOrd="0" presId="urn:microsoft.com/office/officeart/2005/8/layout/hierarchy1"/>
    <dgm:cxn modelId="{BA2328F7-79D5-4688-A277-CC255506ED98}" type="presParOf" srcId="{F80DF51A-19E3-43AD-985D-92794D9DD936}" destId="{5DFAF08A-233F-410E-A8F7-FEDCC3908258}" srcOrd="1" destOrd="0" presId="urn:microsoft.com/office/officeart/2005/8/layout/hierarchy1"/>
    <dgm:cxn modelId="{DC203E1F-69C2-4A5B-AB1F-DFDC10337842}" type="presParOf" srcId="{31245FF6-4049-4987-BFFB-D47515938193}" destId="{F9A81B0C-68D2-41B5-B385-3405E78441BE}" srcOrd="1" destOrd="0" presId="urn:microsoft.com/office/officeart/2005/8/layout/hierarchy1"/>
    <dgm:cxn modelId="{817982CA-57FD-4270-9916-9C51117C3CCD}" type="presParOf" srcId="{0F1F9B35-8CF6-49FC-BF11-A86619A6AB8E}" destId="{C71FCEA5-84C8-407D-A09F-772FE74E8EB2}" srcOrd="2" destOrd="0" presId="urn:microsoft.com/office/officeart/2005/8/layout/hierarchy1"/>
    <dgm:cxn modelId="{86E770CC-8ADA-4540-A9F3-8988F3B675A5}" type="presParOf" srcId="{0F1F9B35-8CF6-49FC-BF11-A86619A6AB8E}" destId="{153B2A11-2812-41DE-91DF-82E0A75ED831}" srcOrd="3" destOrd="0" presId="urn:microsoft.com/office/officeart/2005/8/layout/hierarchy1"/>
    <dgm:cxn modelId="{5C02CD36-62E6-4941-8442-F9796EAF3B43}" type="presParOf" srcId="{153B2A11-2812-41DE-91DF-82E0A75ED831}" destId="{DBBCF495-F9E0-42E8-BCBF-D12C32B3D2E2}" srcOrd="0" destOrd="0" presId="urn:microsoft.com/office/officeart/2005/8/layout/hierarchy1"/>
    <dgm:cxn modelId="{501304A1-11B7-4810-895A-13846D213CD3}" type="presParOf" srcId="{DBBCF495-F9E0-42E8-BCBF-D12C32B3D2E2}" destId="{5A546552-C456-42A7-B396-C104646BF236}" srcOrd="0" destOrd="0" presId="urn:microsoft.com/office/officeart/2005/8/layout/hierarchy1"/>
    <dgm:cxn modelId="{AAD14851-0531-4178-BB91-7071939D825D}" type="presParOf" srcId="{DBBCF495-F9E0-42E8-BCBF-D12C32B3D2E2}" destId="{BEBD073D-1B92-4B10-A8C3-ECEF8A143CF1}" srcOrd="1" destOrd="0" presId="urn:microsoft.com/office/officeart/2005/8/layout/hierarchy1"/>
    <dgm:cxn modelId="{C96F473A-B600-443F-8604-C689DCDDBACB}" type="presParOf" srcId="{153B2A11-2812-41DE-91DF-82E0A75ED831}" destId="{0268FE68-190E-4567-ABE6-28800DDAE220}" srcOrd="1" destOrd="0" presId="urn:microsoft.com/office/officeart/2005/8/layout/hierarchy1"/>
    <dgm:cxn modelId="{FF937C54-BFAF-45F9-BD39-BE6065498778}" type="presParOf" srcId="{5B6AAAE5-73FF-41DB-8F9D-C1674414740C}" destId="{7014B94A-6297-44B8-A155-DCE6D5B022D5}" srcOrd="2" destOrd="0" presId="urn:microsoft.com/office/officeart/2005/8/layout/hierarchy1"/>
    <dgm:cxn modelId="{BEBB9371-3CA7-4EAE-945D-4E404E155ABF}" type="presParOf" srcId="{5B6AAAE5-73FF-41DB-8F9D-C1674414740C}" destId="{D5FF130B-8D28-4958-95F9-47CF83EF2F9B}" srcOrd="3" destOrd="0" presId="urn:microsoft.com/office/officeart/2005/8/layout/hierarchy1"/>
    <dgm:cxn modelId="{CB1C4EA3-3D41-4CEB-B132-4B18C7120475}" type="presParOf" srcId="{D5FF130B-8D28-4958-95F9-47CF83EF2F9B}" destId="{3391214D-915C-4AE4-BA97-DEBEEBEFEE48}" srcOrd="0" destOrd="0" presId="urn:microsoft.com/office/officeart/2005/8/layout/hierarchy1"/>
    <dgm:cxn modelId="{61816F02-AB7E-464D-B143-BE705791801E}" type="presParOf" srcId="{3391214D-915C-4AE4-BA97-DEBEEBEFEE48}" destId="{1C444E4C-0656-43C8-A7B6-4A31F5F81C30}" srcOrd="0" destOrd="0" presId="urn:microsoft.com/office/officeart/2005/8/layout/hierarchy1"/>
    <dgm:cxn modelId="{614E4C20-EEE2-486B-AAB0-638C10BFB1DE}" type="presParOf" srcId="{3391214D-915C-4AE4-BA97-DEBEEBEFEE48}" destId="{1988DE28-B28A-43ED-80A8-FD49163E5F4C}" srcOrd="1" destOrd="0" presId="urn:microsoft.com/office/officeart/2005/8/layout/hierarchy1"/>
    <dgm:cxn modelId="{080C10D5-7B8D-4407-AB4E-25990F01436D}" type="presParOf" srcId="{D5FF130B-8D28-4958-95F9-47CF83EF2F9B}" destId="{B4BB5B1D-59D6-4C1F-916C-0DAF5CC17E0C}" srcOrd="1" destOrd="0" presId="urn:microsoft.com/office/officeart/2005/8/layout/hierarchy1"/>
    <dgm:cxn modelId="{F764791F-3785-4228-BC0D-164E427C24FD}" type="presParOf" srcId="{B4BB5B1D-59D6-4C1F-916C-0DAF5CC17E0C}" destId="{148789A3-77C9-43A8-A3C7-BFE04489883F}" srcOrd="0" destOrd="0" presId="urn:microsoft.com/office/officeart/2005/8/layout/hierarchy1"/>
    <dgm:cxn modelId="{CCCA2BA9-6F2A-47B6-893A-AC22543627B3}" type="presParOf" srcId="{B4BB5B1D-59D6-4C1F-916C-0DAF5CC17E0C}" destId="{52DA1F11-3D01-45B4-AE1D-3048D64FA60D}" srcOrd="1" destOrd="0" presId="urn:microsoft.com/office/officeart/2005/8/layout/hierarchy1"/>
    <dgm:cxn modelId="{DB2022E6-C91D-4596-B60C-EFBCE40DE3D0}" type="presParOf" srcId="{52DA1F11-3D01-45B4-AE1D-3048D64FA60D}" destId="{3DC3B016-20BE-4E6C-8CFC-00572544A11C}" srcOrd="0" destOrd="0" presId="urn:microsoft.com/office/officeart/2005/8/layout/hierarchy1"/>
    <dgm:cxn modelId="{D138FD55-122E-4E7D-A87A-B37588D89BCC}" type="presParOf" srcId="{3DC3B016-20BE-4E6C-8CFC-00572544A11C}" destId="{11EA5DA2-35B9-4D55-A4B4-2B2CB12FDD59}" srcOrd="0" destOrd="0" presId="urn:microsoft.com/office/officeart/2005/8/layout/hierarchy1"/>
    <dgm:cxn modelId="{42F1DB48-D944-4731-9F2C-8738BC2A117D}" type="presParOf" srcId="{3DC3B016-20BE-4E6C-8CFC-00572544A11C}" destId="{33B8D621-C243-4E88-BD2D-C54215953D17}" srcOrd="1" destOrd="0" presId="urn:microsoft.com/office/officeart/2005/8/layout/hierarchy1"/>
    <dgm:cxn modelId="{87910485-99F2-4F94-B0C7-220FE887D757}" type="presParOf" srcId="{52DA1F11-3D01-45B4-AE1D-3048D64FA60D}" destId="{713499BB-8849-4BD0-BD98-BB7A2AF94BCF}" srcOrd="1" destOrd="0" presId="urn:microsoft.com/office/officeart/2005/8/layout/hierarchy1"/>
    <dgm:cxn modelId="{61F40B33-8928-4444-8BAB-922FDA98627B}" type="presParOf" srcId="{B4BB5B1D-59D6-4C1F-916C-0DAF5CC17E0C}" destId="{8C517BEA-31F1-4F8C-B4B2-E3CC4D0F1687}" srcOrd="2" destOrd="0" presId="urn:microsoft.com/office/officeart/2005/8/layout/hierarchy1"/>
    <dgm:cxn modelId="{C6D5CB89-5E4A-425E-8963-AE5CAE0D7939}" type="presParOf" srcId="{B4BB5B1D-59D6-4C1F-916C-0DAF5CC17E0C}" destId="{21491C0E-CBCB-4C34-9C0B-047675BDC051}" srcOrd="3" destOrd="0" presId="urn:microsoft.com/office/officeart/2005/8/layout/hierarchy1"/>
    <dgm:cxn modelId="{6D16E5FE-9BF6-4E99-B63E-54D115EF7E73}" type="presParOf" srcId="{21491C0E-CBCB-4C34-9C0B-047675BDC051}" destId="{521FC128-2056-4495-BAE3-41A04D9B24F7}" srcOrd="0" destOrd="0" presId="urn:microsoft.com/office/officeart/2005/8/layout/hierarchy1"/>
    <dgm:cxn modelId="{7931D2F7-4B33-49CC-8604-ADF07FEDE725}" type="presParOf" srcId="{521FC128-2056-4495-BAE3-41A04D9B24F7}" destId="{B30247DF-BB26-438F-ADE7-1F9B8C40C3AD}" srcOrd="0" destOrd="0" presId="urn:microsoft.com/office/officeart/2005/8/layout/hierarchy1"/>
    <dgm:cxn modelId="{7519048C-ED05-4ACC-9AB7-168445C8FA78}" type="presParOf" srcId="{521FC128-2056-4495-BAE3-41A04D9B24F7}" destId="{703F8B55-92E6-49C2-887F-A6A973F956C7}" srcOrd="1" destOrd="0" presId="urn:microsoft.com/office/officeart/2005/8/layout/hierarchy1"/>
    <dgm:cxn modelId="{6A0BA5F3-A5FD-4B36-B385-34C5B8266495}" type="presParOf" srcId="{21491C0E-CBCB-4C34-9C0B-047675BDC051}" destId="{2932AF6A-8E5A-4005-BB65-D15BEC2A0C8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A4271-C8A7-4867-A860-89420215A00D}">
      <dsp:nvSpPr>
        <dsp:cNvPr id="0" name=""/>
        <dsp:cNvSpPr/>
      </dsp:nvSpPr>
      <dsp:spPr>
        <a:xfrm rot="5400000">
          <a:off x="-185966" y="189497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ROPS</a:t>
          </a:r>
          <a:endParaRPr lang="pl-PL" sz="2400" kern="1200" dirty="0"/>
        </a:p>
      </dsp:txBody>
      <dsp:txXfrm rot="-5400000">
        <a:off x="1" y="437452"/>
        <a:ext cx="867844" cy="371933"/>
      </dsp:txXfrm>
    </dsp:sp>
    <dsp:sp modelId="{C3B1DDDB-C9D6-4E15-B498-7481859071F8}">
      <dsp:nvSpPr>
        <dsp:cNvPr id="0" name=""/>
        <dsp:cNvSpPr/>
      </dsp:nvSpPr>
      <dsp:spPr>
        <a:xfrm rot="5400000">
          <a:off x="4145794" y="-3274419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Diagnoza potrzeb w obszarze  usług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Programowanie regionalne Strategii Usługowej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Kształcenie w zakresie usług m.in. Z EFS i ze środków własnych</a:t>
          </a:r>
          <a:endParaRPr lang="pl-PL" sz="1500" kern="1200" dirty="0"/>
        </a:p>
      </dsp:txBody>
      <dsp:txXfrm rot="-5400000">
        <a:off x="867845" y="42869"/>
        <a:ext cx="7322416" cy="727177"/>
      </dsp:txXfrm>
    </dsp:sp>
    <dsp:sp modelId="{F86A74FE-6546-4AD6-8DEB-F1925ABDE59C}">
      <dsp:nvSpPr>
        <dsp:cNvPr id="0" name=""/>
        <dsp:cNvSpPr/>
      </dsp:nvSpPr>
      <dsp:spPr>
        <a:xfrm rot="5400000">
          <a:off x="-185966" y="1282538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PCPR</a:t>
          </a:r>
          <a:endParaRPr lang="pl-PL" sz="2400" kern="1200" dirty="0"/>
        </a:p>
      </dsp:txBody>
      <dsp:txXfrm rot="-5400000">
        <a:off x="1" y="1530493"/>
        <a:ext cx="867844" cy="371933"/>
      </dsp:txXfrm>
    </dsp:sp>
    <dsp:sp modelId="{9092E2E7-14E6-47E8-8BDE-9DC8373E2CD6}">
      <dsp:nvSpPr>
        <dsp:cNvPr id="0" name=""/>
        <dsp:cNvSpPr/>
      </dsp:nvSpPr>
      <dsp:spPr>
        <a:xfrm rot="5400000">
          <a:off x="4145794" y="-2181378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Koordynacja i udostępnianie usług społecznych na poziomie powiatu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Wsparcie OPS w niektórych usługach, współtworzenie CUS ?</a:t>
          </a:r>
          <a:endParaRPr lang="pl-PL" sz="1500" kern="1200" dirty="0"/>
        </a:p>
      </dsp:txBody>
      <dsp:txXfrm rot="-5400000">
        <a:off x="867845" y="1135910"/>
        <a:ext cx="7322416" cy="727177"/>
      </dsp:txXfrm>
    </dsp:sp>
    <dsp:sp modelId="{97B1F075-023C-48B0-983F-EB065CAB9EBA}">
      <dsp:nvSpPr>
        <dsp:cNvPr id="0" name=""/>
        <dsp:cNvSpPr/>
      </dsp:nvSpPr>
      <dsp:spPr>
        <a:xfrm rot="5400000">
          <a:off x="-185966" y="2375579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CUS</a:t>
          </a:r>
          <a:endParaRPr lang="pl-PL" sz="2400" kern="1200" dirty="0"/>
        </a:p>
      </dsp:txBody>
      <dsp:txXfrm rot="-5400000">
        <a:off x="1" y="2623534"/>
        <a:ext cx="867844" cy="371933"/>
      </dsp:txXfrm>
    </dsp:sp>
    <dsp:sp modelId="{B4186020-C168-4BB4-83AC-3F65211C5585}">
      <dsp:nvSpPr>
        <dsp:cNvPr id="0" name=""/>
        <dsp:cNvSpPr/>
      </dsp:nvSpPr>
      <dsp:spPr>
        <a:xfrm rot="5400000">
          <a:off x="4145794" y="-1088336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Koordynacja gminnych usług społecznych i planowanie oraz organizacja usług</a:t>
          </a:r>
          <a:endParaRPr lang="pl-PL" sz="1500" kern="1200" dirty="0"/>
        </a:p>
      </dsp:txBody>
      <dsp:txXfrm rot="-5400000">
        <a:off x="867845" y="2228952"/>
        <a:ext cx="7322416" cy="727177"/>
      </dsp:txXfrm>
    </dsp:sp>
    <dsp:sp modelId="{93A147FC-F64B-4254-BCD9-ECE64A3D70B0}">
      <dsp:nvSpPr>
        <dsp:cNvPr id="0" name=""/>
        <dsp:cNvSpPr/>
      </dsp:nvSpPr>
      <dsp:spPr>
        <a:xfrm rot="5400000">
          <a:off x="-185966" y="3468621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OPS</a:t>
          </a:r>
          <a:endParaRPr lang="pl-PL" sz="2400" kern="1200" dirty="0"/>
        </a:p>
      </dsp:txBody>
      <dsp:txXfrm rot="-5400000">
        <a:off x="1" y="3716576"/>
        <a:ext cx="867844" cy="371933"/>
      </dsp:txXfrm>
    </dsp:sp>
    <dsp:sp modelId="{26E10543-0452-4D35-A50E-ADDD865B4635}">
      <dsp:nvSpPr>
        <dsp:cNvPr id="0" name=""/>
        <dsp:cNvSpPr/>
      </dsp:nvSpPr>
      <dsp:spPr>
        <a:xfrm rot="5400000">
          <a:off x="4145794" y="4704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Realizacja usług społecznych</a:t>
          </a:r>
          <a:endParaRPr lang="pl-PL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kern="1200" dirty="0" smtClean="0"/>
            <a:t>Dostarczanie i produkcja oraz współfinansowanie usług</a:t>
          </a:r>
          <a:endParaRPr lang="pl-PL" sz="1500" kern="1200" dirty="0"/>
        </a:p>
      </dsp:txBody>
      <dsp:txXfrm rot="-5400000">
        <a:off x="867845" y="3321993"/>
        <a:ext cx="7322416" cy="727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16D1E-3A07-45D3-B125-07DDE1E815F0}">
      <dsp:nvSpPr>
        <dsp:cNvPr id="0" name=""/>
        <dsp:cNvSpPr/>
      </dsp:nvSpPr>
      <dsp:spPr>
        <a:xfrm>
          <a:off x="947409" y="905167"/>
          <a:ext cx="2254979" cy="22549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>
              <a:solidFill>
                <a:srgbClr val="FF0000"/>
              </a:solidFill>
            </a:rPr>
            <a:t>Edukacja jako rozwój przez całe życie</a:t>
          </a:r>
          <a:endParaRPr lang="pl-PL" sz="2600" kern="1200" dirty="0">
            <a:solidFill>
              <a:srgbClr val="FF0000"/>
            </a:solidFill>
          </a:endParaRPr>
        </a:p>
      </dsp:txBody>
      <dsp:txXfrm>
        <a:off x="1277643" y="1235401"/>
        <a:ext cx="1594511" cy="1594511"/>
      </dsp:txXfrm>
    </dsp:sp>
    <dsp:sp modelId="{394C361B-34E1-4F86-A0E5-BAE65AE125F3}">
      <dsp:nvSpPr>
        <dsp:cNvPr id="0" name=""/>
        <dsp:cNvSpPr/>
      </dsp:nvSpPr>
      <dsp:spPr>
        <a:xfrm>
          <a:off x="994854" y="402"/>
          <a:ext cx="2160089" cy="1127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Edukacja wczesnego dzieciństwa </a:t>
          </a:r>
          <a:endParaRPr lang="pl-PL" sz="1700" kern="1200" dirty="0"/>
        </a:p>
      </dsp:txBody>
      <dsp:txXfrm>
        <a:off x="1311192" y="165519"/>
        <a:ext cx="1527413" cy="797255"/>
      </dsp:txXfrm>
    </dsp:sp>
    <dsp:sp modelId="{20A9CD73-C2DB-4A28-9D31-B40BDB55CDB7}">
      <dsp:nvSpPr>
        <dsp:cNvPr id="0" name=""/>
        <dsp:cNvSpPr/>
      </dsp:nvSpPr>
      <dsp:spPr>
        <a:xfrm>
          <a:off x="2373000" y="864319"/>
          <a:ext cx="1947332" cy="1127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Edukacja ogólna </a:t>
          </a:r>
          <a:endParaRPr lang="pl-PL" sz="1700" kern="1200" dirty="0"/>
        </a:p>
      </dsp:txBody>
      <dsp:txXfrm>
        <a:off x="2658180" y="1029436"/>
        <a:ext cx="1376972" cy="797255"/>
      </dsp:txXfrm>
    </dsp:sp>
    <dsp:sp modelId="{043AD288-FAE3-4DA4-B767-11BB9977B01A}">
      <dsp:nvSpPr>
        <dsp:cNvPr id="0" name=""/>
        <dsp:cNvSpPr/>
      </dsp:nvSpPr>
      <dsp:spPr>
        <a:xfrm>
          <a:off x="2250977" y="2088370"/>
          <a:ext cx="2191377" cy="1127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Edukacja wyższa </a:t>
          </a:r>
          <a:endParaRPr lang="pl-PL" sz="1700" kern="1200" dirty="0"/>
        </a:p>
      </dsp:txBody>
      <dsp:txXfrm>
        <a:off x="2571897" y="2253487"/>
        <a:ext cx="1549537" cy="797255"/>
      </dsp:txXfrm>
    </dsp:sp>
    <dsp:sp modelId="{8CFB97EB-06D3-4A5D-9789-B22DB12220DE}">
      <dsp:nvSpPr>
        <dsp:cNvPr id="0" name=""/>
        <dsp:cNvSpPr/>
      </dsp:nvSpPr>
      <dsp:spPr>
        <a:xfrm>
          <a:off x="1118483" y="2937422"/>
          <a:ext cx="1912831" cy="1127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Edukacja nieformalna</a:t>
          </a:r>
          <a:endParaRPr lang="pl-PL" sz="1700" kern="1200" dirty="0"/>
        </a:p>
      </dsp:txBody>
      <dsp:txXfrm>
        <a:off x="1398611" y="3102539"/>
        <a:ext cx="1352575" cy="797255"/>
      </dsp:txXfrm>
    </dsp:sp>
    <dsp:sp modelId="{45095F8D-D51A-45C2-A16D-F4DE84A4D8E3}">
      <dsp:nvSpPr>
        <dsp:cNvPr id="0" name=""/>
        <dsp:cNvSpPr/>
      </dsp:nvSpPr>
      <dsp:spPr>
        <a:xfrm>
          <a:off x="-182863" y="2088358"/>
          <a:ext cx="1971990" cy="1127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 smtClean="0">
              <a:solidFill>
                <a:srgbClr val="FF0000"/>
              </a:solidFill>
            </a:rPr>
            <a:t>Edukacja ustawiczna </a:t>
          </a:r>
          <a:endParaRPr lang="pl-PL" sz="1700" b="1" kern="1200" dirty="0">
            <a:solidFill>
              <a:srgbClr val="FF0000"/>
            </a:solidFill>
          </a:endParaRPr>
        </a:p>
      </dsp:txBody>
      <dsp:txXfrm>
        <a:off x="105928" y="2253475"/>
        <a:ext cx="1394408" cy="797255"/>
      </dsp:txXfrm>
    </dsp:sp>
    <dsp:sp modelId="{D6BAD780-5BC0-47E5-B84D-864FC187E4EC}">
      <dsp:nvSpPr>
        <dsp:cNvPr id="0" name=""/>
        <dsp:cNvSpPr/>
      </dsp:nvSpPr>
      <dsp:spPr>
        <a:xfrm>
          <a:off x="-265891" y="864314"/>
          <a:ext cx="2138047" cy="1127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Edukacja zawodowa</a:t>
          </a:r>
          <a:endParaRPr lang="pl-PL" sz="1700" kern="1200" dirty="0"/>
        </a:p>
      </dsp:txBody>
      <dsp:txXfrm>
        <a:off x="47219" y="1029431"/>
        <a:ext cx="1511827" cy="797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17BEA-31F1-4F8C-B4B2-E3CC4D0F1687}">
      <dsp:nvSpPr>
        <dsp:cNvPr id="0" name=""/>
        <dsp:cNvSpPr/>
      </dsp:nvSpPr>
      <dsp:spPr>
        <a:xfrm>
          <a:off x="5933354" y="2850294"/>
          <a:ext cx="815526" cy="388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89"/>
              </a:lnTo>
              <a:lnTo>
                <a:pt x="815526" y="264489"/>
              </a:lnTo>
              <a:lnTo>
                <a:pt x="815526" y="388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789A3-77C9-43A8-A3C7-BFE04489883F}">
      <dsp:nvSpPr>
        <dsp:cNvPr id="0" name=""/>
        <dsp:cNvSpPr/>
      </dsp:nvSpPr>
      <dsp:spPr>
        <a:xfrm>
          <a:off x="5117828" y="2850294"/>
          <a:ext cx="815526" cy="321213"/>
        </a:xfrm>
        <a:custGeom>
          <a:avLst/>
          <a:gdLst/>
          <a:ahLst/>
          <a:cxnLst/>
          <a:rect l="0" t="0" r="0" b="0"/>
          <a:pathLst>
            <a:path>
              <a:moveTo>
                <a:pt x="815526" y="0"/>
              </a:moveTo>
              <a:lnTo>
                <a:pt x="815526" y="197587"/>
              </a:lnTo>
              <a:lnTo>
                <a:pt x="0" y="197587"/>
              </a:lnTo>
              <a:lnTo>
                <a:pt x="0" y="3212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4B94A-6297-44B8-A155-DCE6D5B022D5}">
      <dsp:nvSpPr>
        <dsp:cNvPr id="0" name=""/>
        <dsp:cNvSpPr/>
      </dsp:nvSpPr>
      <dsp:spPr>
        <a:xfrm>
          <a:off x="4201901" y="1201060"/>
          <a:ext cx="1731452" cy="388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89"/>
              </a:lnTo>
              <a:lnTo>
                <a:pt x="1731452" y="264489"/>
              </a:lnTo>
              <a:lnTo>
                <a:pt x="1731452" y="388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FCEA5-84C8-407D-A09F-772FE74E8EB2}">
      <dsp:nvSpPr>
        <dsp:cNvPr id="0" name=""/>
        <dsp:cNvSpPr/>
      </dsp:nvSpPr>
      <dsp:spPr>
        <a:xfrm>
          <a:off x="2409609" y="2797305"/>
          <a:ext cx="924134" cy="388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89"/>
              </a:lnTo>
              <a:lnTo>
                <a:pt x="924134" y="264489"/>
              </a:lnTo>
              <a:lnTo>
                <a:pt x="924134" y="388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DCEBFD-6581-48F2-807A-CFD53408AE3F}">
      <dsp:nvSpPr>
        <dsp:cNvPr id="0" name=""/>
        <dsp:cNvSpPr/>
      </dsp:nvSpPr>
      <dsp:spPr>
        <a:xfrm>
          <a:off x="1441049" y="2797305"/>
          <a:ext cx="968559" cy="388116"/>
        </a:xfrm>
        <a:custGeom>
          <a:avLst/>
          <a:gdLst/>
          <a:ahLst/>
          <a:cxnLst/>
          <a:rect l="0" t="0" r="0" b="0"/>
          <a:pathLst>
            <a:path>
              <a:moveTo>
                <a:pt x="968559" y="0"/>
              </a:moveTo>
              <a:lnTo>
                <a:pt x="968559" y="264489"/>
              </a:lnTo>
              <a:lnTo>
                <a:pt x="0" y="264489"/>
              </a:lnTo>
              <a:lnTo>
                <a:pt x="0" y="388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6893B-63C2-4773-8385-49984AB6DC1C}">
      <dsp:nvSpPr>
        <dsp:cNvPr id="0" name=""/>
        <dsp:cNvSpPr/>
      </dsp:nvSpPr>
      <dsp:spPr>
        <a:xfrm>
          <a:off x="2409609" y="1201060"/>
          <a:ext cx="1792292" cy="388116"/>
        </a:xfrm>
        <a:custGeom>
          <a:avLst/>
          <a:gdLst/>
          <a:ahLst/>
          <a:cxnLst/>
          <a:rect l="0" t="0" r="0" b="0"/>
          <a:pathLst>
            <a:path>
              <a:moveTo>
                <a:pt x="1792292" y="0"/>
              </a:moveTo>
              <a:lnTo>
                <a:pt x="1792292" y="264489"/>
              </a:lnTo>
              <a:lnTo>
                <a:pt x="0" y="264489"/>
              </a:lnTo>
              <a:lnTo>
                <a:pt x="0" y="388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ABE7ED-78E4-4C1E-B7CB-46ABFB2C48CF}">
      <dsp:nvSpPr>
        <dsp:cNvPr id="0" name=""/>
        <dsp:cNvSpPr/>
      </dsp:nvSpPr>
      <dsp:spPr>
        <a:xfrm>
          <a:off x="2024356" y="1388"/>
          <a:ext cx="4355091" cy="1199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5D326-5872-48DD-9695-5B2CBC99CDBB}">
      <dsp:nvSpPr>
        <dsp:cNvPr id="0" name=""/>
        <dsp:cNvSpPr/>
      </dsp:nvSpPr>
      <dsp:spPr>
        <a:xfrm>
          <a:off x="2172633" y="142251"/>
          <a:ext cx="4355091" cy="1199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rgbClr val="1C2F66"/>
              </a:solidFill>
            </a:rPr>
            <a:t>Możliwe podejścia do ubóstwa </a:t>
          </a:r>
          <a:endParaRPr lang="pl-PL" sz="2000" b="1" kern="1200" dirty="0">
            <a:solidFill>
              <a:srgbClr val="1C2F66"/>
            </a:solidFill>
          </a:endParaRPr>
        </a:p>
      </dsp:txBody>
      <dsp:txXfrm>
        <a:off x="2207770" y="177388"/>
        <a:ext cx="4284817" cy="1129398"/>
      </dsp:txXfrm>
    </dsp:sp>
    <dsp:sp modelId="{7CB8B861-7D7D-41EF-A98A-8B6E175B7830}">
      <dsp:nvSpPr>
        <dsp:cNvPr id="0" name=""/>
        <dsp:cNvSpPr/>
      </dsp:nvSpPr>
      <dsp:spPr>
        <a:xfrm>
          <a:off x="1285362" y="1589176"/>
          <a:ext cx="2248494" cy="12081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EFD2F-01D0-4B82-A976-BC44A29E5828}">
      <dsp:nvSpPr>
        <dsp:cNvPr id="0" name=""/>
        <dsp:cNvSpPr/>
      </dsp:nvSpPr>
      <dsp:spPr>
        <a:xfrm>
          <a:off x="1433639" y="1730040"/>
          <a:ext cx="2248494" cy="12081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1. Podejście pasywne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0000"/>
              </a:solidFill>
            </a:rPr>
            <a:t>Opiekuńczość i asekuracja</a:t>
          </a:r>
          <a:endParaRPr lang="pl-PL" sz="1800" kern="1200" dirty="0">
            <a:solidFill>
              <a:srgbClr val="FF0000"/>
            </a:solidFill>
          </a:endParaRPr>
        </a:p>
      </dsp:txBody>
      <dsp:txXfrm>
        <a:off x="1469024" y="1765425"/>
        <a:ext cx="2177724" cy="1137359"/>
      </dsp:txXfrm>
    </dsp:sp>
    <dsp:sp modelId="{FE6998D2-DB29-44DB-976B-298F7662780F}">
      <dsp:nvSpPr>
        <dsp:cNvPr id="0" name=""/>
        <dsp:cNvSpPr/>
      </dsp:nvSpPr>
      <dsp:spPr>
        <a:xfrm>
          <a:off x="665193" y="3185422"/>
          <a:ext cx="1551713" cy="84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AF08A-233F-410E-A8F7-FEDCC3908258}">
      <dsp:nvSpPr>
        <dsp:cNvPr id="0" name=""/>
        <dsp:cNvSpPr/>
      </dsp:nvSpPr>
      <dsp:spPr>
        <a:xfrm>
          <a:off x="813470" y="3326285"/>
          <a:ext cx="1551713" cy="84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System opieki społecznej</a:t>
          </a:r>
          <a:endParaRPr lang="pl-PL" sz="1600" b="1" kern="1200" dirty="0"/>
        </a:p>
      </dsp:txBody>
      <dsp:txXfrm>
        <a:off x="838290" y="3351105"/>
        <a:ext cx="1502073" cy="797765"/>
      </dsp:txXfrm>
    </dsp:sp>
    <dsp:sp modelId="{5A546552-C456-42A7-B396-C104646BF236}">
      <dsp:nvSpPr>
        <dsp:cNvPr id="0" name=""/>
        <dsp:cNvSpPr/>
      </dsp:nvSpPr>
      <dsp:spPr>
        <a:xfrm>
          <a:off x="2513461" y="3185422"/>
          <a:ext cx="1640564" cy="84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D073D-1B92-4B10-A8C3-ECEF8A143CF1}">
      <dsp:nvSpPr>
        <dsp:cNvPr id="0" name=""/>
        <dsp:cNvSpPr/>
      </dsp:nvSpPr>
      <dsp:spPr>
        <a:xfrm>
          <a:off x="2661738" y="3326285"/>
          <a:ext cx="1640564" cy="84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Rozbudowane świadczenia pieniężne</a:t>
          </a:r>
          <a:endParaRPr lang="pl-PL" sz="1600" b="1" kern="1200" dirty="0"/>
        </a:p>
      </dsp:txBody>
      <dsp:txXfrm>
        <a:off x="2686558" y="3351105"/>
        <a:ext cx="1590924" cy="797765"/>
      </dsp:txXfrm>
    </dsp:sp>
    <dsp:sp modelId="{1C444E4C-0656-43C8-A7B6-4A31F5F81C30}">
      <dsp:nvSpPr>
        <dsp:cNvPr id="0" name=""/>
        <dsp:cNvSpPr/>
      </dsp:nvSpPr>
      <dsp:spPr>
        <a:xfrm>
          <a:off x="4748268" y="1589176"/>
          <a:ext cx="2370173" cy="1261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8DE28-B28A-43ED-80A8-FD49163E5F4C}">
      <dsp:nvSpPr>
        <dsp:cNvPr id="0" name=""/>
        <dsp:cNvSpPr/>
      </dsp:nvSpPr>
      <dsp:spPr>
        <a:xfrm>
          <a:off x="4896545" y="1730040"/>
          <a:ext cx="2370173" cy="1261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2</a:t>
          </a:r>
          <a:r>
            <a:rPr lang="pl-PL" sz="1800" kern="1200" dirty="0" smtClean="0"/>
            <a:t>. </a:t>
          </a:r>
          <a:r>
            <a:rPr lang="pl-PL" sz="1800" b="1" kern="1200" dirty="0" smtClean="0"/>
            <a:t>Podejście aktywne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rgbClr val="FF0000"/>
              </a:solidFill>
            </a:rPr>
            <a:t>Przedsiębiorczość i aktywizacja</a:t>
          </a:r>
          <a:endParaRPr lang="pl-PL" sz="1800" kern="1200" dirty="0">
            <a:solidFill>
              <a:srgbClr val="FF0000"/>
            </a:solidFill>
          </a:endParaRPr>
        </a:p>
      </dsp:txBody>
      <dsp:txXfrm>
        <a:off x="4933482" y="1766977"/>
        <a:ext cx="2296299" cy="1187243"/>
      </dsp:txXfrm>
    </dsp:sp>
    <dsp:sp modelId="{11EA5DA2-35B9-4D55-A4B4-2B2CB12FDD59}">
      <dsp:nvSpPr>
        <dsp:cNvPr id="0" name=""/>
        <dsp:cNvSpPr/>
      </dsp:nvSpPr>
      <dsp:spPr>
        <a:xfrm>
          <a:off x="4450580" y="3171507"/>
          <a:ext cx="1334497" cy="8670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8D621-C243-4E88-BD2D-C54215953D17}">
      <dsp:nvSpPr>
        <dsp:cNvPr id="0" name=""/>
        <dsp:cNvSpPr/>
      </dsp:nvSpPr>
      <dsp:spPr>
        <a:xfrm>
          <a:off x="4598857" y="3312371"/>
          <a:ext cx="1334497" cy="867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>
              <a:solidFill>
                <a:srgbClr val="FF0000"/>
              </a:solidFill>
            </a:rPr>
            <a:t>Biznes społeczny – ekonomia społeczna</a:t>
          </a:r>
          <a:endParaRPr lang="pl-PL" sz="1600" b="1" kern="1200" dirty="0">
            <a:solidFill>
              <a:srgbClr val="FF0000"/>
            </a:solidFill>
          </a:endParaRPr>
        </a:p>
      </dsp:txBody>
      <dsp:txXfrm>
        <a:off x="4624253" y="3337767"/>
        <a:ext cx="1283705" cy="816298"/>
      </dsp:txXfrm>
    </dsp:sp>
    <dsp:sp modelId="{B30247DF-BB26-438F-ADE7-1F9B8C40C3AD}">
      <dsp:nvSpPr>
        <dsp:cNvPr id="0" name=""/>
        <dsp:cNvSpPr/>
      </dsp:nvSpPr>
      <dsp:spPr>
        <a:xfrm>
          <a:off x="6081632" y="3238410"/>
          <a:ext cx="1334497" cy="847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F8B55-92E6-49C2-887F-A6A973F956C7}">
      <dsp:nvSpPr>
        <dsp:cNvPr id="0" name=""/>
        <dsp:cNvSpPr/>
      </dsp:nvSpPr>
      <dsp:spPr>
        <a:xfrm>
          <a:off x="6229909" y="3379274"/>
          <a:ext cx="1334497" cy="8474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>
              <a:solidFill>
                <a:srgbClr val="FF0000"/>
              </a:solidFill>
            </a:rPr>
            <a:t>Aktywizujące usługi społeczne </a:t>
          </a:r>
          <a:endParaRPr lang="pl-PL" sz="1600" b="1" kern="1200" dirty="0">
            <a:solidFill>
              <a:srgbClr val="FF0000"/>
            </a:solidFill>
          </a:endParaRPr>
        </a:p>
      </dsp:txBody>
      <dsp:txXfrm>
        <a:off x="6254729" y="3404094"/>
        <a:ext cx="1284857" cy="797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6B7D7-06D2-4FDF-A3D0-865FE41A0DA3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E5D5D-A6BB-408C-A659-C6FE5477FF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12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6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5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4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9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20" algn="l" defTabSz="9143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789BD-E09D-4593-A2E9-5E0D431A3B51}" type="slidenum">
              <a:rPr lang="pl-PL">
                <a:solidFill>
                  <a:prstClr val="black"/>
                </a:solidFill>
              </a:rPr>
              <a:pPr/>
              <a:t>16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197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27150" y="625475"/>
            <a:ext cx="4173538" cy="3128963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C680-7CF3-4EAB-8276-205DDF4CE610}" type="slidenum">
              <a:rPr lang="pl-PL" smtClean="0">
                <a:solidFill>
                  <a:prstClr val="black"/>
                </a:solidFill>
              </a:rPr>
              <a:pPr/>
              <a:t>36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E5D5D-A6BB-408C-A659-C6FE5477FF70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22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7BF70-2C20-478E-8938-B5F0DC8943D1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2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C680-7CF3-4EAB-8276-205DDF4CE610}" type="slidenum">
              <a:rPr lang="pl-PL" smtClean="0">
                <a:solidFill>
                  <a:prstClr val="black"/>
                </a:solidFill>
              </a:rPr>
              <a:pPr/>
              <a:t>60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1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8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94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33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77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28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2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79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28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08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2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3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0" indent="0">
              <a:buNone/>
              <a:defRPr sz="2800"/>
            </a:lvl2pPr>
            <a:lvl3pPr marL="914380" indent="0">
              <a:buNone/>
              <a:defRPr sz="2400"/>
            </a:lvl3pPr>
            <a:lvl4pPr marL="1371570" indent="0">
              <a:buNone/>
              <a:defRPr sz="2000"/>
            </a:lvl4pPr>
            <a:lvl5pPr marL="1828760" indent="0">
              <a:buNone/>
              <a:defRPr sz="2000"/>
            </a:lvl5pPr>
            <a:lvl6pPr marL="2285950" indent="0">
              <a:buNone/>
              <a:defRPr sz="2000"/>
            </a:lvl6pPr>
            <a:lvl7pPr marL="2743140" indent="0">
              <a:buNone/>
              <a:defRPr sz="2000"/>
            </a:lvl7pPr>
            <a:lvl8pPr marL="3200329" indent="0">
              <a:buNone/>
              <a:defRPr sz="2000"/>
            </a:lvl8pPr>
            <a:lvl9pPr marL="36575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66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24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14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ytuł i diagram lub schemat organiz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SmartArt 2"/>
          <p:cNvSpPr>
            <a:spLocks noGrp="1"/>
          </p:cNvSpPr>
          <p:nvPr>
            <p:ph type="dgm" idx="1"/>
          </p:nvPr>
        </p:nvSpPr>
        <p:spPr>
          <a:xfrm>
            <a:off x="914400" y="1600206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0DF94-31F1-468A-A979-BC54572B3B4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34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14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27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97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84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11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76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7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5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0" indent="0">
              <a:buNone/>
              <a:defRPr sz="2800"/>
            </a:lvl2pPr>
            <a:lvl3pPr marL="914380" indent="0">
              <a:buNone/>
              <a:defRPr sz="2400"/>
            </a:lvl3pPr>
            <a:lvl4pPr marL="1371570" indent="0">
              <a:buNone/>
              <a:defRPr sz="2000"/>
            </a:lvl4pPr>
            <a:lvl5pPr marL="1828760" indent="0">
              <a:buNone/>
              <a:defRPr sz="2000"/>
            </a:lvl5pPr>
            <a:lvl6pPr marL="2285950" indent="0">
              <a:buNone/>
              <a:defRPr sz="2000"/>
            </a:lvl6pPr>
            <a:lvl7pPr marL="2743140" indent="0">
              <a:buNone/>
              <a:defRPr sz="2000"/>
            </a:lvl7pPr>
            <a:lvl8pPr marL="3200329" indent="0">
              <a:buNone/>
              <a:defRPr sz="2000"/>
            </a:lvl8pPr>
            <a:lvl9pPr marL="365752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11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1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73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66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38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51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73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136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08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45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3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0" indent="0">
              <a:buNone/>
              <a:defRPr sz="2800"/>
            </a:lvl2pPr>
            <a:lvl3pPr marL="914380" indent="0">
              <a:buNone/>
              <a:defRPr sz="2400"/>
            </a:lvl3pPr>
            <a:lvl4pPr marL="1371570" indent="0">
              <a:buNone/>
              <a:defRPr sz="2000"/>
            </a:lvl4pPr>
            <a:lvl5pPr marL="1828760" indent="0">
              <a:buNone/>
              <a:defRPr sz="2000"/>
            </a:lvl5pPr>
            <a:lvl6pPr marL="2285950" indent="0">
              <a:buNone/>
              <a:defRPr sz="2000"/>
            </a:lvl6pPr>
            <a:lvl7pPr marL="2743140" indent="0">
              <a:buNone/>
              <a:defRPr sz="2000"/>
            </a:lvl7pPr>
            <a:lvl8pPr marL="3200329" indent="0">
              <a:buNone/>
              <a:defRPr sz="2000"/>
            </a:lvl8pPr>
            <a:lvl9pPr marL="365752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2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07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72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31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91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24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1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63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07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08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48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76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0" indent="0">
              <a:buNone/>
              <a:defRPr sz="2800"/>
            </a:lvl2pPr>
            <a:lvl3pPr marL="914380" indent="0">
              <a:buNone/>
              <a:defRPr sz="2400"/>
            </a:lvl3pPr>
            <a:lvl4pPr marL="1371570" indent="0">
              <a:buNone/>
              <a:defRPr sz="2000"/>
            </a:lvl4pPr>
            <a:lvl5pPr marL="1828760" indent="0">
              <a:buNone/>
              <a:defRPr sz="2000"/>
            </a:lvl5pPr>
            <a:lvl6pPr marL="2285950" indent="0">
              <a:buNone/>
              <a:defRPr sz="2000"/>
            </a:lvl6pPr>
            <a:lvl7pPr marL="2743140" indent="0">
              <a:buNone/>
              <a:defRPr sz="2000"/>
            </a:lvl7pPr>
            <a:lvl8pPr marL="3200329" indent="0">
              <a:buNone/>
              <a:defRPr sz="2000"/>
            </a:lvl8pPr>
            <a:lvl9pPr marL="365752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11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82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8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55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332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42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0" indent="0">
              <a:buNone/>
              <a:defRPr sz="2800"/>
            </a:lvl2pPr>
            <a:lvl3pPr marL="914380" indent="0">
              <a:buNone/>
              <a:defRPr sz="2400"/>
            </a:lvl3pPr>
            <a:lvl4pPr marL="1371570" indent="0">
              <a:buNone/>
              <a:defRPr sz="2000"/>
            </a:lvl4pPr>
            <a:lvl5pPr marL="1828760" indent="0">
              <a:buNone/>
              <a:defRPr sz="2000"/>
            </a:lvl5pPr>
            <a:lvl6pPr marL="2285950" indent="0">
              <a:buNone/>
              <a:defRPr sz="2000"/>
            </a:lvl6pPr>
            <a:lvl7pPr marL="2743140" indent="0">
              <a:buNone/>
              <a:defRPr sz="2000"/>
            </a:lvl7pPr>
            <a:lvl8pPr marL="3200329" indent="0">
              <a:buNone/>
              <a:defRPr sz="2000"/>
            </a:lvl8pPr>
            <a:lvl9pPr marL="365752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910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62E6D-8915-414A-A4EC-157F685C8A0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20BF-0A47-46F5-AE66-9B55A93F5F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10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3" indent="-342893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4" indent="-285744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90"/>
            <a:fld id="{642560D1-C1B1-F84D-9A15-1729E101FA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90"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9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9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90"/>
            <a:fld id="{F78899C5-BE28-5E4F-8E1E-C7C943807F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9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4571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3" indent="-342893" algn="l" defTabSz="45719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4" indent="-285744" algn="l" defTabSz="45719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5" indent="-228595" algn="l" defTabSz="4571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5" indent="-228595" algn="l" defTabSz="45719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5" indent="-228595" algn="l" defTabSz="45719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0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3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3" indent="-342893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4" indent="-285744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7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3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3" indent="-342893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4" indent="-285744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62E6D-8915-414A-A4EC-157F685C8A0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20BF-0A47-46F5-AE66-9B55A93F5F4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2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3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3" indent="-342893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4" indent="-285744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Prof. Mirosław GREWIŃSKI</a:t>
            </a:r>
            <a:br>
              <a:rPr lang="pl-PL" sz="2800" dirty="0" smtClean="0"/>
            </a:br>
            <a:r>
              <a:rPr lang="pl-PL" sz="2800" dirty="0" smtClean="0">
                <a:solidFill>
                  <a:srgbClr val="FF0000"/>
                </a:solidFill>
              </a:rPr>
              <a:t>„Wyzwania </a:t>
            </a:r>
            <a:r>
              <a:rPr lang="pl-PL" sz="2800" dirty="0">
                <a:solidFill>
                  <a:srgbClr val="FF0000"/>
                </a:solidFill>
              </a:rPr>
              <a:t>społeczne </a:t>
            </a:r>
            <a:r>
              <a:rPr lang="pl-PL" sz="2800" dirty="0" smtClean="0">
                <a:solidFill>
                  <a:srgbClr val="FF0000"/>
                </a:solidFill>
              </a:rPr>
              <a:t/>
            </a:r>
            <a:br>
              <a:rPr lang="pl-PL" sz="2800" dirty="0" smtClean="0">
                <a:solidFill>
                  <a:srgbClr val="FF0000"/>
                </a:solidFill>
              </a:rPr>
            </a:br>
            <a:r>
              <a:rPr lang="pl-PL" sz="2800" dirty="0" smtClean="0">
                <a:solidFill>
                  <a:srgbClr val="FF0000"/>
                </a:solidFill>
              </a:rPr>
              <a:t>w </a:t>
            </a:r>
            <a:r>
              <a:rPr lang="pl-PL" sz="2800" dirty="0">
                <a:solidFill>
                  <a:srgbClr val="FF0000"/>
                </a:solidFill>
              </a:rPr>
              <a:t>kontekście realizacji samorządowej PS"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r="35884"/>
          <a:stretch/>
        </p:blipFill>
        <p:spPr bwMode="auto">
          <a:xfrm>
            <a:off x="452176" y="1484784"/>
            <a:ext cx="8260434" cy="526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5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b="1" dirty="0" smtClean="0"/>
              <a:t>Nowa </a:t>
            </a:r>
            <a:r>
              <a:rPr lang="pl-PL" b="1" dirty="0" smtClean="0">
                <a:sym typeface="Wingdings" panose="05000000000000000000" pitchFamily="2" charset="2"/>
              </a:rPr>
              <a:t>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Inwestycyjna polityka społeczna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7545" y="1844824"/>
            <a:ext cx="4392488" cy="4551808"/>
          </a:xfrm>
        </p:spPr>
        <p:txBody>
          <a:bodyPr>
            <a:normAutofit fontScale="62500" lnSpcReduction="20000"/>
          </a:bodyPr>
          <a:lstStyle/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Polityka społeczna jako </a:t>
            </a:r>
            <a:r>
              <a:rPr lang="pl-PL" dirty="0" smtClean="0">
                <a:solidFill>
                  <a:srgbClr val="FF0000"/>
                </a:solidFill>
              </a:rPr>
              <a:t>dobro publiczne </a:t>
            </a: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>
              <a:solidFill>
                <a:srgbClr val="FF0000"/>
              </a:solidFill>
            </a:endParaRP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Bazuje na rozwiniętych usługach społecznych w modelu </a:t>
            </a:r>
            <a:r>
              <a:rPr lang="pl-PL" i="1" dirty="0" err="1" smtClean="0"/>
              <a:t>welfare</a:t>
            </a:r>
            <a:r>
              <a:rPr lang="pl-PL" i="1" dirty="0" smtClean="0"/>
              <a:t> mix</a:t>
            </a: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Inwestycje w profesje - zawody społeczne </a:t>
            </a: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/>
              <a:t>S</a:t>
            </a:r>
            <a:r>
              <a:rPr lang="pl-PL" dirty="0" smtClean="0"/>
              <a:t>amorządowa, obywatelska PS jako klucz + </a:t>
            </a:r>
            <a:r>
              <a:rPr lang="pl-PL" dirty="0" err="1"/>
              <a:t>d</a:t>
            </a:r>
            <a:r>
              <a:rPr lang="pl-PL" dirty="0" err="1" smtClean="0"/>
              <a:t>einstytucjonalizacja</a:t>
            </a:r>
            <a:endParaRPr lang="pl-PL" dirty="0" smtClean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Inwestycyjna PS włącza politykę aktywizacji, ES, </a:t>
            </a:r>
            <a:r>
              <a:rPr lang="pl-PL" dirty="0" err="1" smtClean="0"/>
              <a:t>wielosektorowość</a:t>
            </a:r>
            <a:r>
              <a:rPr lang="pl-PL" dirty="0" smtClean="0"/>
              <a:t> oraz innowacje społeczne 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5" t="16514" r="46998" b="23080"/>
          <a:stretch/>
        </p:blipFill>
        <p:spPr bwMode="auto">
          <a:xfrm>
            <a:off x="5436096" y="1844824"/>
            <a:ext cx="345638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0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Usługi jako przyszłość polityki społecznej*?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2348880"/>
            <a:ext cx="8229600" cy="380808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J. Alber, </a:t>
            </a:r>
            <a:r>
              <a:rPr lang="pl-PL" i="1" dirty="0" smtClean="0"/>
              <a:t>[…] polityka społeczna zmierza w kierunku świadczenia usług ; </a:t>
            </a:r>
            <a:r>
              <a:rPr lang="pl-PL" i="1" u="sng" dirty="0" smtClean="0"/>
              <a:t>usługi społeczne nieuchronnie muszą przejąć wiodącą rolę w polityce społecznej</a:t>
            </a:r>
            <a:r>
              <a:rPr lang="pl-PL" i="1" dirty="0" smtClean="0"/>
              <a:t>. Usługi społeczne stają się coraz ważniejszym składnikiem struktury państwa opiekuńczego i istnieje pilna konieczność przeorientowania badań w tym kierunku</a:t>
            </a:r>
            <a:r>
              <a:rPr lang="pl-PL" dirty="0" smtClean="0"/>
              <a:t>. </a:t>
            </a:r>
          </a:p>
          <a:p>
            <a:endParaRPr lang="pl-PL" dirty="0" smtClean="0"/>
          </a:p>
          <a:p>
            <a:r>
              <a:rPr lang="pl-PL" sz="1800" dirty="0"/>
              <a:t>* </a:t>
            </a:r>
            <a:r>
              <a:rPr lang="en-US" sz="1800" dirty="0"/>
              <a:t>J. </a:t>
            </a:r>
            <a:r>
              <a:rPr lang="en-US" sz="1800" dirty="0" err="1"/>
              <a:t>Alber</a:t>
            </a:r>
            <a:r>
              <a:rPr lang="en-US" sz="1800" dirty="0"/>
              <a:t>, </a:t>
            </a:r>
            <a:r>
              <a:rPr lang="en-US" sz="1800" i="1" dirty="0"/>
              <a:t>A Framework for the Comparative Study of Social Service,</a:t>
            </a:r>
            <a:r>
              <a:rPr lang="en-US" sz="1800" dirty="0"/>
              <a:t> “Journal of European Social Policy” 5/2, s. 132. </a:t>
            </a:r>
            <a:endParaRPr lang="pl-PL" sz="1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40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dirty="0" smtClean="0"/>
              <a:t>Usługi społeczne jako nowy paradygmat inwestycyjnej PS 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3584"/>
          <a:stretch/>
        </p:blipFill>
        <p:spPr bwMode="auto">
          <a:xfrm>
            <a:off x="5004049" y="1700808"/>
            <a:ext cx="36208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258816" cy="4752527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Usługi mogą istotnie zmienić strukturę </a:t>
            </a:r>
            <a:r>
              <a:rPr lang="pl-PL" i="1" dirty="0" err="1" smtClean="0"/>
              <a:t>welfare</a:t>
            </a:r>
            <a:r>
              <a:rPr lang="pl-PL" i="1" dirty="0" smtClean="0"/>
              <a:t> </a:t>
            </a:r>
            <a:r>
              <a:rPr lang="pl-PL" i="1" dirty="0" err="1" smtClean="0"/>
              <a:t>state</a:t>
            </a:r>
            <a:endParaRPr lang="pl-PL" i="1" dirty="0" smtClean="0"/>
          </a:p>
          <a:p>
            <a:endParaRPr lang="pl-PL" i="1" dirty="0"/>
          </a:p>
          <a:p>
            <a:r>
              <a:rPr lang="pl-PL" dirty="0" smtClean="0"/>
              <a:t>Istotnie wpłyną na profesje społeczne i rynek pracy oraz jakość życia</a:t>
            </a:r>
          </a:p>
          <a:p>
            <a:endParaRPr lang="pl-PL" dirty="0"/>
          </a:p>
          <a:p>
            <a:r>
              <a:rPr lang="pl-PL" dirty="0" smtClean="0">
                <a:solidFill>
                  <a:srgbClr val="FF0000"/>
                </a:solidFill>
              </a:rPr>
              <a:t>System zabezpieczenia społecznego to rola państwa – rozwój usług to rola samorządów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57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Dlaczego potrzeba jest nam nowa </a:t>
            </a:r>
            <a:br>
              <a:rPr lang="pl-PL" sz="3600" b="1" dirty="0" smtClean="0"/>
            </a:br>
            <a:r>
              <a:rPr lang="pl-PL" sz="3600" b="1" dirty="0" smtClean="0">
                <a:solidFill>
                  <a:srgbClr val="FF0000"/>
                </a:solidFill>
              </a:rPr>
              <a:t>PS bazująca na usługach społecznych?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40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Nowe wyzwania i problemy społeczne</a:t>
            </a:r>
          </a:p>
          <a:p>
            <a:r>
              <a:rPr lang="pl-PL" dirty="0" smtClean="0"/>
              <a:t>Rosnące aspiracje Polaków </a:t>
            </a:r>
          </a:p>
          <a:p>
            <a:r>
              <a:rPr lang="pl-PL" dirty="0" smtClean="0"/>
              <a:t>Generacje dobrobytu – Z i SMART</a:t>
            </a:r>
          </a:p>
          <a:p>
            <a:r>
              <a:rPr lang="pl-PL" dirty="0" smtClean="0"/>
              <a:t>Przemiany w obrębie rodziny </a:t>
            </a:r>
          </a:p>
          <a:p>
            <a:r>
              <a:rPr lang="pl-PL" dirty="0" smtClean="0"/>
              <a:t>Zanikające więzi społeczne</a:t>
            </a:r>
          </a:p>
          <a:p>
            <a:r>
              <a:rPr lang="pl-PL" dirty="0" smtClean="0"/>
              <a:t>Nowe grupy dyskryminacji (LGBT, migranci, uchodźcy)</a:t>
            </a:r>
          </a:p>
          <a:p>
            <a:r>
              <a:rPr lang="pl-PL" dirty="0" smtClean="0"/>
              <a:t>Emancypacja kobiet i ich role zawodowe</a:t>
            </a:r>
          </a:p>
          <a:p>
            <a:r>
              <a:rPr lang="pl-PL" dirty="0" smtClean="0"/>
              <a:t>Emigracje z małych miejscowości </a:t>
            </a:r>
          </a:p>
          <a:p>
            <a:r>
              <a:rPr lang="pl-PL" dirty="0" smtClean="0"/>
              <a:t>Wyzwania klimatyczne i pandemiczne </a:t>
            </a:r>
          </a:p>
          <a:p>
            <a:r>
              <a:rPr lang="pl-PL" dirty="0" smtClean="0"/>
              <a:t>Niewydolność systemów i rosnące koszty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014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sz="3200" b="1" dirty="0">
                <a:solidFill>
                  <a:srgbClr val="FF0000"/>
                </a:solidFill>
              </a:rPr>
              <a:t>Decentralizacja</a:t>
            </a:r>
            <a:r>
              <a:rPr lang="pl-PL" sz="3200" b="1" dirty="0"/>
              <a:t> i wzrost znaczenia regionalnych i lokalnych instytucji </a:t>
            </a:r>
            <a:r>
              <a:rPr lang="pl-PL" sz="3200" b="1" dirty="0" smtClean="0"/>
              <a:t>PS</a:t>
            </a: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 smtClean="0">
                <a:solidFill>
                  <a:srgbClr val="FF0000"/>
                </a:solidFill>
              </a:rPr>
              <a:t>Usługi społeczne mają charakter lokalny ! </a:t>
            </a:r>
            <a:endParaRPr lang="pl-PL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916832"/>
            <a:ext cx="806489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</a:t>
            </a:r>
            <a:r>
              <a:rPr lang="pl-PL" dirty="0" smtClean="0"/>
              <a:t>rocesy z </a:t>
            </a:r>
            <a:r>
              <a:rPr lang="pl-PL" dirty="0" smtClean="0">
                <a:solidFill>
                  <a:srgbClr val="FF0000"/>
                </a:solidFill>
              </a:rPr>
              <a:t>DE </a:t>
            </a:r>
            <a:r>
              <a:rPr lang="pl-PL" dirty="0" smtClean="0"/>
              <a:t>w polityce społecznej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2"/>
          </a:xfrm>
        </p:spPr>
        <p:txBody>
          <a:bodyPr>
            <a:normAutofit fontScale="925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De</a:t>
            </a:r>
            <a:r>
              <a:rPr lang="pl-PL" dirty="0" smtClean="0"/>
              <a:t>centralizacja PS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De</a:t>
            </a:r>
            <a:r>
              <a:rPr lang="pl-PL" dirty="0" smtClean="0"/>
              <a:t>monopolizacja  PS – w kierunku rynku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De</a:t>
            </a:r>
            <a:r>
              <a:rPr lang="pl-PL" dirty="0" smtClean="0"/>
              <a:t>legowanie zadań i usług lokalnych – do </a:t>
            </a:r>
            <a:r>
              <a:rPr lang="pl-PL" dirty="0" err="1" smtClean="0"/>
              <a:t>NGO’s</a:t>
            </a:r>
            <a:endParaRPr lang="pl-PL" dirty="0" smtClean="0"/>
          </a:p>
          <a:p>
            <a:r>
              <a:rPr lang="pl-PL" dirty="0" err="1" smtClean="0">
                <a:solidFill>
                  <a:srgbClr val="FF0000"/>
                </a:solidFill>
              </a:rPr>
              <a:t>De</a:t>
            </a:r>
            <a:r>
              <a:rPr lang="pl-PL" dirty="0" err="1" smtClean="0"/>
              <a:t>instytucjonalizacja</a:t>
            </a:r>
            <a:r>
              <a:rPr lang="pl-PL" dirty="0" smtClean="0"/>
              <a:t> – jako wyzwanie przyszłości</a:t>
            </a:r>
          </a:p>
          <a:p>
            <a:r>
              <a:rPr lang="pl-PL" dirty="0" smtClean="0">
                <a:solidFill>
                  <a:srgbClr val="0070C0"/>
                </a:solidFill>
              </a:rPr>
              <a:t>De</a:t>
            </a:r>
            <a:r>
              <a:rPr lang="pl-PL" dirty="0" smtClean="0"/>
              <a:t>montaż systemów jako ryzyko </a:t>
            </a:r>
          </a:p>
          <a:p>
            <a:r>
              <a:rPr lang="pl-PL" dirty="0" smtClean="0">
                <a:solidFill>
                  <a:srgbClr val="0070C0"/>
                </a:solidFill>
              </a:rPr>
              <a:t>De</a:t>
            </a:r>
            <a:r>
              <a:rPr lang="pl-PL" dirty="0" smtClean="0"/>
              <a:t>legitymizacja funkcji społecznych państwa i samorządu jako ryzyko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852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939608" cy="1008112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Procesowanie z DE w polskiej PS</a:t>
            </a:r>
            <a:endParaRPr lang="pl-PL" sz="3600" b="1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259633" y="1700808"/>
            <a:ext cx="6912768" cy="4731742"/>
            <a:chOff x="2493" y="777"/>
            <a:chExt cx="7344" cy="6624"/>
          </a:xfrm>
        </p:grpSpPr>
        <p:sp>
          <p:nvSpPr>
            <p:cNvPr id="28677" name="AutoShape 5"/>
            <p:cNvSpPr>
              <a:spLocks noChangeAspect="1" noChangeArrowheads="1"/>
            </p:cNvSpPr>
            <p:nvPr/>
          </p:nvSpPr>
          <p:spPr bwMode="auto">
            <a:xfrm>
              <a:off x="2493" y="777"/>
              <a:ext cx="7344" cy="6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78" name="AutoShape 6"/>
            <p:cNvSpPr>
              <a:spLocks noChangeArrowheads="1"/>
            </p:cNvSpPr>
            <p:nvPr/>
          </p:nvSpPr>
          <p:spPr bwMode="auto">
            <a:xfrm>
              <a:off x="4509" y="777"/>
              <a:ext cx="2736" cy="720"/>
            </a:xfrm>
            <a:prstGeom prst="flowChartExtract">
              <a:avLst/>
            </a:prstGeom>
            <a:gradFill rotWithShape="1">
              <a:gsLst>
                <a:gs pos="0">
                  <a:srgbClr val="B3FFFF"/>
                </a:gs>
                <a:gs pos="100000">
                  <a:srgbClr val="B3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22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4653" y="1785"/>
              <a:ext cx="2448" cy="8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prstClr val="black"/>
                  </a:solidFill>
                  <a:latin typeface="Corbel"/>
                </a:rPr>
                <a:t>przekazanie części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prstClr val="black"/>
                  </a:solidFill>
                  <a:latin typeface="Corbel"/>
                </a:rPr>
                <a:t>kompetencji państwa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prstClr val="black"/>
                  </a:solidFill>
                  <a:latin typeface="Corbel"/>
                </a:rPr>
                <a:t>instytucjom ponadnarodowym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prstClr val="black"/>
                  </a:solidFill>
                  <a:latin typeface="Corbel"/>
                </a:rPr>
                <a:t>(głównie) Unii Europejskiej</a:t>
              </a:r>
              <a:endParaRPr lang="pl-PL" dirty="0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0" name="Text Box 8"/>
            <p:cNvSpPr txBox="1">
              <a:spLocks noChangeArrowheads="1"/>
            </p:cNvSpPr>
            <p:nvPr/>
          </p:nvSpPr>
          <p:spPr bwMode="auto">
            <a:xfrm>
              <a:off x="2781" y="3945"/>
              <a:ext cx="6336" cy="576"/>
            </a:xfrm>
            <a:prstGeom prst="rect">
              <a:avLst/>
            </a:prstGeom>
            <a:gradFill rotWithShape="1">
              <a:gsLst>
                <a:gs pos="0">
                  <a:srgbClr val="C7F5AD"/>
                </a:gs>
                <a:gs pos="100000">
                  <a:srgbClr val="C7F5A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22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</a:pPr>
              <a:r>
                <a:rPr lang="pl-PL" sz="1000" b="1">
                  <a:solidFill>
                    <a:prstClr val="black"/>
                  </a:solidFill>
                  <a:latin typeface="Corbel"/>
                </a:rPr>
                <a:t>SAMORZĄD TERYTORIALNY</a:t>
              </a:r>
              <a:endParaRPr lang="pl-PL" sz="1200">
                <a:solidFill>
                  <a:prstClr val="black"/>
                </a:solidFill>
                <a:latin typeface="Corbe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2781" y="4809"/>
              <a:ext cx="6336" cy="576"/>
            </a:xfrm>
            <a:prstGeom prst="rect">
              <a:avLst/>
            </a:prstGeom>
            <a:gradFill rotWithShape="1">
              <a:gsLst>
                <a:gs pos="0">
                  <a:srgbClr val="B7F296"/>
                </a:gs>
                <a:gs pos="100000">
                  <a:srgbClr val="B7F29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22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</a:pPr>
              <a:r>
                <a:rPr lang="pl-PL" sz="1000" b="1">
                  <a:solidFill>
                    <a:prstClr val="black"/>
                  </a:solidFill>
                  <a:latin typeface="Corbel"/>
                </a:rPr>
                <a:t>ORGANIZACJE POZARZĄDOWE</a:t>
              </a: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2781" y="5673"/>
              <a:ext cx="6336" cy="576"/>
            </a:xfrm>
            <a:prstGeom prst="rect">
              <a:avLst/>
            </a:prstGeom>
            <a:gradFill rotWithShape="1">
              <a:gsLst>
                <a:gs pos="0">
                  <a:srgbClr val="A8EF81"/>
                </a:gs>
                <a:gs pos="100000">
                  <a:srgbClr val="A8EF8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22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l-PL" sz="1000" b="1" dirty="0">
                  <a:solidFill>
                    <a:prstClr val="black"/>
                  </a:solidFill>
                  <a:latin typeface="Corbel"/>
                </a:rPr>
                <a:t>                     </a:t>
              </a:r>
              <a:r>
                <a:rPr lang="pl-PL" sz="1000" b="1" dirty="0" smtClean="0">
                  <a:solidFill>
                    <a:prstClr val="black"/>
                  </a:solidFill>
                  <a:latin typeface="Corbel"/>
                </a:rPr>
                <a:t>                                      SEKTOR </a:t>
              </a:r>
              <a:r>
                <a:rPr lang="pl-PL" sz="1000" b="1" dirty="0">
                  <a:solidFill>
                    <a:prstClr val="black"/>
                  </a:solidFill>
                  <a:latin typeface="Corbel"/>
                </a:rPr>
                <a:t>PRYWATNY I GOSPODARKA SPOŁECZNA</a:t>
              </a:r>
              <a:endParaRPr lang="pl-PL" sz="1200" dirty="0">
                <a:solidFill>
                  <a:prstClr val="black"/>
                </a:solidFill>
                <a:latin typeface="Corbel"/>
              </a:endParaRP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</a:pPr>
              <a:endParaRPr lang="pl-PL" sz="1000" b="1" dirty="0">
                <a:solidFill>
                  <a:prstClr val="black"/>
                </a:solidFill>
                <a:latin typeface="Corbel"/>
              </a:endParaRPr>
            </a:p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</a:pPr>
              <a:endParaRPr lang="pl-PL" sz="1000" b="1" dirty="0">
                <a:solidFill>
                  <a:prstClr val="black"/>
                </a:solidFill>
                <a:latin typeface="Corbe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 dirty="0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781" y="6537"/>
              <a:ext cx="6336" cy="576"/>
            </a:xfrm>
            <a:prstGeom prst="rect">
              <a:avLst/>
            </a:prstGeom>
            <a:gradFill rotWithShape="1">
              <a:gsLst>
                <a:gs pos="0">
                  <a:srgbClr val="98EC6A"/>
                </a:gs>
                <a:gs pos="100000">
                  <a:srgbClr val="98EC6A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22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fontAlgn="auto" hangingPunct="1">
                <a:spcBef>
                  <a:spcPts val="600"/>
                </a:spcBef>
                <a:spcAft>
                  <a:spcPts val="0"/>
                </a:spcAft>
              </a:pPr>
              <a:r>
                <a:rPr lang="pl-PL" sz="1000" b="1">
                  <a:solidFill>
                    <a:prstClr val="black"/>
                  </a:solidFill>
                  <a:latin typeface="Corbel"/>
                </a:rPr>
                <a:t>RODZINA I GRUPY NIEFORMALNE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4" name="Text Box 12"/>
            <p:cNvSpPr txBox="1">
              <a:spLocks noChangeArrowheads="1"/>
            </p:cNvSpPr>
            <p:nvPr/>
          </p:nvSpPr>
          <p:spPr bwMode="auto">
            <a:xfrm>
              <a:off x="2493" y="2937"/>
              <a:ext cx="6912" cy="720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CC66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fontAlgn="auto" hangingPunct="1">
                <a:spcBef>
                  <a:spcPts val="1200"/>
                </a:spcBef>
                <a:spcAft>
                  <a:spcPts val="0"/>
                </a:spcAft>
              </a:pPr>
              <a:r>
                <a:rPr lang="pl-PL" sz="1400" b="1">
                  <a:solidFill>
                    <a:prstClr val="black"/>
                  </a:solidFill>
                  <a:latin typeface="Corbel"/>
                </a:rPr>
                <a:t>PAŃSTWO</a:t>
              </a: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5" name="Text Box 13"/>
            <p:cNvSpPr txBox="1">
              <a:spLocks noChangeArrowheads="1"/>
            </p:cNvSpPr>
            <p:nvPr/>
          </p:nvSpPr>
          <p:spPr bwMode="auto">
            <a:xfrm>
              <a:off x="5517" y="1065"/>
              <a:ext cx="720" cy="432"/>
            </a:xfrm>
            <a:prstGeom prst="rect">
              <a:avLst/>
            </a:prstGeom>
            <a:gradFill rotWithShape="1">
              <a:gsLst>
                <a:gs pos="0">
                  <a:srgbClr val="B3FFFF"/>
                </a:gs>
                <a:gs pos="100000">
                  <a:srgbClr val="B3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l-PL" sz="1200">
                  <a:solidFill>
                    <a:prstClr val="black"/>
                  </a:solidFill>
                  <a:latin typeface="Corbel"/>
                </a:rPr>
                <a:t>  </a:t>
              </a:r>
              <a:r>
                <a:rPr lang="pl-PL" sz="1200" b="1">
                  <a:solidFill>
                    <a:prstClr val="black"/>
                  </a:solidFill>
                  <a:latin typeface="Corbel"/>
                </a:rPr>
                <a:t>UE</a:t>
              </a: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 flipV="1">
              <a:off x="3069" y="1497"/>
              <a:ext cx="2448" cy="216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 flipH="1" flipV="1">
              <a:off x="6237" y="1497"/>
              <a:ext cx="2736" cy="216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8" name="Line 16"/>
            <p:cNvSpPr>
              <a:spLocks noChangeShapeType="1"/>
            </p:cNvSpPr>
            <p:nvPr/>
          </p:nvSpPr>
          <p:spPr bwMode="auto">
            <a:xfrm flipH="1">
              <a:off x="3213" y="2937"/>
              <a:ext cx="1728" cy="41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>
              <a:off x="7101" y="2937"/>
              <a:ext cx="1584" cy="41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l-PL">
                <a:solidFill>
                  <a:prstClr val="black"/>
                </a:solidFill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859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Geneza deinstytucjonalizacji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4525963"/>
          </a:xfrm>
        </p:spPr>
        <p:txBody>
          <a:bodyPr>
            <a:normAutofit fontScale="92500" lnSpcReduction="10000"/>
          </a:bodyPr>
          <a:lstStyle/>
          <a:p>
            <a:r>
              <a:rPr lang="pl-PL" sz="2800" dirty="0" smtClean="0"/>
              <a:t>Termin DI wprowadzony został w </a:t>
            </a:r>
            <a:r>
              <a:rPr lang="pl-PL" sz="2800" dirty="0"/>
              <a:t>latach 70 XX wieku w USA. </a:t>
            </a:r>
            <a:endParaRPr lang="pl-PL" sz="2800" dirty="0" smtClean="0"/>
          </a:p>
          <a:p>
            <a:r>
              <a:rPr lang="pl-PL" sz="2800" dirty="0" smtClean="0"/>
              <a:t>Odnosił </a:t>
            </a:r>
            <a:r>
              <a:rPr lang="pl-PL" sz="2800" dirty="0"/>
              <a:t>się on wówczas do usług </a:t>
            </a:r>
            <a:r>
              <a:rPr lang="pl-PL" sz="2800" dirty="0" smtClean="0"/>
              <a:t> </a:t>
            </a:r>
            <a:r>
              <a:rPr lang="pl-PL" sz="2800" dirty="0"/>
              <a:t>opieki długoterminowej, </a:t>
            </a:r>
            <a:r>
              <a:rPr lang="pl-PL" sz="2800" dirty="0" smtClean="0"/>
              <a:t>terapii,  </a:t>
            </a:r>
            <a:r>
              <a:rPr lang="pl-PL" sz="2800" dirty="0"/>
              <a:t>odosobnienia osób </a:t>
            </a:r>
            <a:r>
              <a:rPr lang="pl-PL" sz="2800" dirty="0" smtClean="0"/>
              <a:t>starszych, niepełnosprawnych</a:t>
            </a:r>
            <a:r>
              <a:rPr lang="pl-PL" sz="2800" dirty="0"/>
              <a:t>,  </a:t>
            </a:r>
            <a:r>
              <a:rPr lang="pl-PL" sz="2800" dirty="0" smtClean="0"/>
              <a:t>chorych </a:t>
            </a:r>
            <a:r>
              <a:rPr lang="pl-PL" sz="2800" dirty="0"/>
              <a:t>psychicznie, a także kryminalistów. </a:t>
            </a:r>
            <a:endParaRPr lang="pl-PL" sz="2800" dirty="0" smtClean="0"/>
          </a:p>
          <a:p>
            <a:r>
              <a:rPr lang="pl-PL" sz="2800" dirty="0" smtClean="0"/>
              <a:t>DI w USA  </a:t>
            </a:r>
            <a:r>
              <a:rPr lang="pl-PL" sz="2800" dirty="0"/>
              <a:t>określa się jako proces </a:t>
            </a:r>
            <a:r>
              <a:rPr lang="pl-PL" sz="2800" dirty="0" smtClean="0"/>
              <a:t> </a:t>
            </a:r>
            <a:r>
              <a:rPr lang="pl-PL" sz="2800" dirty="0"/>
              <a:t>zapobiegania niepotrzebnemu, czy nadmiernemu umieszczaniu i przetrzymywaniu ludzi w placówkach opieki lub separacji długoterminowej </a:t>
            </a:r>
          </a:p>
          <a:p>
            <a:r>
              <a:rPr lang="pl-PL" sz="2800" dirty="0" smtClean="0"/>
              <a:t>Jest to także proces </a:t>
            </a:r>
            <a:r>
              <a:rPr lang="pl-PL" sz="2800" dirty="0"/>
              <a:t>tworzenia stosownych alternatyw w społecznościach lokalnych dla kwaterowania, terapii, szkolenia, edukacji i rehabilitacji </a:t>
            </a:r>
            <a:r>
              <a:rPr lang="pl-PL" sz="2800" dirty="0" smtClean="0"/>
              <a:t>odbiorców wsparcia 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884745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Tło teorii socjologicznych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dirty="0" err="1" smtClean="0"/>
              <a:t>Erving</a:t>
            </a:r>
            <a:r>
              <a:rPr lang="pl-PL" dirty="0" smtClean="0"/>
              <a:t> </a:t>
            </a:r>
            <a:r>
              <a:rPr lang="pl-PL" dirty="0" err="1"/>
              <a:t>Goffman</a:t>
            </a:r>
            <a:r>
              <a:rPr lang="pl-PL" dirty="0"/>
              <a:t>  </a:t>
            </a:r>
            <a:r>
              <a:rPr lang="pl-PL" dirty="0" smtClean="0"/>
              <a:t>i jego koncepcja instytucji totalnych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dirty="0" smtClean="0"/>
              <a:t>Instytucje </a:t>
            </a:r>
            <a:r>
              <a:rPr lang="pl-PL" dirty="0"/>
              <a:t>totalne to te, w których ze względu na ich specyfikę nadmiernego instytucjonalizmu i hierarchii wertykalnej, dochodzi do degradacji osobowości człowieka, desegregacji różnych sfer życia, a także do wytworzenia poczucia strachu i </a:t>
            </a:r>
            <a:r>
              <a:rPr lang="pl-PL" dirty="0" smtClean="0"/>
              <a:t>opresji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dirty="0" err="1" smtClean="0"/>
              <a:t>Goffman</a:t>
            </a:r>
            <a:r>
              <a:rPr lang="pl-PL" dirty="0" smtClean="0"/>
              <a:t> wskazywał, że  </a:t>
            </a:r>
            <a:r>
              <a:rPr lang="pl-PL" dirty="0"/>
              <a:t>niektóre podmioty pomocy społecznej oferujące usługi całodobowej opieki </a:t>
            </a:r>
            <a:r>
              <a:rPr lang="pl-PL" dirty="0" smtClean="0"/>
              <a:t>długoterminowej mogę mieć charakter opresyjnych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3778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Definicje deinstytucjonalizacji - UNICEF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„… całość </a:t>
            </a:r>
            <a:r>
              <a:rPr lang="pl-PL" dirty="0"/>
              <a:t>planowania transformacji i zmniejszania rozmiaru zakładów stacjonarnych lub ich likwidacji, przy jednoczesnym zapewnieniu innego rodzaju różnorodnych usług opieki, bazujących na standardach wynikających z praw człowieka i zorientowanych na </a:t>
            </a:r>
            <a:r>
              <a:rPr lang="pl-PL" dirty="0" smtClean="0"/>
              <a:t>rezultaty…”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71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 mnie ..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402832" cy="4752528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pl-PL" sz="1800" dirty="0" smtClean="0"/>
              <a:t>Uczelnia Korczaka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pl-PL" sz="1800" dirty="0" smtClean="0"/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pl-PL" sz="1800" dirty="0" smtClean="0"/>
              <a:t>Polskie Towarzystwo Polityki Społecznej 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pl-PL" sz="1800" dirty="0"/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pl-PL" sz="1800" dirty="0"/>
              <a:t>Komitet Nauk o Pracy i Polityki Społecznej </a:t>
            </a:r>
            <a:r>
              <a:rPr lang="pl-PL" sz="1800" dirty="0" smtClean="0"/>
              <a:t>PAN</a:t>
            </a:r>
          </a:p>
          <a:p>
            <a:pPr marL="514350" indent="-514350" algn="just">
              <a:lnSpc>
                <a:spcPct val="120000"/>
              </a:lnSpc>
              <a:buFont typeface="+mj-lt"/>
              <a:buAutoNum type="arabicPeriod"/>
            </a:pPr>
            <a:endParaRPr lang="pl-PL" sz="1800" dirty="0"/>
          </a:p>
          <a:p>
            <a:pPr marL="514350" lvl="0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pl-PL" sz="1800" dirty="0" smtClean="0"/>
              <a:t>Instytut Rozwoju Usług i Profesji Społecznych </a:t>
            </a:r>
            <a:endParaRPr lang="pl-PL" sz="1800" dirty="0"/>
          </a:p>
          <a:p>
            <a:pPr marL="514350" lvl="0" indent="-514350" algn="just">
              <a:lnSpc>
                <a:spcPct val="120000"/>
              </a:lnSpc>
              <a:buFont typeface="+mj-lt"/>
              <a:buAutoNum type="arabicPeriod"/>
            </a:pPr>
            <a:endParaRPr lang="pl-PL" sz="1800" dirty="0" smtClean="0"/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pl-PL" sz="1800" dirty="0" smtClean="0"/>
              <a:t>Rada Pomocy Społecznej przy </a:t>
            </a:r>
            <a:r>
              <a:rPr lang="pl-PL" sz="1800" dirty="0" err="1" smtClean="0"/>
              <a:t>MRiPS</a:t>
            </a:r>
            <a:endParaRPr lang="pl-PL" sz="1800" dirty="0"/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endParaRPr lang="pl-PL" sz="1800" dirty="0"/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pl-PL" sz="1800" dirty="0" err="1" smtClean="0"/>
              <a:t>European</a:t>
            </a:r>
            <a:r>
              <a:rPr lang="pl-PL" sz="1800" dirty="0" smtClean="0"/>
              <a:t> </a:t>
            </a:r>
            <a:r>
              <a:rPr lang="pl-PL" sz="1800" dirty="0" err="1" smtClean="0"/>
              <a:t>Social</a:t>
            </a:r>
            <a:r>
              <a:rPr lang="pl-PL" sz="1800" dirty="0" smtClean="0"/>
              <a:t> Network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3303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7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Optimal Mix of </a:t>
            </a:r>
            <a:r>
              <a:rPr lang="pl-PL" sz="3200" dirty="0" err="1" smtClean="0"/>
              <a:t>Social</a:t>
            </a:r>
            <a:r>
              <a:rPr lang="pl-PL" sz="3200" dirty="0" smtClean="0"/>
              <a:t> </a:t>
            </a:r>
            <a:r>
              <a:rPr lang="en-US" sz="3200" dirty="0" smtClean="0"/>
              <a:t>Services</a:t>
            </a:r>
            <a:r>
              <a:rPr lang="en-US" sz="3200" dirty="0"/>
              <a:t>: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en-US" sz="3200" dirty="0" smtClean="0"/>
              <a:t>WHO </a:t>
            </a:r>
            <a:r>
              <a:rPr lang="en-US" sz="3200" dirty="0"/>
              <a:t>Pyramid Framework</a:t>
            </a:r>
            <a:endParaRPr lang="pl-PL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7"/>
            <a:ext cx="619268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539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Wyzwania związane z DI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Wzrost świadomości ogółu społeczeństwa nt. środowiskowych i domowych usług społecznych oraz decydentów </a:t>
            </a:r>
          </a:p>
          <a:p>
            <a:r>
              <a:rPr lang="pl-PL" dirty="0" smtClean="0"/>
              <a:t>Dialog z pracownikami dużych instytucji PS i ich stopniowe przekwalifikowanie w kierunku służb i profesji środowiskowych</a:t>
            </a:r>
          </a:p>
          <a:p>
            <a:r>
              <a:rPr lang="pl-PL" dirty="0" smtClean="0"/>
              <a:t>Roztropna i ewolucyjna reorganizacja systemów w kierunku DI</a:t>
            </a:r>
          </a:p>
          <a:p>
            <a:r>
              <a:rPr lang="pl-PL" dirty="0" smtClean="0"/>
              <a:t>Inwestycje w lokalną infrastrukturę społeczną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540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Warunki powodzenia DI</a:t>
            </a:r>
            <a:br>
              <a:rPr lang="pl-PL" dirty="0" smtClean="0"/>
            </a:br>
            <a:r>
              <a:rPr lang="pl-PL" sz="2200" dirty="0" smtClean="0"/>
              <a:t>(„</a:t>
            </a:r>
            <a:r>
              <a:rPr lang="en-US" sz="2200" dirty="0" err="1" smtClean="0"/>
              <a:t>Deinstitutionalisation</a:t>
            </a:r>
            <a:r>
              <a:rPr lang="en-US" sz="2200" dirty="0" smtClean="0"/>
              <a:t> </a:t>
            </a:r>
            <a:r>
              <a:rPr lang="en-US" sz="2200" dirty="0"/>
              <a:t>of Europe’s </a:t>
            </a:r>
            <a:r>
              <a:rPr lang="en-US" sz="2200" dirty="0" smtClean="0"/>
              <a:t>Children</a:t>
            </a:r>
            <a:r>
              <a:rPr lang="pl-PL" sz="2200" dirty="0" smtClean="0"/>
              <a:t>”</a:t>
            </a:r>
            <a:r>
              <a:rPr lang="en-US" sz="2200" dirty="0" smtClean="0"/>
              <a:t>, </a:t>
            </a:r>
            <a:r>
              <a:rPr lang="pl-PL" sz="2200" dirty="0" smtClean="0"/>
              <a:t>Dec</a:t>
            </a:r>
            <a:r>
              <a:rPr lang="en-US" sz="2200" dirty="0" smtClean="0"/>
              <a:t> 2017</a:t>
            </a:r>
            <a:r>
              <a:rPr lang="pl-PL" sz="2200" dirty="0" smtClean="0"/>
              <a:t>)</a:t>
            </a: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2453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dirty="0"/>
              <a:t>1.	Niezbędne jest zaangażowanie polityczne na poziomie lokalnym i krajowym </a:t>
            </a:r>
            <a:endParaRPr lang="pl-PL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dirty="0" smtClean="0"/>
              <a:t>2</a:t>
            </a:r>
            <a:r>
              <a:rPr lang="pl-PL" dirty="0"/>
              <a:t>.	Konieczne jest zapewnienie stabilnego </a:t>
            </a:r>
            <a:r>
              <a:rPr lang="pl-PL" dirty="0" smtClean="0"/>
              <a:t>finansowania nowych usług i profesji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dirty="0" smtClean="0"/>
              <a:t>3</a:t>
            </a:r>
            <a:r>
              <a:rPr lang="pl-PL" dirty="0"/>
              <a:t>.	Ważne jest finasowanie różnych rozwiązań i </a:t>
            </a:r>
            <a:r>
              <a:rPr lang="pl-PL" dirty="0" smtClean="0"/>
              <a:t>testowanie  innowacji </a:t>
            </a:r>
            <a:endParaRPr lang="pl-PL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dirty="0"/>
              <a:t>4.	Konieczne jest zapewnienie dostępu do wiedzy i doświadczeń innych państw we wdrażaniu reform oraz odpowiedni system </a:t>
            </a:r>
            <a:r>
              <a:rPr lang="pl-PL" dirty="0" smtClean="0"/>
              <a:t>szkoleń i edukowania </a:t>
            </a:r>
            <a:endParaRPr lang="pl-PL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dirty="0"/>
              <a:t>5.	Społeczeństwo obywatelskie </a:t>
            </a:r>
            <a:r>
              <a:rPr lang="pl-PL" dirty="0" smtClean="0"/>
              <a:t>i </a:t>
            </a:r>
            <a:r>
              <a:rPr lang="pl-PL" dirty="0" err="1" smtClean="0"/>
              <a:t>NGO’s</a:t>
            </a:r>
            <a:r>
              <a:rPr lang="pl-PL" dirty="0" smtClean="0"/>
              <a:t> / PES powinny </a:t>
            </a:r>
            <a:r>
              <a:rPr lang="pl-PL" dirty="0"/>
              <a:t>odgrywać ważną rolę w planowaniu i realizacji reform i usług.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1713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pl-PL" sz="3600" dirty="0" smtClean="0"/>
              <a:t>Obszary, w których zastosowano DI      </a:t>
            </a:r>
            <a:br>
              <a:rPr lang="pl-PL" sz="3600" dirty="0" smtClean="0"/>
            </a:br>
            <a:r>
              <a:rPr lang="pl-PL" sz="3600" dirty="0" smtClean="0"/>
              <a:t>w wybranych państwach UE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600" dirty="0" smtClean="0"/>
              <a:t>Usługi rodzinne </a:t>
            </a:r>
            <a:r>
              <a:rPr lang="pl-PL" sz="2600" dirty="0"/>
              <a:t>i </a:t>
            </a:r>
            <a:r>
              <a:rPr lang="pl-PL" sz="2600" dirty="0" smtClean="0"/>
              <a:t>opieki </a:t>
            </a:r>
            <a:r>
              <a:rPr lang="pl-PL" sz="2600" dirty="0"/>
              <a:t>długoterminowej dla </a:t>
            </a:r>
            <a:r>
              <a:rPr lang="pl-PL" sz="2600" dirty="0" smtClean="0"/>
              <a:t>dzieci </a:t>
            </a:r>
            <a:r>
              <a:rPr lang="pl-PL" sz="2600" dirty="0" smtClean="0">
                <a:sym typeface="Wingdings" panose="05000000000000000000" pitchFamily="2" charset="2"/>
              </a:rPr>
              <a:t> opieka zastępcza w Anglii 35 % dzieci w OZ prowadzonej przez </a:t>
            </a:r>
            <a:r>
              <a:rPr lang="pl-PL" sz="2600" dirty="0" err="1" smtClean="0">
                <a:sym typeface="Wingdings" panose="05000000000000000000" pitchFamily="2" charset="2"/>
              </a:rPr>
              <a:t>NGO’s</a:t>
            </a:r>
            <a:r>
              <a:rPr lang="pl-PL" sz="2600" dirty="0" smtClean="0">
                <a:sym typeface="Wingdings" panose="05000000000000000000" pitchFamily="2" charset="2"/>
              </a:rPr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sz="2600" dirty="0" smtClean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600" dirty="0" smtClean="0">
                <a:sym typeface="Wingdings" panose="05000000000000000000" pitchFamily="2" charset="2"/>
              </a:rPr>
              <a:t>Usługi opieki </a:t>
            </a:r>
            <a:r>
              <a:rPr lang="pl-PL" sz="2600" dirty="0">
                <a:sym typeface="Wingdings" panose="05000000000000000000" pitchFamily="2" charset="2"/>
              </a:rPr>
              <a:t>długoterminowej dla osób </a:t>
            </a:r>
            <a:r>
              <a:rPr lang="pl-PL" sz="2600" dirty="0" smtClean="0">
                <a:sym typeface="Wingdings" panose="05000000000000000000" pitchFamily="2" charset="2"/>
              </a:rPr>
              <a:t>starszych – ponad 10% osób starszych w DPS/PCO  od końca lat 70 dyskusja o DI  Szwecja i jej usługi domowe.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sz="2600" dirty="0" smtClean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600" dirty="0" smtClean="0">
                <a:sym typeface="Wingdings" panose="05000000000000000000" pitchFamily="2" charset="2"/>
              </a:rPr>
              <a:t>Usługi </a:t>
            </a:r>
            <a:r>
              <a:rPr lang="pl-PL" sz="2600" dirty="0">
                <a:sym typeface="Wingdings" panose="05000000000000000000" pitchFamily="2" charset="2"/>
              </a:rPr>
              <a:t>dla osób z niepełnosprawnościami  </a:t>
            </a:r>
            <a:r>
              <a:rPr lang="pl-PL" sz="2600" dirty="0" smtClean="0">
                <a:sym typeface="Wingdings" panose="05000000000000000000" pitchFamily="2" charset="2"/>
              </a:rPr>
              <a:t>W. Brytania - </a:t>
            </a:r>
            <a:r>
              <a:rPr lang="pl-PL" sz="2600" dirty="0" err="1" smtClean="0">
                <a:sym typeface="Wingdings" panose="05000000000000000000" pitchFamily="2" charset="2"/>
              </a:rPr>
              <a:t>KeyRing</a:t>
            </a:r>
            <a:r>
              <a:rPr lang="pl-PL" sz="2600" dirty="0" smtClean="0">
                <a:sym typeface="Wingdings" panose="05000000000000000000" pitchFamily="2" charset="2"/>
              </a:rPr>
              <a:t> </a:t>
            </a:r>
            <a:r>
              <a:rPr lang="pl-PL" sz="2600" dirty="0">
                <a:sym typeface="Wingdings" panose="05000000000000000000" pitchFamily="2" charset="2"/>
              </a:rPr>
              <a:t>stworzyła </a:t>
            </a:r>
            <a:r>
              <a:rPr lang="pl-PL" sz="2600" dirty="0" smtClean="0">
                <a:sym typeface="Wingdings" panose="05000000000000000000" pitchFamily="2" charset="2"/>
              </a:rPr>
              <a:t>lokalne sieci wsparcia dla 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600" dirty="0" smtClean="0"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600" dirty="0" smtClean="0">
                <a:sym typeface="Wingdings" panose="05000000000000000000" pitchFamily="2" charset="2"/>
              </a:rPr>
              <a:t>Mieszkania socjalne/ chronione – doświadczenia Szwecji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sz="2600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600" dirty="0" smtClean="0">
                <a:sym typeface="Wingdings" panose="05000000000000000000" pitchFamily="2" charset="2"/>
              </a:rPr>
              <a:t>Opieka psychiatryczna  - </a:t>
            </a:r>
            <a:r>
              <a:rPr lang="pl-PL" sz="2600" dirty="0" err="1" smtClean="0">
                <a:sym typeface="Wingdings" panose="05000000000000000000" pitchFamily="2" charset="2"/>
              </a:rPr>
              <a:t>case</a:t>
            </a:r>
            <a:r>
              <a:rPr lang="pl-PL" sz="2600" dirty="0" smtClean="0">
                <a:sym typeface="Wingdings" panose="05000000000000000000" pitchFamily="2" charset="2"/>
              </a:rPr>
              <a:t> </a:t>
            </a:r>
            <a:r>
              <a:rPr lang="pl-PL" sz="2600" dirty="0">
                <a:sym typeface="Wingdings" panose="05000000000000000000" pitchFamily="2" charset="2"/>
              </a:rPr>
              <a:t>Finlandii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sz="2600" dirty="0">
              <a:sym typeface="Wingdings" panose="05000000000000000000" pitchFamily="2" charset="2"/>
            </a:endParaRPr>
          </a:p>
          <a:p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6323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Przypadek Danii</a:t>
            </a:r>
            <a:br>
              <a:rPr lang="pl-PL" dirty="0" smtClean="0"/>
            </a:br>
            <a:r>
              <a:rPr lang="pl-PL" sz="2700" dirty="0" smtClean="0"/>
              <a:t>(</a:t>
            </a:r>
            <a:r>
              <a:rPr lang="pl-PL" sz="2700" dirty="0" err="1" smtClean="0"/>
              <a:t>Chaczko</a:t>
            </a:r>
            <a:r>
              <a:rPr lang="pl-PL" sz="2700" dirty="0" smtClean="0"/>
              <a:t> 2021) </a:t>
            </a: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W Danii już od lat 70 XX wieku ograniczano rozwój dużych DPS</a:t>
            </a:r>
          </a:p>
          <a:p>
            <a:r>
              <a:rPr lang="pl-PL" dirty="0" smtClean="0"/>
              <a:t>Po 1985 r. w ogóle zrezygnowano z nowych DPS –ów, ale  nadal funkcjonują te utworzone przed 1985 r. </a:t>
            </a:r>
          </a:p>
          <a:p>
            <a:r>
              <a:rPr lang="pl-PL" dirty="0" smtClean="0"/>
              <a:t>W większości Państw UE nadal jednak funkcjonują duże DPS i PCO </a:t>
            </a:r>
          </a:p>
          <a:p>
            <a:r>
              <a:rPr lang="pl-PL" dirty="0" smtClean="0"/>
              <a:t>Pełny proces DI zazwyczaj trwa od kilkunastu lat do dwóch, trzech dekad.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9515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Deinstytucjonalizacja</a:t>
            </a:r>
            <a:r>
              <a:rPr lang="pl-PL" dirty="0" smtClean="0"/>
              <a:t> usług społecznych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4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Horyzontalny Priorytet w Nowej Agendzie UE</a:t>
            </a:r>
          </a:p>
          <a:p>
            <a:r>
              <a:rPr lang="pl-PL" dirty="0" smtClean="0"/>
              <a:t>Środki EFS na to na lata 2021-2027</a:t>
            </a:r>
          </a:p>
          <a:p>
            <a:r>
              <a:rPr lang="pl-PL" dirty="0" smtClean="0"/>
              <a:t>Trzeba bardzo ostrożnie i odpowiedzialnie do tego podchodzić </a:t>
            </a:r>
          </a:p>
          <a:p>
            <a:r>
              <a:rPr lang="pl-PL" dirty="0" smtClean="0"/>
              <a:t>Stopniowe odchodzenie od dużych placówek instytucjonalnych na rzecz mniejszych i usług w środowisku i miejscu zamieszkania </a:t>
            </a:r>
          </a:p>
          <a:p>
            <a:r>
              <a:rPr lang="pl-PL" dirty="0" smtClean="0"/>
              <a:t>Przygotowanie służb i instytucji do tego procesu….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Ryzyka jeśli DI przeprowadzi się źle lub za szybko…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04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Ryzyka związane z DI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en-US" sz="2000" dirty="0" smtClean="0"/>
              <a:t>G.C </a:t>
            </a:r>
            <a:r>
              <a:rPr lang="en-US" sz="2000" dirty="0"/>
              <a:t>Shen, L. R Snowden</a:t>
            </a:r>
            <a:r>
              <a:rPr lang="en-US" sz="2000" dirty="0" smtClean="0"/>
              <a:t>,</a:t>
            </a:r>
            <a:r>
              <a:rPr lang="pl-PL" sz="2000" dirty="0" smtClean="0"/>
              <a:t> 2018)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97151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dirty="0" smtClean="0"/>
              <a:t>Władze  </a:t>
            </a:r>
            <a:r>
              <a:rPr lang="pl-PL" dirty="0"/>
              <a:t>publiczne  nie  będą wywiązywać  się z zaspokajania  potrzeb  osób  niesamodzielnych,  pozostawiając  takie  osoby  oraz  ich opiekunów bez wystarczającego wsparcia; </a:t>
            </a:r>
            <a:endParaRPr lang="pl-PL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l-PL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O</a:t>
            </a:r>
            <a:r>
              <a:rPr lang="pl-PL" dirty="0" smtClean="0"/>
              <a:t>graniczanie </a:t>
            </a:r>
            <a:r>
              <a:rPr lang="pl-PL" dirty="0"/>
              <a:t>nakładów finansowych ze środków publicznych, skoro usługi mają być realizowane w środowisku zamieszkania; </a:t>
            </a:r>
            <a:endParaRPr lang="pl-PL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l-PL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dirty="0"/>
              <a:t>N</a:t>
            </a:r>
            <a:r>
              <a:rPr lang="pl-PL" dirty="0" smtClean="0"/>
              <a:t>adawanie </a:t>
            </a:r>
            <a:r>
              <a:rPr lang="pl-PL" dirty="0"/>
              <a:t>niskiego priorytetu przedsięwzięciom z zakresu pomocy i integracji  </a:t>
            </a:r>
            <a:r>
              <a:rPr lang="pl-PL" dirty="0" smtClean="0"/>
              <a:t>społecznej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l-PL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dirty="0" smtClean="0"/>
              <a:t>Demontaż systemu bez wcześniejszego zbudowania usług i profesji środowiskowych / domowych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l-PL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l-PL" dirty="0" smtClean="0"/>
              <a:t>Delegitymizacja funkcji socjalnych Państwa i JST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0641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Naturalne usługi do DI w Polsce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Usługi </a:t>
            </a:r>
            <a:r>
              <a:rPr lang="pl-PL" dirty="0"/>
              <a:t>asystenckie świadczone przez asystentów na rzecz osób n</a:t>
            </a:r>
            <a:r>
              <a:rPr lang="pl-PL" dirty="0" smtClean="0"/>
              <a:t>iesamodzielnych </a:t>
            </a:r>
          </a:p>
          <a:p>
            <a:r>
              <a:rPr lang="pl-PL" dirty="0" smtClean="0"/>
              <a:t>Usługi opiekuńcze, w tym  </a:t>
            </a:r>
            <a:r>
              <a:rPr lang="pl-PL" dirty="0"/>
              <a:t>specjalistyczne usługi </a:t>
            </a:r>
            <a:r>
              <a:rPr lang="pl-PL" dirty="0" smtClean="0"/>
              <a:t>opiekuńcze </a:t>
            </a:r>
          </a:p>
          <a:p>
            <a:r>
              <a:rPr lang="pl-PL" dirty="0" smtClean="0"/>
              <a:t>Usługi </a:t>
            </a:r>
            <a:r>
              <a:rPr lang="pl-PL" dirty="0"/>
              <a:t>pieczy zastępczej</a:t>
            </a:r>
            <a:r>
              <a:rPr lang="pl-PL" dirty="0" smtClean="0"/>
              <a:t>, w tym działania </a:t>
            </a:r>
            <a:r>
              <a:rPr lang="pl-PL" dirty="0"/>
              <a:t>na rzecz usamodzielnienia osób opuszczających pieczę zastępczą. </a:t>
            </a:r>
            <a:endParaRPr lang="pl-PL" dirty="0" smtClean="0"/>
          </a:p>
          <a:p>
            <a:r>
              <a:rPr lang="pl-PL" dirty="0" smtClean="0"/>
              <a:t>Rozwój usług mieszkań wspomaganych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696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Deficyty jakie mamy….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20% gmin - brak usług opiekuńczych </a:t>
            </a:r>
          </a:p>
          <a:p>
            <a:r>
              <a:rPr lang="pl-PL" dirty="0" smtClean="0"/>
              <a:t>80 % gmin – brak placówek wsparcia dziennego dla młodzieży (świetlic terapeutycznych itd.)</a:t>
            </a:r>
          </a:p>
          <a:p>
            <a:r>
              <a:rPr lang="pl-PL" dirty="0" smtClean="0"/>
              <a:t>Brak Centrów Seniorów </a:t>
            </a:r>
          </a:p>
          <a:p>
            <a:r>
              <a:rPr lang="pl-PL" dirty="0" smtClean="0"/>
              <a:t>Brak kadr przygotowanych do realizacji usług środowiskowych </a:t>
            </a:r>
          </a:p>
          <a:p>
            <a:r>
              <a:rPr lang="pl-PL" dirty="0" smtClean="0"/>
              <a:t>Brak wykreowanych usług i nowych profesji </a:t>
            </a:r>
          </a:p>
          <a:p>
            <a:r>
              <a:rPr lang="pl-PL" dirty="0" smtClean="0"/>
              <a:t>Niskie powiązanie usług z technologiami</a:t>
            </a:r>
          </a:p>
          <a:p>
            <a:r>
              <a:rPr lang="pl-PL" dirty="0" smtClean="0"/>
              <a:t>Separatystyczne systemy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8940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Zarządzanie procesem deinstytucjonalizacji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2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Samorząd jako główny aktor odpowiedzialny za DI</a:t>
            </a:r>
          </a:p>
          <a:p>
            <a:r>
              <a:rPr lang="pl-PL" dirty="0" smtClean="0"/>
              <a:t>Koordynacja na poziomie regionalnym (ROPS) i centralnym (</a:t>
            </a:r>
            <a:r>
              <a:rPr lang="pl-PL" dirty="0" err="1" smtClean="0"/>
              <a:t>MRiPS</a:t>
            </a:r>
            <a:r>
              <a:rPr lang="pl-PL" dirty="0" smtClean="0"/>
              <a:t>)</a:t>
            </a:r>
          </a:p>
          <a:p>
            <a:r>
              <a:rPr lang="pl-PL" dirty="0" smtClean="0"/>
              <a:t>Włączenie w ten proces </a:t>
            </a:r>
            <a:r>
              <a:rPr lang="pl-PL" dirty="0" err="1" smtClean="0"/>
              <a:t>NGO’s</a:t>
            </a:r>
            <a:r>
              <a:rPr lang="pl-PL" dirty="0" smtClean="0"/>
              <a:t>, PES, podmiotów wyznaniowych i sieci nieformalnych </a:t>
            </a:r>
          </a:p>
          <a:p>
            <a:r>
              <a:rPr lang="pl-PL" dirty="0" smtClean="0"/>
              <a:t>Konsolidacja  </a:t>
            </a:r>
            <a:r>
              <a:rPr lang="pl-PL" dirty="0"/>
              <a:t>rozproszonych usług i ich dostosowanie do potrzeb konkretnego </a:t>
            </a:r>
            <a:r>
              <a:rPr lang="pl-PL" dirty="0" smtClean="0"/>
              <a:t>usługobiorcy - personalizacja</a:t>
            </a:r>
          </a:p>
          <a:p>
            <a:r>
              <a:rPr lang="pl-PL" dirty="0" err="1" smtClean="0"/>
              <a:t>Governance</a:t>
            </a:r>
            <a:r>
              <a:rPr lang="pl-PL" dirty="0"/>
              <a:t> </a:t>
            </a:r>
            <a:r>
              <a:rPr lang="pl-PL" dirty="0" smtClean="0"/>
              <a:t>czy NPM, a może mix?</a:t>
            </a:r>
          </a:p>
          <a:p>
            <a:r>
              <a:rPr lang="pl-PL" dirty="0" smtClean="0"/>
              <a:t>CUS jako lokalny koordynator usług?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224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Agenda wystąpienia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618856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Przemiany </a:t>
            </a:r>
            <a:r>
              <a:rPr lang="pl-PL" i="1" dirty="0" err="1" smtClean="0"/>
              <a:t>welfare</a:t>
            </a:r>
            <a:r>
              <a:rPr lang="pl-PL" i="1" dirty="0" smtClean="0"/>
              <a:t> </a:t>
            </a:r>
            <a:r>
              <a:rPr lang="pl-PL" i="1" dirty="0" err="1" smtClean="0"/>
              <a:t>state</a:t>
            </a:r>
            <a:r>
              <a:rPr lang="pl-PL" i="1" dirty="0" smtClean="0"/>
              <a:t>              </a:t>
            </a:r>
            <a:r>
              <a:rPr lang="pl-PL" dirty="0" smtClean="0"/>
              <a:t>i polityki społecznej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Paradygmat inwestycyjnej PS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Wyzwania samorządowej i obywatelskiej PS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Usługi społeczne i </a:t>
            </a:r>
            <a:r>
              <a:rPr lang="pl-PL" dirty="0" err="1" smtClean="0"/>
              <a:t>deinstytucjonalizacja</a:t>
            </a:r>
            <a:endParaRPr lang="pl-PL" dirty="0" smtClean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Potrzeba nowych profesji i kompetencji społecznych 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3358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7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/>
              <a:t>Etapy działań na rzecz koordynacji i rozbudowy oferty usług społecznych na terenie </a:t>
            </a:r>
            <a:r>
              <a:rPr lang="pl-PL" sz="3600" dirty="0" smtClean="0"/>
              <a:t>gmin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Opracowanie spójnej koncepcji rozwoju usług społecznych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Partycypacja mieszkańców i instytucji lokalnych  - sieci wsparcia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Opracowanie sieci i pakietów usług oraz zdefiniowanie zasad realizacji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Działalność CUS, koordynacja zadań publiczno-społecznych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Przygotowanie programu rozwoju usług społecznych </a:t>
            </a:r>
            <a:endParaRPr lang="pl-PL" dirty="0" smtClean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481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Dylematy związane z </a:t>
            </a:r>
            <a:r>
              <a:rPr lang="pl-PL" sz="3600" b="1" dirty="0" err="1" smtClean="0">
                <a:solidFill>
                  <a:srgbClr val="FF0000"/>
                </a:solidFill>
              </a:rPr>
              <a:t>de</a:t>
            </a:r>
            <a:r>
              <a:rPr lang="pl-PL" sz="3600" b="1" dirty="0" err="1" smtClean="0"/>
              <a:t>instytucjonalizacją</a:t>
            </a:r>
            <a:r>
              <a:rPr lang="pl-PL" sz="3600" b="1" dirty="0" smtClean="0"/>
              <a:t> 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4525963"/>
          </a:xfrm>
        </p:spPr>
        <p:txBody>
          <a:bodyPr>
            <a:normAutofit lnSpcReduction="10000"/>
          </a:bodyPr>
          <a:lstStyle/>
          <a:p>
            <a:r>
              <a:rPr lang="pl-PL" sz="2800" dirty="0" smtClean="0"/>
              <a:t>Rewolucja czy ewolucja ?</a:t>
            </a:r>
          </a:p>
          <a:p>
            <a:r>
              <a:rPr lang="pl-PL" sz="2800" dirty="0" smtClean="0"/>
              <a:t>Dopiero co </a:t>
            </a:r>
            <a:r>
              <a:rPr lang="pl-PL" sz="2800" dirty="0" err="1" smtClean="0"/>
              <a:t>wystandaryzowaliśmy</a:t>
            </a:r>
            <a:r>
              <a:rPr lang="pl-PL" sz="2800" dirty="0" smtClean="0"/>
              <a:t> niektóre instytucje a teraz ich demontaż? </a:t>
            </a:r>
          </a:p>
          <a:p>
            <a:r>
              <a:rPr lang="pl-PL" sz="2800" dirty="0" smtClean="0"/>
              <a:t>Krajowa Strategia </a:t>
            </a:r>
            <a:r>
              <a:rPr lang="pl-PL" sz="2800" dirty="0"/>
              <a:t>U</a:t>
            </a:r>
            <a:r>
              <a:rPr lang="pl-PL" sz="2800" dirty="0" smtClean="0"/>
              <a:t>sług Społecznych do 2040 r.</a:t>
            </a:r>
          </a:p>
          <a:p>
            <a:r>
              <a:rPr lang="pl-PL" sz="2800" dirty="0" smtClean="0"/>
              <a:t>Jak zbudować system profesjonalnych środowiskowych i domowych usług społecznych  </a:t>
            </a:r>
          </a:p>
          <a:p>
            <a:r>
              <a:rPr lang="pl-PL" sz="2800" dirty="0" smtClean="0"/>
              <a:t>Jak przygotować do tego kompetencyjnie kadry?</a:t>
            </a:r>
          </a:p>
          <a:p>
            <a:r>
              <a:rPr lang="pl-PL" sz="2800" dirty="0" smtClean="0"/>
              <a:t>Jak włączyć w ten proces </a:t>
            </a:r>
            <a:r>
              <a:rPr lang="pl-PL" sz="2800" dirty="0" err="1" smtClean="0"/>
              <a:t>NGO’s</a:t>
            </a:r>
            <a:r>
              <a:rPr lang="pl-PL" sz="2800" dirty="0" smtClean="0"/>
              <a:t>, podmioty ES i organizacje wyznaniowe?</a:t>
            </a:r>
          </a:p>
          <a:p>
            <a:r>
              <a:rPr lang="pl-PL" sz="2800" dirty="0" smtClean="0"/>
              <a:t>Kluczowa będzie – </a:t>
            </a:r>
            <a:r>
              <a:rPr lang="pl-PL" sz="2800" dirty="0" smtClean="0">
                <a:solidFill>
                  <a:srgbClr val="FF0000"/>
                </a:solidFill>
              </a:rPr>
              <a:t>EDUKACJA </a:t>
            </a:r>
            <a:r>
              <a:rPr lang="pl-PL" sz="2800" dirty="0" smtClean="0"/>
              <a:t>do tego procesu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8230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pl-PL" altLang="pl-PL" sz="3200" b="1" dirty="0"/>
              <a:t>Wyzwanie rozwoju usług społecznych </a:t>
            </a:r>
            <a:r>
              <a:rPr lang="pl-PL" altLang="pl-PL" sz="3200" b="1" dirty="0" smtClean="0"/>
              <a:t>w </a:t>
            </a:r>
            <a:r>
              <a:rPr lang="pl-PL" altLang="pl-PL" sz="3200" b="1" dirty="0"/>
              <a:t>Polsce  </a:t>
            </a:r>
            <a:endParaRPr lang="pl-PL" altLang="pl-PL" sz="32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457200" y="2204871"/>
            <a:ext cx="4038600" cy="3921305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5076057" y="1628801"/>
            <a:ext cx="3816424" cy="4497366"/>
          </a:xfrm>
        </p:spPr>
        <p:txBody>
          <a:bodyPr rtlCol="0"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pl-PL" sz="1800" b="1" dirty="0">
                <a:solidFill>
                  <a:srgbClr val="0070C0"/>
                </a:solidFill>
              </a:rPr>
              <a:t>Pomoc społeczna </a:t>
            </a:r>
            <a:r>
              <a:rPr lang="pl-PL" sz="1800" b="1" dirty="0" smtClean="0">
                <a:solidFill>
                  <a:srgbClr val="0070C0"/>
                </a:solidFill>
              </a:rPr>
              <a:t>przez 3 dekady jako </a:t>
            </a:r>
            <a:r>
              <a:rPr lang="pl-PL" sz="1800" b="1" dirty="0">
                <a:solidFill>
                  <a:srgbClr val="0070C0"/>
                </a:solidFill>
              </a:rPr>
              <a:t>system redystrybucji świadczeń pieniężnych</a:t>
            </a:r>
          </a:p>
          <a:p>
            <a:pPr>
              <a:lnSpc>
                <a:spcPct val="110000"/>
              </a:lnSpc>
              <a:defRPr/>
            </a:pPr>
            <a:endParaRPr lang="pl-PL" sz="1800" dirty="0"/>
          </a:p>
          <a:p>
            <a:pPr>
              <a:lnSpc>
                <a:spcPct val="110000"/>
              </a:lnSpc>
              <a:defRPr/>
            </a:pPr>
            <a:r>
              <a:rPr lang="pl-PL" sz="1800" dirty="0"/>
              <a:t>Deficyt wielu usług społecznych w Polsce </a:t>
            </a:r>
            <a:r>
              <a:rPr lang="pl-PL" sz="1800" dirty="0" smtClean="0"/>
              <a:t>(spersonalizowanych) </a:t>
            </a:r>
            <a:endParaRPr lang="pl-PL" sz="1800" dirty="0"/>
          </a:p>
          <a:p>
            <a:pPr marL="0" indent="0">
              <a:lnSpc>
                <a:spcPct val="110000"/>
              </a:lnSpc>
              <a:buNone/>
              <a:defRPr/>
            </a:pPr>
            <a:endParaRPr lang="pl-PL" sz="1800" dirty="0"/>
          </a:p>
          <a:p>
            <a:pPr>
              <a:lnSpc>
                <a:spcPct val="110000"/>
              </a:lnSpc>
              <a:defRPr/>
            </a:pPr>
            <a:r>
              <a:rPr lang="pl-PL" sz="1800" dirty="0"/>
              <a:t>Niewielki rozwój w porównaniu z innymi państwami</a:t>
            </a:r>
          </a:p>
          <a:p>
            <a:pPr>
              <a:lnSpc>
                <a:spcPct val="110000"/>
              </a:lnSpc>
              <a:defRPr/>
            </a:pPr>
            <a:endParaRPr lang="pl-PL" sz="1800" dirty="0"/>
          </a:p>
          <a:p>
            <a:pPr>
              <a:lnSpc>
                <a:spcPct val="110000"/>
              </a:lnSpc>
              <a:defRPr/>
            </a:pPr>
            <a:r>
              <a:rPr lang="pl-PL" sz="1800" dirty="0" smtClean="0">
                <a:solidFill>
                  <a:srgbClr val="FF0000"/>
                </a:solidFill>
              </a:rPr>
              <a:t>Rozwój Usług społecznych </a:t>
            </a:r>
            <a:r>
              <a:rPr lang="pl-PL" sz="1800" dirty="0">
                <a:solidFill>
                  <a:srgbClr val="FF0000"/>
                </a:solidFill>
              </a:rPr>
              <a:t>jako szansa i przestrzeń </a:t>
            </a:r>
            <a:r>
              <a:rPr lang="pl-PL" sz="1800" dirty="0" smtClean="0">
                <a:solidFill>
                  <a:srgbClr val="FF0000"/>
                </a:solidFill>
              </a:rPr>
              <a:t>dla </a:t>
            </a:r>
            <a:r>
              <a:rPr lang="pl-PL" sz="1800" dirty="0" err="1" smtClean="0">
                <a:solidFill>
                  <a:srgbClr val="FF0000"/>
                </a:solidFill>
              </a:rPr>
              <a:t>NGO’s</a:t>
            </a:r>
            <a:r>
              <a:rPr lang="pl-PL" sz="1800" dirty="0" smtClean="0">
                <a:solidFill>
                  <a:srgbClr val="FF0000"/>
                </a:solidFill>
              </a:rPr>
              <a:t>  oraz  </a:t>
            </a:r>
            <a:r>
              <a:rPr lang="pl-PL" sz="1800" dirty="0">
                <a:solidFill>
                  <a:srgbClr val="FF0000"/>
                </a:solidFill>
              </a:rPr>
              <a:t>podmiotów ES i IS ?</a:t>
            </a:r>
          </a:p>
        </p:txBody>
      </p:sp>
      <p:pic>
        <p:nvPicPr>
          <p:cNvPr id="412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15430" r="31699" b="21289"/>
          <a:stretch>
            <a:fillRect/>
          </a:stretch>
        </p:blipFill>
        <p:spPr bwMode="auto">
          <a:xfrm>
            <a:off x="323851" y="1628800"/>
            <a:ext cx="4320158" cy="489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4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S</a:t>
            </a:r>
            <a:r>
              <a:rPr lang="pl-PL" b="1" dirty="0" smtClean="0">
                <a:solidFill>
                  <a:srgbClr val="FF0000"/>
                </a:solidFill>
              </a:rPr>
              <a:t>łużby </a:t>
            </a:r>
            <a:r>
              <a:rPr lang="pl-PL" b="1" dirty="0" smtClean="0"/>
              <a:t>publiczne, społeczne i socjalne</a:t>
            </a:r>
            <a:endParaRPr lang="pl-PL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1988840"/>
            <a:ext cx="76328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4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1"/>
          <p:cNvSpPr txBox="1"/>
          <p:nvPr/>
        </p:nvSpPr>
        <p:spPr>
          <a:xfrm>
            <a:off x="248478" y="2131707"/>
            <a:ext cx="3059832" cy="263368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l-PL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Zatrudnienie                w sektorze ochrony zdrowia i pomocy społecznej ogółem</a:t>
            </a:r>
          </a:p>
          <a:p>
            <a:pPr algn="ctr"/>
            <a:r>
              <a:rPr lang="pl-PL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na 1 000 mieszkańców</a:t>
            </a:r>
          </a:p>
          <a:p>
            <a:endParaRPr lang="pl-PL" b="1" dirty="0">
              <a:solidFill>
                <a:prstClr val="black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080502" y="5161331"/>
            <a:ext cx="3157014" cy="33855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pl-PL" sz="1600" dirty="0">
                <a:solidFill>
                  <a:prstClr val="black"/>
                </a:solidFill>
                <a:latin typeface="Cambria" panose="02040503050406030204" pitchFamily="18" charset="0"/>
              </a:rPr>
              <a:t>Źródło: stats.oecd.org, 03.04.2017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277173"/>
              </p:ext>
            </p:extLst>
          </p:nvPr>
        </p:nvGraphicFramePr>
        <p:xfrm>
          <a:off x="3416301" y="1642866"/>
          <a:ext cx="5364162" cy="3321718"/>
        </p:xfrm>
        <a:graphic>
          <a:graphicData uri="http://schemas.openxmlformats.org/drawingml/2006/table">
            <a:tbl>
              <a:tblPr/>
              <a:tblGrid>
                <a:gridCol w="1904999"/>
                <a:gridCol w="1155700"/>
                <a:gridCol w="1295400"/>
                <a:gridCol w="1008063"/>
              </a:tblGrid>
              <a:tr h="427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Państwo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2012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2013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2014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Polska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4" marR="91434" marT="45723" marB="4572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23.83</a:t>
                      </a: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24.76</a:t>
                      </a:r>
                      <a:endParaRPr kumimoji="0" lang="pl-PL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24.6</a:t>
                      </a:r>
                      <a:endParaRPr kumimoji="0" lang="pl-PL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427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Francja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56.83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57.43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9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Japonia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55.37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57.74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427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Niemcy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60.57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60.2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61.35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USA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61.78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61.81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61.4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756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Wielka Brytania</a:t>
                      </a:r>
                    </a:p>
                  </a:txBody>
                  <a:tcPr marL="91434" marR="91434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60.75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62.79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63.45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1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Inwestycje w</a:t>
            </a:r>
            <a:r>
              <a:rPr lang="pl-PL" b="1" dirty="0" smtClean="0"/>
              <a:t>  sprawne </a:t>
            </a:r>
            <a:br>
              <a:rPr lang="pl-PL" b="1" dirty="0" smtClean="0"/>
            </a:br>
            <a:r>
              <a:rPr lang="pl-PL" b="1" dirty="0" smtClean="0"/>
              <a:t>instytucje i </a:t>
            </a:r>
            <a:r>
              <a:rPr lang="pl-PL" b="1" dirty="0" smtClean="0">
                <a:solidFill>
                  <a:srgbClr val="FF0000"/>
                </a:solidFill>
              </a:rPr>
              <a:t>profesje społeczne  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8845"/>
            <a:ext cx="4906887" cy="4392483"/>
          </a:xfrm>
        </p:spPr>
        <p:txBody>
          <a:bodyPr>
            <a:normAutofit fontScale="92500"/>
          </a:bodyPr>
          <a:lstStyle/>
          <a:p>
            <a:pPr marL="457190" indent="-457190">
              <a:buFont typeface="+mj-lt"/>
              <a:buAutoNum type="arabicPeriod"/>
            </a:pPr>
            <a:r>
              <a:rPr lang="pl-PL" sz="2200" dirty="0"/>
              <a:t>Profesjonalizm służb społecznych</a:t>
            </a:r>
          </a:p>
          <a:p>
            <a:pPr marL="457190" indent="-457190">
              <a:buFont typeface="+mj-lt"/>
              <a:buAutoNum type="arabicPeriod"/>
            </a:pPr>
            <a:r>
              <a:rPr lang="pl-PL" sz="2200" dirty="0"/>
              <a:t>Wykształceni, kompetentni, zmotywowani</a:t>
            </a:r>
          </a:p>
          <a:p>
            <a:pPr marL="457190" indent="-457190">
              <a:buFont typeface="+mj-lt"/>
              <a:buAutoNum type="arabicPeriod"/>
            </a:pPr>
            <a:r>
              <a:rPr lang="pl-PL" sz="2200" dirty="0"/>
              <a:t>Współpracujący, odpowiedzialni, samodzielni, </a:t>
            </a:r>
          </a:p>
          <a:p>
            <a:pPr marL="457190" indent="-457190">
              <a:buFont typeface="+mj-lt"/>
              <a:buAutoNum type="arabicPeriod"/>
            </a:pPr>
            <a:r>
              <a:rPr lang="pl-PL" sz="2200" dirty="0"/>
              <a:t>Potrafiący diagnozować, przeciwdziałać i interweniować </a:t>
            </a:r>
          </a:p>
          <a:p>
            <a:pPr marL="457190" indent="-457190">
              <a:buFont typeface="+mj-lt"/>
              <a:buAutoNum type="arabicPeriod"/>
            </a:pPr>
            <a:r>
              <a:rPr lang="pl-PL" sz="2200" dirty="0"/>
              <a:t>Skoncentrowani na podejściu opartym o rozwiązania </a:t>
            </a:r>
          </a:p>
          <a:p>
            <a:pPr marL="457190" indent="-457190">
              <a:buFont typeface="+mj-lt"/>
              <a:buAutoNum type="arabicPeriod"/>
            </a:pPr>
            <a:r>
              <a:rPr lang="pl-PL" sz="2200" dirty="0"/>
              <a:t>Posiadający zdolności argumentowania i współpracy z </a:t>
            </a:r>
            <a:r>
              <a:rPr lang="pl-PL" sz="2200" dirty="0" smtClean="0"/>
              <a:t>mediami</a:t>
            </a:r>
          </a:p>
          <a:p>
            <a:pPr marL="457190" indent="-457190">
              <a:buFont typeface="+mj-lt"/>
              <a:buAutoNum type="arabicPeriod"/>
            </a:pPr>
            <a:r>
              <a:rPr lang="pl-PL" sz="2200" dirty="0" smtClean="0"/>
              <a:t>Widzący się nawzajem i współpracujący</a:t>
            </a:r>
            <a:endParaRPr lang="pl-PL" sz="2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92897"/>
            <a:ext cx="331236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80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17435" cy="2160241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Deficyt chętnych do edukowania się </a:t>
            </a:r>
            <a:br>
              <a:rPr lang="pl-PL" sz="2800" b="1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pl-PL" sz="2800" dirty="0">
                <a:sym typeface="Wingdings" panose="05000000000000000000" pitchFamily="2" charset="2"/>
              </a:rPr>
              <a:t>w zakresie: </a:t>
            </a:r>
            <a:r>
              <a:rPr lang="pl-PL" sz="2800" dirty="0"/>
              <a:t>usług opiekuńczych, asystenckich, sanitarnych, towarzyszenia</a:t>
            </a:r>
            <a:r>
              <a:rPr lang="pl-PL" sz="2800" dirty="0" smtClean="0"/>
              <a:t>…</a:t>
            </a:r>
            <a:br>
              <a:rPr lang="pl-PL" sz="2800" dirty="0" smtClean="0"/>
            </a:br>
            <a:r>
              <a:rPr lang="pl-PL" sz="2800" dirty="0" smtClean="0">
                <a:solidFill>
                  <a:srgbClr val="FF0000"/>
                </a:solidFill>
              </a:rPr>
              <a:t>Deficyt </a:t>
            </a:r>
            <a:r>
              <a:rPr lang="pl-PL" sz="2800" dirty="0">
                <a:solidFill>
                  <a:srgbClr val="FF0000"/>
                </a:solidFill>
              </a:rPr>
              <a:t>nowych </a:t>
            </a:r>
            <a:r>
              <a:rPr lang="pl-PL" sz="2800" dirty="0" smtClean="0">
                <a:solidFill>
                  <a:srgbClr val="FF0000"/>
                </a:solidFill>
              </a:rPr>
              <a:t>profesji społecznych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31486" r="45184" b="13893"/>
          <a:stretch/>
        </p:blipFill>
        <p:spPr bwMode="auto">
          <a:xfrm>
            <a:off x="467545" y="2564907"/>
            <a:ext cx="3528392" cy="34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2844" r="48615" b="15232"/>
          <a:stretch/>
        </p:blipFill>
        <p:spPr bwMode="auto">
          <a:xfrm>
            <a:off x="5292080" y="2564907"/>
            <a:ext cx="3332808" cy="345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8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Wyzwanie związane z pracownikami z pokolenia Z 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pl-PL" sz="2800" b="1" dirty="0">
                <a:solidFill>
                  <a:schemeClr val="tx2"/>
                </a:solidFill>
              </a:rPr>
              <a:t> czy będą chcieli pracować z usługach społecznych?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251520" y="1772817"/>
            <a:ext cx="4968552" cy="4353349"/>
          </a:xfrm>
        </p:spPr>
        <p:txBody>
          <a:bodyPr>
            <a:normAutofit fontScale="92500" lnSpcReduction="10000"/>
          </a:bodyPr>
          <a:lstStyle/>
          <a:p>
            <a:r>
              <a:rPr lang="pl-PL" sz="2000" dirty="0"/>
              <a:t>Pokolenie wychowane od urodzenia z technologiami</a:t>
            </a:r>
          </a:p>
          <a:p>
            <a:r>
              <a:rPr lang="pl-PL" sz="2000" dirty="0"/>
              <a:t>Wiedzę czerpią z Internetu; komunikują się za pomocą Internetu</a:t>
            </a:r>
          </a:p>
          <a:p>
            <a:r>
              <a:rPr lang="pl-PL" sz="2000" dirty="0"/>
              <a:t>Są otwarci, bezpośredni i przedsiębiorczy, wyedukowani</a:t>
            </a:r>
          </a:p>
          <a:p>
            <a:r>
              <a:rPr lang="pl-PL" sz="2000" dirty="0"/>
              <a:t>Mają wysokie wymagania i niską lojalność do organizacji</a:t>
            </a:r>
          </a:p>
          <a:p>
            <a:r>
              <a:rPr lang="pl-PL" sz="2000" dirty="0"/>
              <a:t>Często zmieniają pracę </a:t>
            </a:r>
          </a:p>
          <a:p>
            <a:r>
              <a:rPr lang="pl-PL" sz="2000" dirty="0"/>
              <a:t>Chętnie podróżują i się rozwijają</a:t>
            </a:r>
          </a:p>
          <a:p>
            <a:endParaRPr lang="pl-PL" sz="2000" dirty="0"/>
          </a:p>
          <a:p>
            <a:pPr marL="0" indent="0">
              <a:buNone/>
            </a:pPr>
            <a:r>
              <a:rPr lang="pl-PL" sz="20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pl-PL" sz="2000" dirty="0">
                <a:solidFill>
                  <a:srgbClr val="FF0000"/>
                </a:solidFill>
              </a:rPr>
              <a:t>Świat będzie urządzany inaczej przez to pokolenie i konieczna jest nowa forma pracy, edukacji i komunikacji</a:t>
            </a:r>
          </a:p>
          <a:p>
            <a:endParaRPr lang="pl-PL" sz="2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35078" r="47425" b="17032"/>
          <a:stretch/>
        </p:blipFill>
        <p:spPr bwMode="auto">
          <a:xfrm>
            <a:off x="5436096" y="1628800"/>
            <a:ext cx="304477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2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288" y="476674"/>
            <a:ext cx="8229600" cy="1008111"/>
          </a:xfrm>
        </p:spPr>
        <p:txBody>
          <a:bodyPr>
            <a:noAutofit/>
          </a:bodyPr>
          <a:lstStyle/>
          <a:p>
            <a:r>
              <a:rPr lang="pl-PL" sz="2800" b="1" dirty="0"/>
              <a:t>Istnieje konieczność redefinicji Strategii PS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l-PL" sz="2800" b="1" dirty="0">
                <a:solidFill>
                  <a:srgbClr val="FF0000"/>
                </a:solidFill>
              </a:rPr>
              <a:t> w kierunku usług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251520" y="1844825"/>
            <a:ext cx="4752528" cy="4281339"/>
          </a:xfrm>
        </p:spPr>
        <p:txBody>
          <a:bodyPr>
            <a:normAutofit fontScale="92500"/>
          </a:bodyPr>
          <a:lstStyle/>
          <a:p>
            <a:pPr marL="514339" indent="-514339">
              <a:buFont typeface="+mj-lt"/>
              <a:buAutoNum type="arabicPeriod"/>
            </a:pPr>
            <a:r>
              <a:rPr lang="pl-PL" sz="2400" dirty="0"/>
              <a:t>Zmiany demograficzne </a:t>
            </a:r>
            <a:r>
              <a:rPr lang="pl-PL" sz="2400" dirty="0" smtClean="0"/>
              <a:t>i wzrost osób niesamodzielnych</a:t>
            </a:r>
          </a:p>
          <a:p>
            <a:pPr marL="514339" indent="-514339">
              <a:buFont typeface="+mj-lt"/>
              <a:buAutoNum type="arabicPeriod"/>
            </a:pPr>
            <a:r>
              <a:rPr lang="pl-PL" sz="2400" dirty="0" smtClean="0"/>
              <a:t>Potrzeby w rodzinie </a:t>
            </a:r>
            <a:endParaRPr lang="pl-PL" sz="2400" dirty="0"/>
          </a:p>
          <a:p>
            <a:pPr marL="514339" indent="-514339">
              <a:buFont typeface="+mj-lt"/>
              <a:buAutoNum type="arabicPeriod"/>
            </a:pPr>
            <a:r>
              <a:rPr lang="pl-PL" sz="2400" dirty="0"/>
              <a:t>Nowe potrzeby edukacyjne</a:t>
            </a:r>
          </a:p>
          <a:p>
            <a:pPr marL="514339" indent="-514339">
              <a:buFont typeface="+mj-lt"/>
              <a:buAutoNum type="arabicPeriod"/>
            </a:pPr>
            <a:r>
              <a:rPr lang="pl-PL" sz="2400" dirty="0"/>
              <a:t>Zmiany na rynkach pracy i </a:t>
            </a:r>
            <a:r>
              <a:rPr lang="pl-PL" sz="2400" dirty="0" smtClean="0"/>
              <a:t>migracje</a:t>
            </a:r>
            <a:endParaRPr lang="pl-PL" sz="2400" dirty="0"/>
          </a:p>
          <a:p>
            <a:pPr marL="514339" indent="-514339">
              <a:buFont typeface="+mj-lt"/>
              <a:buAutoNum type="arabicPeriod"/>
            </a:pPr>
            <a:r>
              <a:rPr lang="pl-PL" sz="2400" dirty="0" smtClean="0"/>
              <a:t>Wyzwania zdrowotne </a:t>
            </a:r>
            <a:r>
              <a:rPr lang="pl-PL" sz="2400" dirty="0"/>
              <a:t>i pandemiczne</a:t>
            </a:r>
          </a:p>
          <a:p>
            <a:pPr marL="514339" indent="-514339">
              <a:buFont typeface="+mj-lt"/>
              <a:buAutoNum type="arabicPeriod"/>
            </a:pPr>
            <a:r>
              <a:rPr lang="pl-PL" sz="2400" dirty="0"/>
              <a:t>Niewydolność </a:t>
            </a:r>
            <a:r>
              <a:rPr lang="pl-PL" sz="2400" dirty="0" smtClean="0"/>
              <a:t>tradycyjnej pomocy </a:t>
            </a:r>
            <a:r>
              <a:rPr lang="pl-PL" sz="2400" dirty="0"/>
              <a:t>społecznej</a:t>
            </a:r>
          </a:p>
          <a:p>
            <a:pPr marL="514339" indent="-514339">
              <a:buFont typeface="+mj-lt"/>
              <a:buAutoNum type="arabicPeriod"/>
            </a:pPr>
            <a:r>
              <a:rPr lang="pl-PL" sz="2400" dirty="0"/>
              <a:t>Kryzys służb </a:t>
            </a:r>
            <a:r>
              <a:rPr lang="pl-PL" sz="2400" dirty="0" smtClean="0"/>
              <a:t>społecznych – niski prestiż zawodów </a:t>
            </a:r>
            <a:endParaRPr lang="pl-PL" sz="2400" dirty="0"/>
          </a:p>
          <a:p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r="51708" b="22994"/>
          <a:stretch/>
        </p:blipFill>
        <p:spPr bwMode="auto">
          <a:xfrm>
            <a:off x="5004048" y="1916832"/>
            <a:ext cx="352839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5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5288" y="404665"/>
            <a:ext cx="8229600" cy="936103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Program 500+ może pobudzać </a:t>
            </a:r>
            <a:br>
              <a:rPr lang="pl-PL" sz="3600" b="1" dirty="0" smtClean="0"/>
            </a:br>
            <a:r>
              <a:rPr lang="pl-PL" sz="3600" b="1" dirty="0" smtClean="0"/>
              <a:t>rynek komercyjnych usług społecznych</a:t>
            </a:r>
            <a:endParaRPr lang="pl-PL" sz="36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13"/>
          </a:xfrm>
        </p:spPr>
        <p:txBody>
          <a:bodyPr>
            <a:normAutofit fontScale="92500"/>
          </a:bodyPr>
          <a:lstStyle/>
          <a:p>
            <a:r>
              <a:rPr lang="pl-PL" sz="2200" dirty="0" smtClean="0"/>
              <a:t>500+ to świadczenie pieniężne, ale które może poprzez decyzje rodziców pobudzić rynek usług społecznych</a:t>
            </a:r>
          </a:p>
          <a:p>
            <a:endParaRPr lang="pl-PL" sz="2200" dirty="0" smtClean="0"/>
          </a:p>
          <a:p>
            <a:r>
              <a:rPr lang="pl-PL" sz="2200" dirty="0" smtClean="0"/>
              <a:t>Program 500 + powinno się teraz obudować usługami społecznymi dla rodziny</a:t>
            </a:r>
          </a:p>
          <a:p>
            <a:endParaRPr lang="pl-PL" sz="2200" dirty="0"/>
          </a:p>
          <a:p>
            <a:r>
              <a:rPr lang="pl-PL" sz="2200" dirty="0" smtClean="0"/>
              <a:t>Redukcja ubóstwa skrajnego i wzrost konsumpcji może również pobudzać rynek usług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 t="50136" r="61690" b="26650"/>
          <a:stretch/>
        </p:blipFill>
        <p:spPr bwMode="auto">
          <a:xfrm>
            <a:off x="4860032" y="2132856"/>
            <a:ext cx="3456384" cy="399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69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pl-PL" dirty="0" smtClean="0"/>
              <a:t>Zawiłości terminologiczne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pl-PL" sz="2400" b="1" dirty="0" smtClean="0"/>
              <a:t>Polityka społeczna </a:t>
            </a:r>
            <a:r>
              <a:rPr lang="pl-PL" sz="2400" dirty="0" smtClean="0"/>
              <a:t>– najczęściej rozwojowe działania na rzecz ogółu społeczeństwa, w tym także klasy średniej a nawet wyższej (strategie i programy rozwojowe) </a:t>
            </a:r>
          </a:p>
          <a:p>
            <a:endParaRPr lang="pl-PL" sz="2400" dirty="0" smtClean="0"/>
          </a:p>
          <a:p>
            <a:r>
              <a:rPr lang="pl-PL" sz="2400" b="1" dirty="0" smtClean="0"/>
              <a:t>Polityka socjalna </a:t>
            </a:r>
            <a:r>
              <a:rPr lang="pl-PL" sz="2400" dirty="0" smtClean="0"/>
              <a:t>– najczęściej dedykowana osobom ubogim, defaworyzowanym, wykluczonym społecznie (redystrybucja świadczeń finansowych, asekuracja materialna)</a:t>
            </a:r>
          </a:p>
          <a:p>
            <a:endParaRPr lang="pl-PL" sz="2400" dirty="0" smtClean="0"/>
          </a:p>
          <a:p>
            <a:r>
              <a:rPr lang="pl-PL" sz="2400" b="1" dirty="0" smtClean="0"/>
              <a:t>Polityka publiczna </a:t>
            </a:r>
            <a:r>
              <a:rPr lang="pl-PL" sz="2400" dirty="0" smtClean="0"/>
              <a:t>– najbardziej ogólna, szeroka; powiązana z sektorem publicznym, ale i ekonomią oraz polityką gospodarczą (polityki szczegółowe)</a:t>
            </a:r>
          </a:p>
          <a:p>
            <a:endParaRPr lang="pl-PL" sz="2400" dirty="0"/>
          </a:p>
          <a:p>
            <a:r>
              <a:rPr lang="pl-PL" sz="2400" b="1" dirty="0" smtClean="0">
                <a:solidFill>
                  <a:srgbClr val="FF0000"/>
                </a:solidFill>
              </a:rPr>
              <a:t>Samorządowa PS </a:t>
            </a:r>
            <a:r>
              <a:rPr lang="pl-PL" sz="2400" dirty="0" smtClean="0"/>
              <a:t>– działania na rzecz ogółu społeczności lub wybranych grup społecznych organizowane przez samorząd terytorialny i jego jednostki organizacyjne a wykonywane przez różnorodne podmioty w ramach </a:t>
            </a:r>
            <a:r>
              <a:rPr lang="pl-PL" sz="2400" i="1" dirty="0" err="1" smtClean="0"/>
              <a:t>welfare</a:t>
            </a:r>
            <a:r>
              <a:rPr lang="pl-PL" sz="2400" i="1" dirty="0" smtClean="0"/>
              <a:t> mix 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8607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332657"/>
            <a:ext cx="8229600" cy="1296143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Reforma pomocy społecznej 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rgbClr val="FF0000"/>
                </a:solidFill>
              </a:rPr>
              <a:t>wydaje się być konieczna 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/>
              <a:t>w relacji z reorganizacją innych systemów</a:t>
            </a:r>
            <a:endParaRPr lang="pl-PL" sz="32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79512" y="2348880"/>
            <a:ext cx="4316288" cy="3777289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CUS zamiast OPS</a:t>
            </a:r>
          </a:p>
          <a:p>
            <a:r>
              <a:rPr lang="pl-PL" sz="2400" dirty="0" smtClean="0"/>
              <a:t>Oddzielenie pracy socjalnej i usług społecznych od świadczeń pieniężnych i biurokracji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Integracja OPS, PCPR i PUP w jeden CUS</a:t>
            </a:r>
          </a:p>
          <a:p>
            <a:r>
              <a:rPr lang="pl-PL" sz="2400" dirty="0" smtClean="0"/>
              <a:t>Polityka 1 transferu po PESEL</a:t>
            </a:r>
          </a:p>
          <a:p>
            <a:r>
              <a:rPr lang="pl-PL" sz="2400" dirty="0" smtClean="0"/>
              <a:t>Program Usługa 500+ (budżet personalny)</a:t>
            </a:r>
            <a:endParaRPr lang="pl-PL" sz="24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>
          <a:xfrm>
            <a:off x="4648200" y="2204864"/>
            <a:ext cx="4316288" cy="3921305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/>
              <a:t>Potrzebna jest ustawa </a:t>
            </a:r>
            <a:r>
              <a:rPr lang="pl-PL" sz="2400" dirty="0" err="1" smtClean="0"/>
              <a:t>porządkująco</a:t>
            </a:r>
            <a:r>
              <a:rPr lang="pl-PL" sz="2400" dirty="0" smtClean="0"/>
              <a:t> – koordynacyjna o profesjach społecznych</a:t>
            </a:r>
          </a:p>
          <a:p>
            <a:r>
              <a:rPr lang="pl-PL" sz="2400" dirty="0" smtClean="0"/>
              <a:t>Wzmocnienie kadrowe i finansowe służb społecznych i usług</a:t>
            </a:r>
          </a:p>
          <a:p>
            <a:r>
              <a:rPr lang="pl-PL" sz="2400" dirty="0" smtClean="0"/>
              <a:t>Zamawiane studia i szkolenia do zawodów społecznych</a:t>
            </a:r>
          </a:p>
          <a:p>
            <a:r>
              <a:rPr lang="pl-PL" sz="2400" dirty="0" smtClean="0"/>
              <a:t>Podniesienie świadomości decydentów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99194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Wyzwanie związane z inwestycją </a:t>
            </a:r>
            <a:br>
              <a:rPr lang="pl-PL" b="1" dirty="0" smtClean="0"/>
            </a:br>
            <a:r>
              <a:rPr lang="pl-PL" b="1" dirty="0" smtClean="0"/>
              <a:t>w profesje społeczne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13"/>
          </a:xfrm>
        </p:spPr>
        <p:txBody>
          <a:bodyPr>
            <a:normAutofit fontScale="92500" lnSpcReduction="20000"/>
          </a:bodyPr>
          <a:lstStyle/>
          <a:p>
            <a:r>
              <a:rPr lang="pl-PL" sz="2000" dirty="0" smtClean="0"/>
              <a:t>Organizacja służb społecznych nie  adekwatna do potrzeb i wyzwań </a:t>
            </a:r>
            <a:r>
              <a:rPr lang="pl-PL" sz="2000" dirty="0" smtClean="0">
                <a:sym typeface="Wingdings" panose="05000000000000000000" pitchFamily="2" charset="2"/>
              </a:rPr>
              <a:t> konieczność reformy służb społecznych</a:t>
            </a:r>
            <a:endParaRPr lang="pl-PL" sz="2000" dirty="0" smtClean="0"/>
          </a:p>
          <a:p>
            <a:endParaRPr lang="pl-PL" sz="2000" dirty="0" smtClean="0"/>
          </a:p>
          <a:p>
            <a:r>
              <a:rPr lang="pl-PL" sz="2000" dirty="0" smtClean="0"/>
              <a:t>Deficyt chętnych do pracy w zawodach społecznych</a:t>
            </a:r>
          </a:p>
          <a:p>
            <a:endParaRPr lang="pl-PL" sz="2000" dirty="0" smtClean="0"/>
          </a:p>
          <a:p>
            <a:r>
              <a:rPr lang="pl-PL" sz="2000" dirty="0" smtClean="0"/>
              <a:t>Niski prestiż i słabe wynagrodzenia przy zwiększających się obowiązkach </a:t>
            </a:r>
          </a:p>
          <a:p>
            <a:endParaRPr lang="pl-PL" sz="2000" dirty="0" smtClean="0"/>
          </a:p>
          <a:p>
            <a:r>
              <a:rPr lang="pl-PL" sz="2000" dirty="0"/>
              <a:t>Pokusa </a:t>
            </a:r>
            <a:r>
              <a:rPr lang="pl-PL" sz="2000" dirty="0" smtClean="0"/>
              <a:t>emigracji lub rezygnacji z zawodu</a:t>
            </a:r>
            <a:endParaRPr lang="pl-PL" sz="2000" dirty="0"/>
          </a:p>
          <a:p>
            <a:endParaRPr lang="pl-PL" sz="2000" dirty="0" smtClean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60032" y="1916832"/>
            <a:ext cx="3826768" cy="4209337"/>
          </a:xfrm>
        </p:spPr>
        <p:txBody>
          <a:bodyPr>
            <a:normAutofit fontScale="92500" lnSpcReduction="20000"/>
          </a:bodyPr>
          <a:lstStyle/>
          <a:p>
            <a:r>
              <a:rPr lang="pl-PL" sz="2000" dirty="0"/>
              <a:t>Brak pomysłu na nowoczesne kształcenie służb – likwidacja kolegiów i </a:t>
            </a:r>
            <a:r>
              <a:rPr lang="pl-PL" sz="2000" dirty="0" smtClean="0"/>
              <a:t>IRSS</a:t>
            </a:r>
          </a:p>
          <a:p>
            <a:pPr marL="0" indent="0">
              <a:buNone/>
            </a:pPr>
            <a:endParaRPr lang="pl-PL" sz="2000" dirty="0" smtClean="0"/>
          </a:p>
          <a:p>
            <a:r>
              <a:rPr lang="pl-PL" sz="2000" dirty="0" smtClean="0"/>
              <a:t>Deficyt współpracy służb i nadmierna biurokracja </a:t>
            </a:r>
          </a:p>
          <a:p>
            <a:endParaRPr lang="pl-PL" sz="2000" dirty="0"/>
          </a:p>
          <a:p>
            <a:r>
              <a:rPr lang="pl-PL" sz="2000" dirty="0" smtClean="0"/>
              <a:t>Dezintegracja służb i usług</a:t>
            </a:r>
          </a:p>
          <a:p>
            <a:pPr marL="0" indent="0">
              <a:buNone/>
            </a:pPr>
            <a:endParaRPr lang="pl-PL" sz="2000" dirty="0" smtClean="0"/>
          </a:p>
          <a:p>
            <a:r>
              <a:rPr lang="pl-PL" sz="2000" dirty="0" smtClean="0"/>
              <a:t>Spóźniona superwizja i brak coachingu</a:t>
            </a:r>
          </a:p>
          <a:p>
            <a:endParaRPr lang="pl-PL" sz="2000" dirty="0"/>
          </a:p>
          <a:p>
            <a:r>
              <a:rPr lang="pl-PL" sz="2000" dirty="0" smtClean="0">
                <a:solidFill>
                  <a:srgbClr val="FF0000"/>
                </a:solidFill>
              </a:rPr>
              <a:t>Uczelnie mają kierunki polityka społeczna i praca socjalna </a:t>
            </a:r>
            <a:r>
              <a:rPr lang="pl-PL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l-PL" sz="2000" dirty="0" smtClean="0">
                <a:solidFill>
                  <a:srgbClr val="FF0000"/>
                </a:solidFill>
              </a:rPr>
              <a:t> deficyt studentów</a:t>
            </a:r>
            <a:endParaRPr lang="pl-PL" sz="2000" dirty="0">
              <a:solidFill>
                <a:srgbClr val="FF0000"/>
              </a:solidFill>
            </a:endParaRPr>
          </a:p>
          <a:p>
            <a:endParaRPr lang="pl-PL" sz="2000" dirty="0" smtClean="0"/>
          </a:p>
        </p:txBody>
      </p:sp>
    </p:spTree>
    <p:extLst>
      <p:ext uri="{BB962C8B-B14F-4D97-AF65-F5344CB8AC3E}">
        <p14:creationId xmlns:p14="http://schemas.microsoft.com/office/powerpoint/2010/main" val="13684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Praktyka </a:t>
            </a:r>
            <a:r>
              <a:rPr lang="pl-PL" b="1" dirty="0" smtClean="0"/>
              <a:t>samorządowej PS w Polsce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5256584"/>
          </a:xfrm>
        </p:spPr>
        <p:txBody>
          <a:bodyPr>
            <a:normAutofit fontScale="70000" lnSpcReduction="20000"/>
          </a:bodyPr>
          <a:lstStyle/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b="1" dirty="0" smtClean="0">
                <a:solidFill>
                  <a:srgbClr val="FF0000"/>
                </a:solidFill>
              </a:rPr>
              <a:t>Samorządy 3 prędkości </a:t>
            </a:r>
            <a:r>
              <a:rPr lang="pl-PL" dirty="0" smtClean="0"/>
              <a:t>jeśli chodzi o świadomość wagi  i roli lokalnej PS oraz usług społecznych i ważności profesji społecznych </a:t>
            </a: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 smtClean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Deficyt koordynacji, standardów usług i prawa miejscowego</a:t>
            </a: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 smtClean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Deficyt wielosektorowego widzenia zarządzania usługami społecznymi w duchu </a:t>
            </a:r>
            <a:r>
              <a:rPr lang="pl-PL" i="1" dirty="0" err="1" smtClean="0"/>
              <a:t>governance</a:t>
            </a:r>
            <a:r>
              <a:rPr lang="pl-PL" dirty="0" smtClean="0"/>
              <a:t> – Projekty „Kooperacja 3D”</a:t>
            </a: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 smtClean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Brak wystarczających kadr </a:t>
            </a:r>
            <a:r>
              <a:rPr lang="pl-PL" dirty="0"/>
              <a:t>przygotowanych </a:t>
            </a:r>
            <a:r>
              <a:rPr lang="pl-PL" dirty="0" smtClean="0"/>
              <a:t>do kreowania nowych usług społecznych połączonych z technologiami – służby społeczne często działają osobno i raczej odtwórczo. </a:t>
            </a:r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endParaRPr lang="pl-PL" dirty="0" smtClean="0"/>
          </a:p>
          <a:p>
            <a:pPr marL="514339" indent="-514339">
              <a:lnSpc>
                <a:spcPct val="120000"/>
              </a:lnSpc>
              <a:buFont typeface="+mj-lt"/>
              <a:buAutoNum type="arabicPeriod"/>
            </a:pPr>
            <a:r>
              <a:rPr lang="pl-PL" dirty="0" smtClean="0"/>
              <a:t>Ujawniający się problem deficytów finansowania  lokalnej PS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78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Potrzebne jest wielosektorowe partnerstwo i </a:t>
            </a:r>
            <a:r>
              <a:rPr lang="pl-PL" dirty="0" smtClean="0">
                <a:solidFill>
                  <a:srgbClr val="FF0000"/>
                </a:solidFill>
              </a:rPr>
              <a:t>Network Społeczny 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8969" t="32992" r="17626" b="30685"/>
          <a:stretch/>
        </p:blipFill>
        <p:spPr>
          <a:xfrm>
            <a:off x="179512" y="1916832"/>
            <a:ext cx="8964488" cy="3960440"/>
          </a:xfrm>
        </p:spPr>
      </p:pic>
    </p:spTree>
    <p:extLst>
      <p:ext uri="{BB962C8B-B14F-4D97-AF65-F5344CB8AC3E}">
        <p14:creationId xmlns:p14="http://schemas.microsoft.com/office/powerpoint/2010/main" val="36883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Organizacja</a:t>
            </a:r>
            <a:r>
              <a:rPr lang="pl-PL" b="1" dirty="0" smtClean="0"/>
              <a:t> usług społecznych </a:t>
            </a:r>
            <a:endParaRPr lang="pl-PL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"/>
          <a:stretch/>
        </p:blipFill>
        <p:spPr bwMode="auto">
          <a:xfrm>
            <a:off x="1043608" y="1628800"/>
            <a:ext cx="7344816" cy="504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2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784976" cy="1512168"/>
          </a:xfrm>
        </p:spPr>
        <p:txBody>
          <a:bodyPr>
            <a:normAutofit/>
          </a:bodyPr>
          <a:lstStyle/>
          <a:p>
            <a:r>
              <a:rPr lang="pl-PL" b="1" dirty="0" smtClean="0"/>
              <a:t>W kierunki integracji usług?</a:t>
            </a:r>
            <a:br>
              <a:rPr lang="pl-PL" b="1" dirty="0" smtClean="0"/>
            </a:br>
            <a:r>
              <a:rPr lang="pl-PL" sz="2700" b="1" dirty="0"/>
              <a:t>Typologia łączenia działań instytucjonalnych według </a:t>
            </a:r>
            <a:r>
              <a:rPr lang="pl-PL" sz="2700" b="1" dirty="0" err="1">
                <a:solidFill>
                  <a:srgbClr val="FF0000"/>
                </a:solidFill>
              </a:rPr>
              <a:t>Leutza</a:t>
            </a:r>
            <a:endParaRPr lang="pl-PL" sz="27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885698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34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Ustawa o CUS </a:t>
            </a:r>
            <a:r>
              <a:rPr lang="pl-PL" sz="4000" b="1" dirty="0">
                <a:solidFill>
                  <a:srgbClr val="FF0000"/>
                </a:solidFill>
              </a:rPr>
              <a:t>jako początek zmiany</a:t>
            </a:r>
            <a:r>
              <a:rPr lang="pl-PL" sz="4000" b="1" dirty="0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96544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Lipiec 2019 – nowa Ustawa o realizacji usług społecznych przez CUS</a:t>
            </a:r>
          </a:p>
          <a:p>
            <a:r>
              <a:rPr lang="pl-PL" dirty="0" smtClean="0"/>
              <a:t>CUS jako nowa instytucja lokalna mająca na celu koordynować i organizować usługi w tzw</a:t>
            </a:r>
            <a:r>
              <a:rPr lang="pl-PL" dirty="0"/>
              <a:t>.</a:t>
            </a:r>
            <a:r>
              <a:rPr lang="pl-PL" dirty="0" smtClean="0"/>
              <a:t> zintegrowanym modelu</a:t>
            </a:r>
          </a:p>
          <a:p>
            <a:r>
              <a:rPr lang="pl-PL" dirty="0" smtClean="0"/>
              <a:t>Pilotażowe projekty CUS ze środków UE</a:t>
            </a:r>
          </a:p>
          <a:p>
            <a:r>
              <a:rPr lang="pl-PL" dirty="0" smtClean="0"/>
              <a:t>Docelowo przekształcenie OPS </a:t>
            </a:r>
            <a:r>
              <a:rPr lang="pl-PL" dirty="0" smtClean="0">
                <a:sym typeface="Wingdings" panose="05000000000000000000" pitchFamily="2" charset="2"/>
              </a:rPr>
              <a:t> CUS?</a:t>
            </a:r>
          </a:p>
          <a:p>
            <a:r>
              <a:rPr lang="pl-PL" dirty="0" smtClean="0">
                <a:solidFill>
                  <a:srgbClr val="FF0000"/>
                </a:solidFill>
                <a:sym typeface="Wingdings" panose="05000000000000000000" pitchFamily="2" charset="2"/>
              </a:rPr>
              <a:t>Nowe zawody w kontekście CUS </a:t>
            </a:r>
            <a:r>
              <a:rPr lang="pl-PL" dirty="0" smtClean="0">
                <a:solidFill>
                  <a:srgbClr val="002060"/>
                </a:solidFill>
                <a:sym typeface="Wingdings" panose="05000000000000000000" pitchFamily="2" charset="2"/>
              </a:rPr>
              <a:t>– organizator społeczności lokalnej, organizator usług społecznych, koordynator usług. Szansa dla pracowników socjalnych?</a:t>
            </a:r>
            <a:endParaRPr lang="pl-P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CUS jako szansa?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Istnieje konieczność koordynacji usług społecznych i ich planowania, kreacji i integracji</a:t>
            </a:r>
          </a:p>
          <a:p>
            <a:r>
              <a:rPr lang="pl-PL" dirty="0" smtClean="0"/>
              <a:t>Przekształcenie OPS </a:t>
            </a:r>
            <a:r>
              <a:rPr lang="pl-PL" dirty="0" smtClean="0">
                <a:sym typeface="Wingdings" panose="05000000000000000000" pitchFamily="2" charset="2"/>
              </a:rPr>
              <a:t> CUS moim zdaniem będzie konieczne ASAP 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Fakultatywność ma dobre i złe strony 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Ryzyko 2 prędkości w JST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Usługi i CUS będą kosztować – pytanie o środki finansowe – nowa perspektywa UE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027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Zarządzanie i organizacja usługami społecznymi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435297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49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Bardzo ważna funkcja </a:t>
            </a:r>
            <a:r>
              <a:rPr lang="pl-PL" b="1" dirty="0" smtClean="0">
                <a:solidFill>
                  <a:srgbClr val="FF0000"/>
                </a:solidFill>
              </a:rPr>
              <a:t>ROPS-ów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5040560" cy="4525963"/>
          </a:xfrm>
        </p:spPr>
        <p:txBody>
          <a:bodyPr>
            <a:normAutofit fontScale="92500" lnSpcReduction="10000"/>
          </a:bodyPr>
          <a:lstStyle/>
          <a:p>
            <a:r>
              <a:rPr lang="pl-PL" sz="2600" dirty="0" smtClean="0"/>
              <a:t>Realizacja projektu koordynacyjnego i projektu własnego w ramach RPO</a:t>
            </a:r>
          </a:p>
          <a:p>
            <a:r>
              <a:rPr lang="pl-PL" sz="2600" dirty="0" smtClean="0"/>
              <a:t>Diagnoza </a:t>
            </a:r>
            <a:r>
              <a:rPr lang="pl-PL" sz="2600" dirty="0"/>
              <a:t>potrzeb i badania w zakresie usług społecznych</a:t>
            </a:r>
          </a:p>
          <a:p>
            <a:r>
              <a:rPr lang="pl-PL" sz="2600" dirty="0"/>
              <a:t>Kreacja, koordynacja i planowanie usług na poziomie regionalnym </a:t>
            </a:r>
          </a:p>
          <a:p>
            <a:r>
              <a:rPr lang="pl-PL" sz="2600" dirty="0"/>
              <a:t>Szkolenia i doradztwo do starych i nowych profesji i usług</a:t>
            </a:r>
          </a:p>
          <a:p>
            <a:r>
              <a:rPr lang="pl-PL" sz="2600" dirty="0"/>
              <a:t>Wprowadzenie ram standardów i modelowanie i personalizowanie usług</a:t>
            </a:r>
          </a:p>
          <a:p>
            <a:r>
              <a:rPr lang="pl-PL" sz="2600" dirty="0">
                <a:solidFill>
                  <a:srgbClr val="FF0000"/>
                </a:solidFill>
              </a:rPr>
              <a:t>Współpraca z uczelniami i </a:t>
            </a:r>
            <a:r>
              <a:rPr lang="pl-PL" sz="2600" b="1" dirty="0" smtClean="0">
                <a:solidFill>
                  <a:srgbClr val="FF0000"/>
                </a:solidFill>
              </a:rPr>
              <a:t>IRPUS</a:t>
            </a:r>
            <a:endParaRPr lang="pl-PL" sz="2600" b="1" dirty="0">
              <a:solidFill>
                <a:srgbClr val="FF0000"/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22109" r="46887" b="22224"/>
          <a:stretch/>
        </p:blipFill>
        <p:spPr bwMode="auto">
          <a:xfrm>
            <a:off x="5724128" y="1556792"/>
            <a:ext cx="331236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58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67544" y="332657"/>
            <a:ext cx="8497192" cy="86429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Cztery dominujące paradygmaty PS </a:t>
            </a:r>
            <a:r>
              <a:rPr lang="pl-PL" i="1" dirty="0" smtClean="0"/>
              <a:t>(welfare </a:t>
            </a:r>
            <a:r>
              <a:rPr lang="pl-PL" i="1" dirty="0" err="1" smtClean="0"/>
              <a:t>state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1" y="1772817"/>
            <a:ext cx="8507288" cy="4824544"/>
          </a:xfrm>
        </p:spPr>
        <p:txBody>
          <a:bodyPr>
            <a:normAutofit fontScale="92500"/>
          </a:bodyPr>
          <a:lstStyle/>
          <a:p>
            <a:pPr marL="457190" indent="-457190">
              <a:buFont typeface="+mj-lt"/>
              <a:buAutoNum type="arabicPeriod"/>
            </a:pPr>
            <a:r>
              <a:rPr lang="pl-PL" sz="2000" b="1" dirty="0"/>
              <a:t>Lata 40-70 XX wieku</a:t>
            </a:r>
            <a:r>
              <a:rPr lang="pl-PL" sz="2000" dirty="0"/>
              <a:t> – </a:t>
            </a:r>
            <a:r>
              <a:rPr lang="pl-PL" sz="2000" b="1" dirty="0"/>
              <a:t>klasyczne państwo opiekuńcze </a:t>
            </a:r>
            <a:r>
              <a:rPr lang="pl-PL" sz="2000" dirty="0"/>
              <a:t>z rozbudowanymi pasywnymi świadczeniami pieniężnymi i męskim żywicielem rodziny. Wysoka redystrybucja środków przez państwo</a:t>
            </a:r>
          </a:p>
          <a:p>
            <a:pPr marL="457190" indent="-457190">
              <a:buFont typeface="+mj-lt"/>
              <a:buAutoNum type="arabicPeriod"/>
            </a:pPr>
            <a:endParaRPr lang="pl-PL" sz="2000" dirty="0"/>
          </a:p>
          <a:p>
            <a:pPr marL="457190" indent="-457190">
              <a:buFont typeface="+mj-lt"/>
              <a:buAutoNum type="arabicPeriod"/>
            </a:pPr>
            <a:r>
              <a:rPr lang="pl-PL" sz="2000" b="1" dirty="0"/>
              <a:t>Lata 70-90 XX wieku </a:t>
            </a:r>
            <a:r>
              <a:rPr lang="pl-PL" sz="2000" dirty="0"/>
              <a:t>– </a:t>
            </a:r>
            <a:r>
              <a:rPr lang="pl-PL" sz="2000" b="1" dirty="0"/>
              <a:t>neoliberalizm</a:t>
            </a:r>
            <a:r>
              <a:rPr lang="pl-PL" sz="2000" dirty="0"/>
              <a:t> – rygor budżetowy, cięcia socjalne, PS jako koszt, ograniczanie roli państwa na rzecz rynku, każda praca przed </a:t>
            </a:r>
            <a:r>
              <a:rPr lang="pl-PL" sz="2000" dirty="0" smtClean="0"/>
              <a:t>zasiłkiem</a:t>
            </a:r>
          </a:p>
          <a:p>
            <a:pPr marL="457190" indent="-457190">
              <a:buFont typeface="+mj-lt"/>
              <a:buAutoNum type="arabicPeriod"/>
            </a:pPr>
            <a:endParaRPr lang="pl-PL" sz="2000" dirty="0"/>
          </a:p>
          <a:p>
            <a:pPr marL="457190" indent="-457190">
              <a:buFont typeface="+mj-lt"/>
              <a:buAutoNum type="arabicPeriod"/>
            </a:pPr>
            <a:r>
              <a:rPr lang="pl-PL" sz="2000" b="1" dirty="0" smtClean="0"/>
              <a:t>Lata 90 i początek millennium – aktywna PS</a:t>
            </a:r>
            <a:r>
              <a:rPr lang="pl-PL" sz="2000" dirty="0" smtClean="0"/>
              <a:t>, rozwijanie usług prozatrudnieniowych i reintegracji społecznej, ekonomia społeczna, PS podporządkowana celom rynku pracy</a:t>
            </a:r>
            <a:endParaRPr lang="pl-PL" sz="2000" dirty="0"/>
          </a:p>
          <a:p>
            <a:pPr marL="457190" indent="-457190">
              <a:buFont typeface="+mj-lt"/>
              <a:buAutoNum type="arabicPeriod"/>
            </a:pPr>
            <a:endParaRPr lang="pl-PL" sz="2000" dirty="0"/>
          </a:p>
          <a:p>
            <a:pPr marL="457190" indent="-457190">
              <a:buFont typeface="+mj-lt"/>
              <a:buAutoNum type="arabicPeriod"/>
            </a:pPr>
            <a:r>
              <a:rPr lang="pl-PL" sz="2000" b="1" dirty="0" smtClean="0">
                <a:solidFill>
                  <a:srgbClr val="FF0000"/>
                </a:solidFill>
              </a:rPr>
              <a:t>XXI </a:t>
            </a:r>
            <a:r>
              <a:rPr lang="pl-PL" sz="2000" b="1" dirty="0">
                <a:solidFill>
                  <a:srgbClr val="FF0000"/>
                </a:solidFill>
              </a:rPr>
              <a:t>wiek – początek inwestycyjnej </a:t>
            </a:r>
            <a:r>
              <a:rPr lang="pl-PL" sz="2000" dirty="0">
                <a:solidFill>
                  <a:srgbClr val="FF0000"/>
                </a:solidFill>
              </a:rPr>
              <a:t>PS </a:t>
            </a:r>
            <a:r>
              <a:rPr lang="pl-PL" sz="2000" dirty="0"/>
              <a:t>– </a:t>
            </a:r>
            <a:r>
              <a:rPr lang="pl-PL" sz="2000" dirty="0" smtClean="0"/>
              <a:t>inkluzyjna i aktywna </a:t>
            </a:r>
            <a:r>
              <a:rPr lang="pl-PL" sz="2000" dirty="0"/>
              <a:t>PS, wysokie jakościowo miejsca pracy, dwoje żywicieli rodziny, pozytywna rola </a:t>
            </a:r>
            <a:r>
              <a:rPr lang="pl-PL" sz="2000" dirty="0" smtClean="0"/>
              <a:t>państwa, </a:t>
            </a:r>
            <a:r>
              <a:rPr lang="pl-PL" sz="2000" dirty="0">
                <a:solidFill>
                  <a:srgbClr val="FF0000"/>
                </a:solidFill>
              </a:rPr>
              <a:t>rozwój usług społecznych</a:t>
            </a:r>
            <a:r>
              <a:rPr lang="pl-PL" sz="2000" dirty="0"/>
              <a:t>, inwestycje w edukację </a:t>
            </a:r>
            <a:r>
              <a:rPr lang="pl-PL" sz="2000" dirty="0" smtClean="0"/>
              <a:t>dzieci i rodzinę, w seniorów, </a:t>
            </a:r>
            <a:r>
              <a:rPr lang="pl-PL" sz="2000" dirty="0" err="1" smtClean="0">
                <a:solidFill>
                  <a:srgbClr val="FF0000"/>
                </a:solidFill>
              </a:rPr>
              <a:t>deinstytucjonalizacja</a:t>
            </a:r>
            <a:r>
              <a:rPr lang="pl-PL" sz="2000" dirty="0" smtClean="0">
                <a:solidFill>
                  <a:srgbClr val="FF0000"/>
                </a:solidFill>
              </a:rPr>
              <a:t> </a:t>
            </a:r>
            <a:endParaRPr lang="pl-PL" sz="2000" dirty="0">
              <a:solidFill>
                <a:srgbClr val="FF0000"/>
              </a:solidFill>
            </a:endParaRPr>
          </a:p>
          <a:p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1574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Idea </a:t>
            </a:r>
            <a:r>
              <a:rPr lang="pl-PL" b="1" dirty="0" smtClean="0">
                <a:solidFill>
                  <a:srgbClr val="FF0000"/>
                </a:solidFill>
              </a:rPr>
              <a:t>IRPUS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690864" cy="4853130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Stworzenie Networku polskich sieci usług społecznych </a:t>
            </a:r>
          </a:p>
          <a:p>
            <a:r>
              <a:rPr lang="pl-PL" dirty="0" smtClean="0"/>
              <a:t>Ciągłość i zmiana  - ISS, IRSS</a:t>
            </a:r>
          </a:p>
          <a:p>
            <a:r>
              <a:rPr lang="pl-PL" dirty="0" smtClean="0"/>
              <a:t>Ścisła współpraca i integracja z </a:t>
            </a:r>
            <a:r>
              <a:rPr lang="pl-PL" dirty="0" err="1" smtClean="0"/>
              <a:t>European</a:t>
            </a:r>
            <a:r>
              <a:rPr lang="pl-PL" dirty="0"/>
              <a:t> </a:t>
            </a:r>
            <a:r>
              <a:rPr lang="pl-PL" dirty="0" err="1" smtClean="0"/>
              <a:t>Social</a:t>
            </a:r>
            <a:r>
              <a:rPr lang="pl-PL" dirty="0" smtClean="0"/>
              <a:t> Network </a:t>
            </a:r>
          </a:p>
          <a:p>
            <a:r>
              <a:rPr lang="pl-PL" dirty="0" smtClean="0"/>
              <a:t>Platforma wymiany poglądów i kreowania rozwiązań 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Wsparcie JST oraz CUS-ów i OPS-ów w realizacji lokalnej PS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52839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3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Idea </a:t>
            </a:r>
            <a:r>
              <a:rPr lang="pl-PL" b="1" dirty="0" smtClean="0">
                <a:solidFill>
                  <a:srgbClr val="FF0000"/>
                </a:solidFill>
              </a:rPr>
              <a:t>IRPUS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762872" cy="4781122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Kreowanie nowych usług społecznych i profesji społecznych </a:t>
            </a:r>
          </a:p>
          <a:p>
            <a:r>
              <a:rPr lang="pl-PL" dirty="0" smtClean="0"/>
              <a:t>Wsparcie w planowaniu, koordynacji i zarządzaniu usługami społecznymi </a:t>
            </a:r>
          </a:p>
          <a:p>
            <a:r>
              <a:rPr lang="pl-PL" dirty="0" smtClean="0"/>
              <a:t>Akredytowanie i certyfikowanie jakości usług</a:t>
            </a:r>
          </a:p>
          <a:p>
            <a:r>
              <a:rPr lang="pl-PL" dirty="0" smtClean="0"/>
              <a:t>Doradztwo, szkolenia, konferencje, seminaria</a:t>
            </a:r>
          </a:p>
          <a:p>
            <a:r>
              <a:rPr lang="pl-PL" dirty="0" smtClean="0"/>
              <a:t>Badania naukowe i wdrożeniowe</a:t>
            </a:r>
          </a:p>
          <a:p>
            <a:r>
              <a:rPr lang="pl-PL" dirty="0" smtClean="0"/>
              <a:t>Ewaluacje i audyty 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58071"/>
            <a:ext cx="3251200" cy="441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7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Współpraca z ESN</a:t>
            </a:r>
            <a:endParaRPr lang="pl-PL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ESN od 20 lat zajmuje się rozwojem usług społecznych </a:t>
            </a:r>
          </a:p>
          <a:p>
            <a:endParaRPr lang="pl-PL" dirty="0" smtClean="0"/>
          </a:p>
          <a:p>
            <a:r>
              <a:rPr lang="pl-PL" dirty="0" smtClean="0"/>
              <a:t>Zrzesza kilkuset członków instytucjonalnych z 40 państw</a:t>
            </a:r>
          </a:p>
          <a:p>
            <a:endParaRPr lang="pl-PL" dirty="0" smtClean="0"/>
          </a:p>
          <a:p>
            <a:r>
              <a:rPr lang="pl-PL" dirty="0" smtClean="0"/>
              <a:t>Jako IPUS chcemy być połączeni z ESN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13813" r="56532" b="22214"/>
          <a:stretch/>
        </p:blipFill>
        <p:spPr bwMode="auto">
          <a:xfrm>
            <a:off x="467545" y="1819072"/>
            <a:ext cx="3744415" cy="428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5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620688"/>
            <a:ext cx="8229600" cy="864096"/>
          </a:xfrm>
        </p:spPr>
        <p:txBody>
          <a:bodyPr>
            <a:noAutofit/>
          </a:bodyPr>
          <a:lstStyle/>
          <a:p>
            <a:r>
              <a:rPr lang="pl-PL" b="1" dirty="0" smtClean="0"/>
              <a:t>Wyzwania rozwoju </a:t>
            </a:r>
            <a:br>
              <a:rPr lang="pl-PL" b="1" dirty="0" smtClean="0"/>
            </a:br>
            <a:r>
              <a:rPr lang="pl-PL" b="1" dirty="0" smtClean="0"/>
              <a:t>usług społecznych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75252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pl-PL" sz="2400" dirty="0" smtClean="0"/>
              <a:t>Przekonanie i  </a:t>
            </a:r>
            <a:r>
              <a:rPr lang="pl-PL" sz="2400" dirty="0"/>
              <a:t>u</a:t>
            </a:r>
            <a:r>
              <a:rPr lang="pl-PL" sz="2400" dirty="0" smtClean="0"/>
              <a:t>świadamianie decydentów do kreacji lokalnych strategii usługowych  + realizacja projektów w tym zakresie</a:t>
            </a:r>
          </a:p>
          <a:p>
            <a:pPr>
              <a:lnSpc>
                <a:spcPct val="120000"/>
              </a:lnSpc>
            </a:pPr>
            <a:r>
              <a:rPr lang="pl-PL" sz="2400" dirty="0" smtClean="0"/>
              <a:t>Znalezienie pieniędzy na finansowanie nowych usług</a:t>
            </a:r>
          </a:p>
          <a:p>
            <a:pPr>
              <a:lnSpc>
                <a:spcPct val="120000"/>
              </a:lnSpc>
            </a:pPr>
            <a:r>
              <a:rPr lang="pl-PL" sz="2400" dirty="0" smtClean="0"/>
              <a:t>Zapewnienie różnorodności rozwiązań w zależności od wielkości gminy i potrzeb osób (service mix)</a:t>
            </a:r>
          </a:p>
          <a:p>
            <a:pPr>
              <a:lnSpc>
                <a:spcPct val="120000"/>
              </a:lnSpc>
            </a:pPr>
            <a:r>
              <a:rPr lang="pl-PL" sz="2400" dirty="0" smtClean="0"/>
              <a:t>Kreacja usług personalnych (</a:t>
            </a:r>
            <a:r>
              <a:rPr lang="pl-PL" sz="2400" i="1" dirty="0" err="1" smtClean="0"/>
              <a:t>personal</a:t>
            </a:r>
            <a:r>
              <a:rPr lang="pl-PL" sz="2400" i="1" dirty="0" smtClean="0"/>
              <a:t> </a:t>
            </a:r>
            <a:r>
              <a:rPr lang="pl-PL" sz="2400" i="1" dirty="0" err="1" smtClean="0"/>
              <a:t>social</a:t>
            </a:r>
            <a:r>
              <a:rPr lang="pl-PL" sz="2400" i="1" dirty="0" smtClean="0"/>
              <a:t> service</a:t>
            </a:r>
            <a:r>
              <a:rPr lang="pl-PL" sz="2400" dirty="0" smtClean="0"/>
              <a:t>) i łączenie ich z technologiami</a:t>
            </a:r>
          </a:p>
          <a:p>
            <a:pPr>
              <a:lnSpc>
                <a:spcPct val="120000"/>
              </a:lnSpc>
            </a:pPr>
            <a:r>
              <a:rPr lang="pl-PL" sz="2400" dirty="0" smtClean="0"/>
              <a:t>Zapewnienie wysokiej  jakości usług i prestiżu profesji społ.</a:t>
            </a:r>
          </a:p>
          <a:p>
            <a:pPr>
              <a:lnSpc>
                <a:spcPct val="120000"/>
              </a:lnSpc>
            </a:pPr>
            <a:r>
              <a:rPr lang="pl-PL" sz="2400" dirty="0" smtClean="0">
                <a:solidFill>
                  <a:srgbClr val="FF0000"/>
                </a:solidFill>
              </a:rPr>
              <a:t>Edukowanie do usług i nowych profesji społecznych </a:t>
            </a:r>
          </a:p>
        </p:txBody>
      </p:sp>
    </p:spTree>
    <p:extLst>
      <p:ext uri="{BB962C8B-B14F-4D97-AF65-F5344CB8AC3E}">
        <p14:creationId xmlns:p14="http://schemas.microsoft.com/office/powerpoint/2010/main" val="4481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mgrewinski@gmail.com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455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0" y="-398463"/>
            <a:ext cx="22734588" cy="76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7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0048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Wyzwanie demograficzne  </a:t>
            </a:r>
            <a:r>
              <a:rPr lang="pl-PL" sz="3200" b="1" dirty="0" smtClean="0">
                <a:sym typeface="Wingdings" panose="05000000000000000000" pitchFamily="2" charset="2"/>
              </a:rPr>
              <a:t> </a:t>
            </a:r>
            <a:r>
              <a:rPr lang="pl-PL" sz="3200" b="1" dirty="0" smtClean="0"/>
              <a:t>Starzenie się społeczeństwa w PL i UE  (2018) </a:t>
            </a:r>
            <a:endParaRPr lang="pl-PL" sz="32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 t="27091" r="48451" b="35295"/>
          <a:stretch/>
        </p:blipFill>
        <p:spPr bwMode="auto">
          <a:xfrm>
            <a:off x="457200" y="1364343"/>
            <a:ext cx="8075240" cy="531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2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476672"/>
            <a:ext cx="8229600" cy="1296144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Usługi senioralne muszą realizować </a:t>
            </a:r>
            <a:br>
              <a:rPr lang="pl-PL" sz="3600" b="1" dirty="0" smtClean="0"/>
            </a:br>
            <a:r>
              <a:rPr lang="pl-PL" sz="3600" b="1" dirty="0" smtClean="0"/>
              <a:t>3 różne Strategie   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3993308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smtClean="0"/>
              <a:t>GO </a:t>
            </a:r>
            <a:r>
              <a:rPr lang="pl-PL" b="1" dirty="0" err="1" smtClean="0"/>
              <a:t>GO</a:t>
            </a:r>
            <a:r>
              <a:rPr lang="pl-PL" b="1" dirty="0" smtClean="0"/>
              <a:t> Senior </a:t>
            </a:r>
            <a:r>
              <a:rPr lang="pl-PL" dirty="0" smtClean="0"/>
              <a:t>– seniorzy w pełni korzystający z aktywności (np. uniwersytety III wieku itd..)</a:t>
            </a:r>
          </a:p>
          <a:p>
            <a:endParaRPr lang="pl-PL" dirty="0"/>
          </a:p>
          <a:p>
            <a:r>
              <a:rPr lang="pl-PL" b="1" dirty="0" smtClean="0"/>
              <a:t>SLOW GO Senior </a:t>
            </a:r>
            <a:r>
              <a:rPr lang="pl-PL" dirty="0" smtClean="0"/>
              <a:t>– seniorzy z pewnymi dysfunkcjami korzystający  np. ze wsparcia środowiskowego </a:t>
            </a:r>
          </a:p>
          <a:p>
            <a:endParaRPr lang="pl-PL" dirty="0"/>
          </a:p>
          <a:p>
            <a:r>
              <a:rPr lang="pl-PL" b="1" dirty="0" smtClean="0"/>
              <a:t>NO GO Senior </a:t>
            </a:r>
            <a:r>
              <a:rPr lang="pl-PL" dirty="0" smtClean="0"/>
              <a:t>– seniorzy wymagający pełnej obsługi i wsparcia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52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Niesamodzielność i niepełnosprawność 2018  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9512" y="1772816"/>
            <a:ext cx="4464496" cy="4353353"/>
          </a:xfrm>
        </p:spPr>
        <p:txBody>
          <a:bodyPr>
            <a:normAutofit/>
          </a:bodyPr>
          <a:lstStyle/>
          <a:p>
            <a:r>
              <a:rPr lang="pl-PL" sz="2000" dirty="0" smtClean="0"/>
              <a:t>4,7 mln wszystkich ON</a:t>
            </a:r>
          </a:p>
          <a:p>
            <a:r>
              <a:rPr lang="pl-PL" sz="2000" dirty="0" smtClean="0"/>
              <a:t>Wskaźnik zatrudnienia - </a:t>
            </a:r>
            <a:r>
              <a:rPr lang="pl-PL" sz="2000" dirty="0"/>
              <a:t>23,7 </a:t>
            </a:r>
            <a:r>
              <a:rPr lang="pl-PL" sz="2000" dirty="0" smtClean="0"/>
              <a:t>%  a stopa bezrobocia - 11,6 %</a:t>
            </a:r>
          </a:p>
          <a:p>
            <a:r>
              <a:rPr lang="pl-PL" sz="2000" dirty="0" smtClean="0"/>
              <a:t>Deficyt indywidualnego podejścia i zintegrowanych usług</a:t>
            </a:r>
          </a:p>
          <a:p>
            <a:r>
              <a:rPr lang="pl-PL" sz="2000" dirty="0" smtClean="0"/>
              <a:t>Deficyt asystentów i opiekunów osób zależnych</a:t>
            </a:r>
          </a:p>
          <a:p>
            <a:r>
              <a:rPr lang="pl-PL" sz="2000" dirty="0" smtClean="0"/>
              <a:t>Nieskuteczny system wprowadzania ON na otwarty rynek pracy (PFRON, ES)</a:t>
            </a:r>
          </a:p>
          <a:p>
            <a:r>
              <a:rPr lang="pl-PL" sz="2000" dirty="0" smtClean="0"/>
              <a:t>Coraz więcej dzieci ze specjalnymi potrzebami edukacyjnymi </a:t>
            </a:r>
          </a:p>
          <a:p>
            <a:endParaRPr lang="pl-PL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3421" r="48343"/>
          <a:stretch/>
        </p:blipFill>
        <p:spPr bwMode="auto">
          <a:xfrm>
            <a:off x="5119894" y="2060848"/>
            <a:ext cx="3519862" cy="368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46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FF0000"/>
                </a:solidFill>
              </a:rPr>
              <a:t>Inwestycje w </a:t>
            </a:r>
            <a:r>
              <a:rPr lang="pl-PL" sz="4000" b="1" dirty="0" smtClean="0"/>
              <a:t>Rodzinę </a:t>
            </a:r>
            <a:endParaRPr lang="pl-PL" sz="40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4316288" cy="504056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pl-PL" sz="2600" dirty="0" smtClean="0"/>
              <a:t>Utrzymanie 500+, ale być może zintegrowanie tego z systemem świadczeń rodzinnych i z pomocy społecznej (i wliczanie do dochodu)- „1 transfer”</a:t>
            </a:r>
          </a:p>
          <a:p>
            <a:pPr marL="514350" indent="-514350">
              <a:buAutoNum type="arabicPeriod"/>
            </a:pPr>
            <a:r>
              <a:rPr lang="pl-PL" sz="2600" dirty="0" smtClean="0"/>
              <a:t>Wprowadzenie </a:t>
            </a:r>
            <a:r>
              <a:rPr lang="pl-PL" sz="2600" dirty="0" err="1" smtClean="0"/>
              <a:t>voachera</a:t>
            </a:r>
            <a:r>
              <a:rPr lang="pl-PL" sz="2600" dirty="0" smtClean="0"/>
              <a:t> inwestycji w rozwój dzieci</a:t>
            </a:r>
          </a:p>
          <a:p>
            <a:pPr marL="514350" indent="-514350">
              <a:buAutoNum type="arabicPeriod"/>
            </a:pPr>
            <a:r>
              <a:rPr lang="pl-PL" sz="2600" dirty="0" smtClean="0"/>
              <a:t>Rozwój darmowych usług opieki nad osobą zależną </a:t>
            </a:r>
          </a:p>
          <a:p>
            <a:pPr marL="514350" indent="-514350">
              <a:buAutoNum type="arabicPeriod"/>
            </a:pPr>
            <a:r>
              <a:rPr lang="pl-PL" sz="2600" dirty="0" smtClean="0"/>
              <a:t>Objęcie wsparciem rodzin niepełnych i dysfunkcyjnych </a:t>
            </a:r>
          </a:p>
          <a:p>
            <a:pPr marL="514350" indent="-514350">
              <a:buAutoNum type="arabicPeriod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4648200" y="1556792"/>
            <a:ext cx="4244280" cy="475252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600" dirty="0" smtClean="0"/>
              <a:t>Wsparcie edukacyjne i psychologiczne rodzin i małżeństw w funkcjach wychowawczych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600" dirty="0" smtClean="0"/>
              <a:t>Wsparcie rodzin z dzieckiem niepełnosprawnym (wczesna interwencja)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600" dirty="0" smtClean="0">
                <a:solidFill>
                  <a:srgbClr val="FF0000"/>
                </a:solidFill>
              </a:rPr>
              <a:t>Rozwój rodzinnych form pieczy zastępczej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600" dirty="0" smtClean="0"/>
              <a:t>Rodziny wielodzietne jako zasób i wartość dla JST </a:t>
            </a:r>
            <a:endParaRPr lang="pl-PL" sz="26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998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692696"/>
            <a:ext cx="8229600" cy="1080552"/>
          </a:xfrm>
        </p:spPr>
        <p:txBody>
          <a:bodyPr>
            <a:normAutofit fontScale="90000"/>
          </a:bodyPr>
          <a:lstStyle/>
          <a:p>
            <a:r>
              <a:rPr lang="pl-PL" dirty="0"/>
              <a:t>Tradycyjny, klasyczny model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państwa opiekuńczego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3" y="2348883"/>
            <a:ext cx="8352927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7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Argumenty za rozwijaniem rodzinnej pieczy zastępczej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618856" cy="4185275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Raport NIK 2017 – niewydolność pieczy zastępczej </a:t>
            </a:r>
          </a:p>
          <a:p>
            <a:r>
              <a:rPr lang="pl-PL" sz="2400" dirty="0" smtClean="0"/>
              <a:t>2020 r.  </a:t>
            </a:r>
            <a:r>
              <a:rPr lang="pl-PL" sz="2400" dirty="0" smtClean="0">
                <a:sym typeface="Wingdings" panose="05000000000000000000" pitchFamily="2" charset="2"/>
              </a:rPr>
              <a:t> 14 osób w placówce i dzieci powyżej 10 roku życia </a:t>
            </a:r>
          </a:p>
          <a:p>
            <a:r>
              <a:rPr lang="pl-PL" sz="2400" dirty="0" smtClean="0">
                <a:sym typeface="Wingdings" panose="05000000000000000000" pitchFamily="2" charset="2"/>
              </a:rPr>
              <a:t>Deficyt chętnych na rodziny zastępcze</a:t>
            </a:r>
          </a:p>
          <a:p>
            <a:r>
              <a:rPr lang="pl-PL" sz="2400" dirty="0" smtClean="0">
                <a:sym typeface="Wingdings" panose="05000000000000000000" pitchFamily="2" charset="2"/>
              </a:rPr>
              <a:t>Brak wsparcia rodzin biologicznych</a:t>
            </a:r>
          </a:p>
          <a:p>
            <a:r>
              <a:rPr lang="pl-PL" sz="2400" dirty="0" smtClean="0">
                <a:sym typeface="Wingdings" panose="05000000000000000000" pitchFamily="2" charset="2"/>
              </a:rPr>
              <a:t>Problemy współpracy służb (np. z sądami)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7" t="39994" r="41730" b="38859"/>
          <a:stretch/>
        </p:blipFill>
        <p:spPr bwMode="auto">
          <a:xfrm>
            <a:off x="5580112" y="2060848"/>
            <a:ext cx="3292040" cy="39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1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Nowe potrzeby edukacyjne </a:t>
            </a:r>
            <a:r>
              <a:rPr lang="pl-PL" b="1" dirty="0" smtClean="0">
                <a:solidFill>
                  <a:srgbClr val="FF0000"/>
                </a:solidFill>
              </a:rPr>
              <a:t>- LLL</a:t>
            </a:r>
            <a:endParaRPr lang="pl-PL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921848"/>
              </p:ext>
            </p:extLst>
          </p:nvPr>
        </p:nvGraphicFramePr>
        <p:xfrm>
          <a:off x="755576" y="2060848"/>
          <a:ext cx="4176464" cy="4065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5436096" y="1844824"/>
            <a:ext cx="3600400" cy="4281345"/>
          </a:xfrm>
        </p:spPr>
        <p:txBody>
          <a:bodyPr/>
          <a:lstStyle/>
          <a:p>
            <a:r>
              <a:rPr lang="pl-PL" sz="2000" dirty="0" smtClean="0"/>
              <a:t>Edukacja wczesnego dzieciństwa najważniejsza !</a:t>
            </a:r>
          </a:p>
          <a:p>
            <a:endParaRPr lang="pl-PL" sz="2000" dirty="0" smtClean="0"/>
          </a:p>
          <a:p>
            <a:r>
              <a:rPr lang="pl-PL" sz="2000" dirty="0" smtClean="0"/>
              <a:t>Powrót do edukacji zawodowej</a:t>
            </a:r>
          </a:p>
          <a:p>
            <a:endParaRPr lang="pl-PL" sz="2000" dirty="0" smtClean="0"/>
          </a:p>
          <a:p>
            <a:r>
              <a:rPr lang="pl-PL" sz="2000" dirty="0" smtClean="0"/>
              <a:t>Edukacja ustawiczna i nieformalna jako przyszłość</a:t>
            </a:r>
          </a:p>
          <a:p>
            <a:endParaRPr lang="pl-PL" sz="2000" dirty="0"/>
          </a:p>
          <a:p>
            <a:r>
              <a:rPr lang="pl-PL" sz="2000" dirty="0" smtClean="0"/>
              <a:t>Edukacja interaktywna z IT</a:t>
            </a:r>
          </a:p>
          <a:p>
            <a:endParaRPr lang="pl-PL" sz="2000" dirty="0" smtClean="0"/>
          </a:p>
          <a:p>
            <a:r>
              <a:rPr lang="pl-PL" sz="2000" dirty="0" smtClean="0">
                <a:solidFill>
                  <a:srgbClr val="FF0000"/>
                </a:solidFill>
              </a:rPr>
              <a:t>Jaka edukacja wyższa? 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5"/>
            <a:ext cx="8568952" cy="1368590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3600" b="1" dirty="0" smtClean="0"/>
              <a:t>Wyzwanie zapotrzebowania na nowe kompetencje </a:t>
            </a:r>
            <a:r>
              <a:rPr lang="pl-PL" sz="3600" b="1" dirty="0" smtClean="0">
                <a:solidFill>
                  <a:srgbClr val="FF0000"/>
                </a:solidFill>
              </a:rPr>
              <a:t>– prof. Mario Raich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fontScale="92500" lnSpcReduction="20000"/>
          </a:bodyPr>
          <a:lstStyle/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0000FF"/>
                </a:solidFill>
                <a:latin typeface="Calibri"/>
                <a:cs typeface="+mn-cs"/>
              </a:rPr>
              <a:t>Kompetencje osobiste</a:t>
            </a:r>
            <a:r>
              <a:rPr lang="en-US" sz="2000" b="1" dirty="0">
                <a:solidFill>
                  <a:srgbClr val="0000FF"/>
                </a:solidFill>
                <a:latin typeface="Calibri"/>
                <a:cs typeface="+mn-cs"/>
              </a:rPr>
              <a:t> (</a:t>
            </a:r>
            <a:r>
              <a:rPr lang="pl-PL" sz="2000" b="1" dirty="0">
                <a:solidFill>
                  <a:srgbClr val="0000FF"/>
                </a:solidFill>
                <a:latin typeface="Calibri"/>
                <a:cs typeface="+mn-cs"/>
              </a:rPr>
              <a:t>JA</a:t>
            </a:r>
            <a:r>
              <a:rPr lang="en-US" sz="2000" b="1" dirty="0">
                <a:solidFill>
                  <a:srgbClr val="0000FF"/>
                </a:solidFill>
                <a:latin typeface="Calibri"/>
                <a:cs typeface="+mn-cs"/>
              </a:rPr>
              <a:t>)</a:t>
            </a:r>
            <a:endParaRPr lang="de-DE" sz="2000" dirty="0">
              <a:solidFill>
                <a:srgbClr val="0000FF"/>
              </a:solidFill>
              <a:latin typeface="Calibri"/>
              <a:cs typeface="+mn-cs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Zdolności wrodzone i digitalne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werbalna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i pisemna komunikacja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negocjacje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myślenie krytyczne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 myślenie przyszłościowe, wyobraźnia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kreatywne rozwiązywanie problemów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wrodzona przedsiębiorczość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;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rozwój osobisty</a:t>
            </a:r>
            <a:endParaRPr lang="en-US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endParaRPr lang="de-DE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0000FF"/>
                </a:solidFill>
                <a:latin typeface="Calibri"/>
                <a:cs typeface="+mn-cs"/>
              </a:rPr>
              <a:t>Kompetencje społeczne</a:t>
            </a:r>
            <a:r>
              <a:rPr lang="en-US" sz="2000" b="1" dirty="0">
                <a:solidFill>
                  <a:srgbClr val="0000FF"/>
                </a:solidFill>
                <a:latin typeface="Calibri"/>
                <a:cs typeface="+mn-cs"/>
              </a:rPr>
              <a:t> (</a:t>
            </a:r>
            <a:r>
              <a:rPr lang="pl-PL" sz="2000" b="1" dirty="0">
                <a:solidFill>
                  <a:srgbClr val="0000FF"/>
                </a:solidFill>
                <a:latin typeface="Calibri"/>
                <a:cs typeface="+mn-cs"/>
              </a:rPr>
              <a:t>INNI)</a:t>
            </a:r>
            <a:endParaRPr lang="de-DE" sz="2000" dirty="0">
              <a:solidFill>
                <a:srgbClr val="0000FF"/>
              </a:solidFill>
              <a:latin typeface="Calibri"/>
              <a:cs typeface="+mn-cs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Relacje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partnerstwo w życiu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rodzicielstwo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współpraca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zaufanie i szacunek, odpowiedzialność</a:t>
            </a:r>
            <a:endParaRPr lang="en-US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endParaRPr lang="de-DE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0000FF"/>
                </a:solidFill>
                <a:latin typeface="Calibri"/>
                <a:cs typeface="+mn-cs"/>
              </a:rPr>
              <a:t>Kompetencje zawodowe</a:t>
            </a:r>
            <a:r>
              <a:rPr lang="en-US" sz="2000" b="1" dirty="0">
                <a:solidFill>
                  <a:srgbClr val="0000FF"/>
                </a:solidFill>
                <a:latin typeface="Calibri"/>
                <a:cs typeface="+mn-cs"/>
              </a:rPr>
              <a:t> (</a:t>
            </a:r>
            <a:r>
              <a:rPr lang="pl-PL" sz="2000" b="1" dirty="0">
                <a:solidFill>
                  <a:srgbClr val="0000FF"/>
                </a:solidFill>
                <a:latin typeface="Calibri"/>
                <a:cs typeface="+mn-cs"/>
              </a:rPr>
              <a:t>PRACA</a:t>
            </a:r>
            <a:r>
              <a:rPr lang="en-US" sz="2000" b="1" dirty="0">
                <a:solidFill>
                  <a:srgbClr val="0000FF"/>
                </a:solidFill>
                <a:latin typeface="Calibri"/>
                <a:cs typeface="+mn-cs"/>
              </a:rPr>
              <a:t>)</a:t>
            </a:r>
            <a:endParaRPr lang="de-DE" sz="2000" dirty="0">
              <a:solidFill>
                <a:srgbClr val="0000FF"/>
              </a:solidFill>
              <a:latin typeface="Calibri"/>
              <a:cs typeface="+mn-cs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Wydajność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tworzenie wartości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przystosowanie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współpraca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współtworzenie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przedsiębiorczość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+mn-cs"/>
              </a:rPr>
              <a:t>specyficzne kompetencje profesjonalne i </a:t>
            </a:r>
            <a:r>
              <a:rPr lang="pl-PL" sz="2000" dirty="0" smtClean="0">
                <a:solidFill>
                  <a:prstClr val="black"/>
                </a:solidFill>
                <a:latin typeface="Calibri"/>
                <a:cs typeface="+mn-cs"/>
              </a:rPr>
              <a:t>kierownicze</a:t>
            </a: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marL="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 smtClean="0">
                <a:solidFill>
                  <a:srgbClr val="FF0000"/>
                </a:solidFill>
                <a:latin typeface="Calibri"/>
                <a:cs typeface="+mn-cs"/>
              </a:rPr>
              <a:t>BADANIA BKL PARP </a:t>
            </a:r>
            <a:endParaRPr lang="de-DE" sz="2000" b="1" dirty="0">
              <a:solidFill>
                <a:srgbClr val="FF0000"/>
              </a:solidFill>
              <a:latin typeface="Calibri"/>
              <a:cs typeface="+mn-c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828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Przemiany na rynkach pracy</a:t>
            </a:r>
            <a:endParaRPr lang="pl-PL" sz="36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23928" y="1412776"/>
            <a:ext cx="5112568" cy="4896544"/>
          </a:xfrm>
        </p:spPr>
        <p:txBody>
          <a:bodyPr>
            <a:normAutofit fontScale="92500" lnSpcReduction="10000"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Deficyt chętnych do pracy </a:t>
            </a:r>
          </a:p>
          <a:p>
            <a:endParaRPr lang="pl-PL" sz="2000" dirty="0" smtClean="0"/>
          </a:p>
          <a:p>
            <a:r>
              <a:rPr lang="pl-PL" sz="2000" dirty="0" smtClean="0"/>
              <a:t>13,7 mln biernych zawodowo, w ty 5,9 mln w wieku produkcyjnym</a:t>
            </a:r>
          </a:p>
          <a:p>
            <a:endParaRPr lang="pl-PL" sz="2000" dirty="0" smtClean="0"/>
          </a:p>
          <a:p>
            <a:r>
              <a:rPr lang="pl-PL" sz="2000" dirty="0" smtClean="0"/>
              <a:t>Z 2,8 mln osób niepełnosprawnych 1,9 nie pracuje z powodu niepełnosprawności lub choroby</a:t>
            </a:r>
          </a:p>
          <a:p>
            <a:endParaRPr lang="pl-PL" sz="2000" dirty="0" smtClean="0"/>
          </a:p>
          <a:p>
            <a:r>
              <a:rPr lang="pl-PL" sz="2000" dirty="0" smtClean="0"/>
              <a:t>1,65 mln nie pracuje z powodu obowiązków rodzinnych a 2,6 mln – dalsza edukacja </a:t>
            </a:r>
          </a:p>
          <a:p>
            <a:endParaRPr lang="pl-PL" sz="2000" dirty="0"/>
          </a:p>
          <a:p>
            <a:r>
              <a:rPr lang="pl-PL" sz="2000" dirty="0" smtClean="0"/>
              <a:t>Około 600 tyś z powodu bezradności</a:t>
            </a:r>
          </a:p>
          <a:p>
            <a:endParaRPr lang="pl-PL" sz="2000" dirty="0"/>
          </a:p>
          <a:p>
            <a:r>
              <a:rPr lang="pl-PL" sz="2000" dirty="0" smtClean="0"/>
              <a:t>Niezawiniony efekt 500+ </a:t>
            </a:r>
            <a:r>
              <a:rPr lang="pl-PL" sz="2000" dirty="0" smtClean="0">
                <a:sym typeface="Wingdings" panose="05000000000000000000" pitchFamily="2" charset="2"/>
              </a:rPr>
              <a:t> 50 tyś kobiet poza rynkiem pracy…</a:t>
            </a:r>
            <a:endParaRPr lang="pl-PL" sz="2000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7688" r="37889" b="6668"/>
          <a:stretch/>
        </p:blipFill>
        <p:spPr bwMode="auto">
          <a:xfrm>
            <a:off x="395288" y="2564904"/>
            <a:ext cx="338462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Wyzwanie migracyjne w Europie</a:t>
            </a:r>
            <a:endParaRPr lang="pl-PL" sz="40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36425" r="57320" b="13565"/>
          <a:stretch/>
        </p:blipFill>
        <p:spPr bwMode="auto">
          <a:xfrm>
            <a:off x="395288" y="2060848"/>
            <a:ext cx="554486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156176" y="2204864"/>
            <a:ext cx="2736304" cy="424847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sz="2200" dirty="0" smtClean="0"/>
              <a:t>Wyzwanie z uchodźcami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200" dirty="0" smtClean="0"/>
              <a:t>Wielokulturowość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200" dirty="0" smtClean="0"/>
              <a:t>Różnorodność religijna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200" dirty="0" smtClean="0"/>
              <a:t>Inne traktowanie kobiet i dzieci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200" dirty="0" smtClean="0"/>
              <a:t>Zasoby pracy przy deficycie pracowników</a:t>
            </a:r>
            <a:endParaRPr lang="pl-PL" sz="24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40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Wyzwania zdrowotne  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5040560" cy="4752528"/>
          </a:xfrm>
        </p:spPr>
        <p:txBody>
          <a:bodyPr>
            <a:normAutofit/>
          </a:bodyPr>
          <a:lstStyle/>
          <a:p>
            <a:r>
              <a:rPr lang="pl-PL" sz="2400" dirty="0" smtClean="0"/>
              <a:t>Wyzwanie dostępności do usług zdrowotnych </a:t>
            </a:r>
          </a:p>
          <a:p>
            <a:r>
              <a:rPr lang="pl-PL" sz="2400" dirty="0" smtClean="0"/>
              <a:t>Brak wielu specjalistów i personelu </a:t>
            </a:r>
          </a:p>
          <a:p>
            <a:r>
              <a:rPr lang="pl-PL" sz="2400" dirty="0" smtClean="0"/>
              <a:t>Trudności w  zarządzeniu służbą zdrowia </a:t>
            </a:r>
          </a:p>
          <a:p>
            <a:r>
              <a:rPr lang="pl-PL" sz="2400" dirty="0" smtClean="0"/>
              <a:t>Brak zintegrowanego systemu opieki długoterminowej </a:t>
            </a:r>
          </a:p>
          <a:p>
            <a:r>
              <a:rPr lang="pl-PL" sz="2400" dirty="0" smtClean="0"/>
              <a:t>Dwa systemy zdrowia równoległe – publiczny i prywatny</a:t>
            </a:r>
          </a:p>
          <a:p>
            <a:r>
              <a:rPr lang="pl-PL" sz="2400" dirty="0" smtClean="0"/>
              <a:t>Finance mix </a:t>
            </a:r>
            <a:endParaRPr lang="pl-PL" sz="24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295232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2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17384" cy="1584611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Wyzwania pandemiczne 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dirty="0" smtClean="0"/>
              <a:t>Pandemia przyszłości </a:t>
            </a:r>
            <a:r>
              <a:rPr lang="pl-PL" sz="3200" dirty="0" smtClean="0">
                <a:solidFill>
                  <a:srgbClr val="FF0000"/>
                </a:solidFill>
              </a:rPr>
              <a:t/>
            </a:r>
            <a:br>
              <a:rPr lang="pl-PL" sz="3200" dirty="0" smtClean="0">
                <a:solidFill>
                  <a:srgbClr val="FF0000"/>
                </a:solidFill>
              </a:rPr>
            </a:br>
            <a:r>
              <a:rPr lang="pl-PL" sz="3200" dirty="0" smtClean="0"/>
              <a:t>wg dr </a:t>
            </a:r>
            <a:r>
              <a:rPr lang="pl-PL" sz="3200" dirty="0" err="1" smtClean="0"/>
              <a:t>Brada</a:t>
            </a:r>
            <a:r>
              <a:rPr lang="pl-PL" sz="3200" dirty="0" smtClean="0"/>
              <a:t> </a:t>
            </a:r>
            <a:r>
              <a:rPr lang="pl-PL" sz="3200" dirty="0" err="1" smtClean="0"/>
              <a:t>Spellberga</a:t>
            </a:r>
            <a:r>
              <a:rPr lang="pl-PL" sz="3200" dirty="0" smtClean="0"/>
              <a:t> z USA (2018)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536" y="1988840"/>
            <a:ext cx="5040560" cy="4281345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/>
              <a:t>165 mln ludzi może zginąć w pandemii przyszłości – perspektywa 50 lat</a:t>
            </a:r>
          </a:p>
          <a:p>
            <a:r>
              <a:rPr lang="pl-PL" sz="2400" dirty="0" smtClean="0"/>
              <a:t>Coraz większa odporność na antybiotyki</a:t>
            </a:r>
          </a:p>
          <a:p>
            <a:r>
              <a:rPr lang="pl-PL" sz="2400" dirty="0" smtClean="0"/>
              <a:t>Nowe mutacje wirusów i bakterii </a:t>
            </a:r>
          </a:p>
          <a:p>
            <a:r>
              <a:rPr lang="pl-PL" sz="2400" dirty="0" smtClean="0"/>
              <a:t>Ograniczone zasoby czystej wody</a:t>
            </a:r>
          </a:p>
          <a:p>
            <a:r>
              <a:rPr lang="pl-PL" sz="2400" dirty="0" smtClean="0"/>
              <a:t>Łagodne zimy i zmiany liczebności gatunków zwierząt </a:t>
            </a:r>
          </a:p>
          <a:p>
            <a:r>
              <a:rPr lang="pl-PL" sz="2400" dirty="0" smtClean="0"/>
              <a:t>Nieodpowiednie metody leczenia </a:t>
            </a:r>
          </a:p>
          <a:p>
            <a:r>
              <a:rPr lang="pl-PL" sz="2400" b="1" dirty="0" smtClean="0">
                <a:solidFill>
                  <a:srgbClr val="0070C0"/>
                </a:solidFill>
              </a:rPr>
              <a:t>Jak temu przeciwdziałać? </a:t>
            </a:r>
            <a:endParaRPr lang="pl-PL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/>
          <a:stretch/>
        </p:blipFill>
        <p:spPr bwMode="auto">
          <a:xfrm>
            <a:off x="5796136" y="2276872"/>
            <a:ext cx="2880320" cy="36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699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>
          <a:xfrm>
            <a:off x="457200" y="404665"/>
            <a:ext cx="8229600" cy="9361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>
                <a:latin typeface="+mn-lt"/>
                <a:cs typeface="Arial" charset="0"/>
              </a:rPr>
              <a:t/>
            </a:r>
            <a:br>
              <a:rPr lang="pl-PL" dirty="0" smtClean="0">
                <a:latin typeface="+mn-lt"/>
                <a:cs typeface="Arial" charset="0"/>
              </a:rPr>
            </a:br>
            <a:r>
              <a:rPr lang="pl-PL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DWIE DROGI WYJŚCIA Z UBÓSTWA </a:t>
            </a:r>
            <a:br>
              <a:rPr lang="pl-PL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WYKLUCZENIA</a:t>
            </a:r>
            <a:endParaRPr lang="pl-PL" b="1" dirty="0" smtClean="0">
              <a:latin typeface="+mn-lt"/>
              <a:cs typeface="Arial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301492"/>
              </p:ext>
            </p:extLst>
          </p:nvPr>
        </p:nvGraphicFramePr>
        <p:xfrm>
          <a:off x="107504" y="2276872"/>
          <a:ext cx="8229600" cy="4247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47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BE7ED-78E4-4C1E-B7CB-46ABFB2C4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E5D326-5872-48DD-9695-5B2CBC99C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C6893B-63C2-4773-8385-49984AB6D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B8B861-7D7D-41EF-A98A-8B6E175B7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0EFD2F-01D0-4B82-A976-BC44A29E5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14B94A-6297-44B8-A155-DCE6D5B02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444E4C-0656-43C8-A7B6-4A31F5F81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88DE28-B28A-43ED-80A8-FD49163E5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DCEBFD-6581-48F2-807A-CFD53408A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6998D2-DB29-44DB-976B-298F7662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FAF08A-233F-410E-A8F7-FEDCC3908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1FCEA5-84C8-407D-A09F-772FE74E8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46552-C456-42A7-B396-C104646BF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BD073D-1B92-4B10-A8C3-ECEF8A143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8789A3-77C9-43A8-A3C7-BFE044898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EA5DA2-35B9-4D55-A4B4-2B2CB12FD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B8D621-C243-4E88-BD2D-C54215953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517BEA-31F1-4F8C-B4B2-E3CC4D0F16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0247DF-BB26-438F-ADE7-1F9B8C40C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3F8B55-92E6-49C2-887F-A6A973F95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Usługi społeczne w wybranych politykach…</a:t>
            </a:r>
            <a:br>
              <a:rPr lang="pl-PL" sz="3200" b="1" dirty="0" smtClean="0"/>
            </a:br>
            <a:r>
              <a:rPr lang="pl-PL" sz="3200" b="1" dirty="0" smtClean="0">
                <a:solidFill>
                  <a:srgbClr val="FF0000"/>
                </a:solidFill>
              </a:rPr>
              <a:t>Deficyt w ich koordynacji i integracji </a:t>
            </a:r>
            <a:endParaRPr lang="pl-PL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3"/>
            <a:ext cx="6624736" cy="439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0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Wybrane systemy PS</a:t>
            </a:r>
            <a:r>
              <a:rPr lang="pl-PL" dirty="0"/>
              <a:t> </a:t>
            </a:r>
            <a:r>
              <a:rPr lang="pl-PL" dirty="0" smtClean="0"/>
              <a:t>i problemy usług</a:t>
            </a: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673907"/>
              </p:ext>
            </p:extLst>
          </p:nvPr>
        </p:nvGraphicFramePr>
        <p:xfrm>
          <a:off x="457200" y="1628799"/>
          <a:ext cx="8229600" cy="505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2712"/>
                <a:gridCol w="4906888"/>
              </a:tblGrid>
              <a:tr h="412785">
                <a:tc>
                  <a:txBody>
                    <a:bodyPr/>
                    <a:lstStyle/>
                    <a:p>
                      <a:r>
                        <a:rPr lang="pl-PL" dirty="0" smtClean="0"/>
                        <a:t>Systemy polityki społecznej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Główne problemy</a:t>
                      </a:r>
                      <a:endParaRPr lang="pl-PL" dirty="0"/>
                    </a:p>
                  </a:txBody>
                  <a:tcPr marL="186331" marR="186331"/>
                </a:tc>
              </a:tr>
              <a:tr h="722375">
                <a:tc>
                  <a:txBody>
                    <a:bodyPr/>
                    <a:lstStyle/>
                    <a:p>
                      <a:r>
                        <a:rPr lang="pl-PL" dirty="0" smtClean="0"/>
                        <a:t>Pomoc</a:t>
                      </a:r>
                      <a:r>
                        <a:rPr lang="pl-PL" baseline="0" dirty="0" smtClean="0"/>
                        <a:t> społeczna i praca socjalna</a:t>
                      </a:r>
                      <a:endParaRPr lang="pl-PL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Deficyt usług i rozbudowanej pracy socjalnej;</a:t>
                      </a:r>
                      <a:r>
                        <a:rPr lang="pl-PL" baseline="0" dirty="0" smtClean="0"/>
                        <a:t> dominacja świadczeń finansowych </a:t>
                      </a:r>
                      <a:endParaRPr lang="pl-PL" dirty="0"/>
                    </a:p>
                  </a:txBody>
                  <a:tcPr marL="186331" marR="186331"/>
                </a:tc>
              </a:tr>
              <a:tr h="1031964">
                <a:tc>
                  <a:txBody>
                    <a:bodyPr/>
                    <a:lstStyle/>
                    <a:p>
                      <a:r>
                        <a:rPr lang="pl-PL" dirty="0" smtClean="0"/>
                        <a:t>Polityka rynku pracy</a:t>
                      </a:r>
                      <a:endParaRPr lang="pl-PL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Słabość usług: doradztwa i pośrednictwa pracy i zbyt mała deregulacja systemu usług; słabości</a:t>
                      </a:r>
                      <a:r>
                        <a:rPr lang="pl-PL" baseline="0" dirty="0" smtClean="0"/>
                        <a:t> instytucjonalne np. </a:t>
                      </a:r>
                      <a:r>
                        <a:rPr lang="pl-PL" dirty="0" smtClean="0"/>
                        <a:t>OHP, część PSZ</a:t>
                      </a:r>
                      <a:endParaRPr lang="pl-PL" dirty="0"/>
                    </a:p>
                  </a:txBody>
                  <a:tcPr marL="186331" marR="186331"/>
                </a:tc>
              </a:tr>
              <a:tr h="722375">
                <a:tc>
                  <a:txBody>
                    <a:bodyPr/>
                    <a:lstStyle/>
                    <a:p>
                      <a:r>
                        <a:rPr lang="pl-PL" dirty="0" smtClean="0"/>
                        <a:t>Integracja społeczna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Brak obligatoryjnej usługi OSL ; wiele</a:t>
                      </a:r>
                      <a:r>
                        <a:rPr lang="pl-PL" baseline="0" dirty="0" smtClean="0"/>
                        <a:t> usług aktywnej integracji; rozwój KIS, CIS, WTZ</a:t>
                      </a:r>
                      <a:endParaRPr lang="pl-PL" dirty="0"/>
                    </a:p>
                  </a:txBody>
                  <a:tcPr marL="186331" marR="186331"/>
                </a:tc>
              </a:tr>
              <a:tr h="722375">
                <a:tc>
                  <a:txBody>
                    <a:bodyPr/>
                    <a:lstStyle/>
                    <a:p>
                      <a:r>
                        <a:rPr lang="pl-PL" dirty="0" smtClean="0"/>
                        <a:t>Ekonomia społeczna </a:t>
                      </a:r>
                      <a:endParaRPr lang="pl-PL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 dalszym ciągu niewielkie</a:t>
                      </a:r>
                      <a:r>
                        <a:rPr lang="pl-PL" baseline="0" dirty="0" smtClean="0"/>
                        <a:t> zatrudnienie socjalne i problemy spółdzielni socjalnych i ZAZ</a:t>
                      </a:r>
                      <a:endParaRPr lang="pl-PL" dirty="0"/>
                    </a:p>
                  </a:txBody>
                  <a:tcPr marL="186331" marR="186331"/>
                </a:tc>
              </a:tr>
              <a:tr h="722375">
                <a:tc>
                  <a:txBody>
                    <a:bodyPr/>
                    <a:lstStyle/>
                    <a:p>
                      <a:r>
                        <a:rPr lang="pl-PL" dirty="0" smtClean="0"/>
                        <a:t>System PFRON - </a:t>
                      </a:r>
                      <a:r>
                        <a:rPr lang="pl-PL" dirty="0" err="1" smtClean="0"/>
                        <a:t>owski</a:t>
                      </a:r>
                      <a:endParaRPr lang="pl-PL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pl-PL" baseline="0" dirty="0" smtClean="0"/>
                        <a:t>Usługi nie skutkują  wprowadzaniem ON na otwarty rynek pracy</a:t>
                      </a:r>
                      <a:endParaRPr lang="pl-PL" dirty="0"/>
                    </a:p>
                  </a:txBody>
                  <a:tcPr marL="186331" marR="186331"/>
                </a:tc>
              </a:tr>
              <a:tr h="722375">
                <a:tc>
                  <a:txBody>
                    <a:bodyPr/>
                    <a:lstStyle/>
                    <a:p>
                      <a:r>
                        <a:rPr lang="pl-PL" dirty="0" smtClean="0"/>
                        <a:t>System zdrowia</a:t>
                      </a:r>
                      <a:endParaRPr lang="pl-PL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Ograniczony szybki dostęp do wielu świadczeń zdrowotnych, w tym specjalistycznych</a:t>
                      </a:r>
                      <a:endParaRPr lang="pl-PL" dirty="0"/>
                    </a:p>
                  </a:txBody>
                  <a:tcPr marL="186331" marR="18633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7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476672"/>
            <a:ext cx="8229600" cy="1512171"/>
          </a:xfrm>
        </p:spPr>
        <p:txBody>
          <a:bodyPr>
            <a:noAutofit/>
          </a:bodyPr>
          <a:lstStyle/>
          <a:p>
            <a:r>
              <a:rPr lang="pl-PL" sz="4000" dirty="0" smtClean="0"/>
              <a:t>Przyszłość inwestycyjnego </a:t>
            </a:r>
            <a:br>
              <a:rPr lang="pl-PL" sz="4000" dirty="0" smtClean="0"/>
            </a:br>
            <a:r>
              <a:rPr lang="pl-PL" sz="4000" dirty="0" smtClean="0"/>
              <a:t>modelu </a:t>
            </a:r>
            <a:r>
              <a:rPr lang="pl-PL" sz="4000" i="1" dirty="0" err="1" smtClean="0"/>
              <a:t>welfare</a:t>
            </a:r>
            <a:r>
              <a:rPr lang="pl-PL" sz="4000" i="1" dirty="0" smtClean="0"/>
              <a:t> </a:t>
            </a:r>
            <a:r>
              <a:rPr lang="pl-PL" sz="4000" i="1" dirty="0" err="1"/>
              <a:t>state</a:t>
            </a:r>
            <a:r>
              <a:rPr lang="pl-PL" sz="4000" i="1" dirty="0"/>
              <a:t> </a:t>
            </a:r>
            <a:r>
              <a:rPr lang="pl-PL" sz="4000" b="1" i="1" dirty="0"/>
              <a:t/>
            </a:r>
            <a:br>
              <a:rPr lang="pl-PL" sz="4000" b="1" i="1" dirty="0"/>
            </a:br>
            <a:r>
              <a:rPr lang="pl-PL" sz="2800" dirty="0" smtClean="0"/>
              <a:t>(</a:t>
            </a:r>
            <a:r>
              <a:rPr lang="pl-PL" sz="2800" dirty="0" err="1" smtClean="0"/>
              <a:t>Grewiński</a:t>
            </a:r>
            <a:r>
              <a:rPr lang="pl-PL" sz="2800" dirty="0" smtClean="0"/>
              <a:t> 2021)</a:t>
            </a:r>
            <a:endParaRPr lang="pl-PL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204864"/>
            <a:ext cx="770485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9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Kontekst polskiej PS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25143"/>
          </a:xfr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Przez ostatnie 30 lat dominowały inwestycje w twarde elementy modernizacji </a:t>
            </a:r>
          </a:p>
          <a:p>
            <a:r>
              <a:rPr lang="pl-PL" dirty="0" smtClean="0"/>
              <a:t>Deficyt inwestycji w miękkie, społeczne komponenty </a:t>
            </a:r>
          </a:p>
          <a:p>
            <a:r>
              <a:rPr lang="pl-PL" dirty="0" smtClean="0"/>
              <a:t>Duży nacisk na </a:t>
            </a:r>
            <a:r>
              <a:rPr lang="pl-PL" i="1" dirty="0" err="1" smtClean="0"/>
              <a:t>social</a:t>
            </a:r>
            <a:r>
              <a:rPr lang="pl-PL" i="1" dirty="0" smtClean="0"/>
              <a:t> </a:t>
            </a:r>
            <a:r>
              <a:rPr lang="pl-PL" i="1" dirty="0" err="1" smtClean="0"/>
              <a:t>politics</a:t>
            </a:r>
            <a:r>
              <a:rPr lang="pl-PL" i="1" dirty="0" smtClean="0"/>
              <a:t> </a:t>
            </a:r>
            <a:r>
              <a:rPr lang="pl-PL" dirty="0" smtClean="0"/>
              <a:t>ani </a:t>
            </a:r>
            <a:r>
              <a:rPr lang="pl-PL" i="1" dirty="0" err="1" smtClean="0"/>
              <a:t>social</a:t>
            </a:r>
            <a:r>
              <a:rPr lang="pl-PL" i="1" dirty="0" smtClean="0"/>
              <a:t> policy </a:t>
            </a:r>
            <a:r>
              <a:rPr lang="pl-PL" dirty="0" smtClean="0"/>
              <a:t>(silne upolitycznienie polityki społecznej)</a:t>
            </a:r>
          </a:p>
          <a:p>
            <a:r>
              <a:rPr lang="pl-PL" dirty="0" smtClean="0"/>
              <a:t>Inwestowanie w instytucje i infrastrukturę społeczną a teraz </a:t>
            </a:r>
            <a:r>
              <a:rPr lang="pl-PL" dirty="0" err="1" smtClean="0"/>
              <a:t>deinstytucjonalizacja</a:t>
            </a:r>
            <a:r>
              <a:rPr lang="pl-PL" dirty="0" smtClean="0"/>
              <a:t> </a:t>
            </a:r>
          </a:p>
          <a:p>
            <a:r>
              <a:rPr lang="pl-PL" dirty="0" smtClean="0"/>
              <a:t>Brak prewencyjnej PS na rzecz modelu interwencji społecznych</a:t>
            </a:r>
          </a:p>
          <a:p>
            <a:r>
              <a:rPr lang="pl-PL" dirty="0" smtClean="0"/>
              <a:t>Liczne grzechy zaniechania i redukcji dobrych rozwiązań z przeszłości 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Redystrybucyjny a nie inwestycyjny model PS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1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Kontekst polskiej samorządowej 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69159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Rola JST w realizacji nowej PS kluczowa </a:t>
            </a:r>
          </a:p>
          <a:p>
            <a:r>
              <a:rPr lang="pl-PL" dirty="0" smtClean="0"/>
              <a:t>Konstytucyjne zasady subsydiarności i społecznej gospodarki rynkowej</a:t>
            </a:r>
          </a:p>
          <a:p>
            <a:r>
              <a:rPr lang="pl-PL" dirty="0" smtClean="0"/>
              <a:t>Decentralizacja pozytywnie oceniana, ale teraz konieczność dzielenia się zadaniami z innymi</a:t>
            </a:r>
          </a:p>
          <a:p>
            <a:r>
              <a:rPr lang="pl-PL" dirty="0" smtClean="0"/>
              <a:t> Wielość zadań przy ograniczanych środkach </a:t>
            </a:r>
          </a:p>
          <a:p>
            <a:r>
              <a:rPr lang="pl-PL" dirty="0" err="1" smtClean="0"/>
              <a:t>Governance</a:t>
            </a:r>
            <a:r>
              <a:rPr lang="pl-PL" dirty="0" smtClean="0"/>
              <a:t> i </a:t>
            </a:r>
            <a:r>
              <a:rPr lang="pl-PL" dirty="0" err="1" smtClean="0"/>
              <a:t>welfare</a:t>
            </a:r>
            <a:r>
              <a:rPr lang="pl-PL" dirty="0" smtClean="0"/>
              <a:t> mix jako przyszłość </a:t>
            </a:r>
          </a:p>
          <a:p>
            <a:r>
              <a:rPr lang="pl-PL" dirty="0" smtClean="0"/>
              <a:t>Zróżnicowana świadomość wyzwań społecznych </a:t>
            </a:r>
          </a:p>
          <a:p>
            <a:r>
              <a:rPr lang="pl-PL" dirty="0" smtClean="0"/>
              <a:t>Niewystarczające stosowanie prawa miejscowego i klauzul społecznych w PZP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99681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3088</Words>
  <Application>Microsoft Office PowerPoint</Application>
  <PresentationFormat>Pokaz na ekranie (4:3)</PresentationFormat>
  <Paragraphs>492</Paragraphs>
  <Slides>69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69</vt:i4>
      </vt:variant>
    </vt:vector>
  </HeadingPairs>
  <TitlesOfParts>
    <vt:vector size="74" baseType="lpstr">
      <vt:lpstr>Motyw pakietu Office</vt:lpstr>
      <vt:lpstr>3_Office Theme</vt:lpstr>
      <vt:lpstr>1_Motyw pakietu Office</vt:lpstr>
      <vt:lpstr>2_Motyw pakietu Office</vt:lpstr>
      <vt:lpstr>3_Motyw pakietu Office</vt:lpstr>
      <vt:lpstr>Prof. Mirosław GREWIŃSKI „Wyzwania społeczne  w kontekście realizacji samorządowej PS"</vt:lpstr>
      <vt:lpstr>O mnie ..</vt:lpstr>
      <vt:lpstr>       Agenda wystąpienia </vt:lpstr>
      <vt:lpstr>Zawiłości terminologiczne</vt:lpstr>
      <vt:lpstr>Cztery dominujące paradygmaty PS (welfare state)</vt:lpstr>
      <vt:lpstr>Tradycyjny, klasyczny model  państwa opiekuńczego</vt:lpstr>
      <vt:lpstr>Przyszłość inwestycyjnego  modelu welfare state  (Grewiński 2021)</vt:lpstr>
      <vt:lpstr>Kontekst polskiej PS </vt:lpstr>
      <vt:lpstr>Kontekst polskiej samorządowej PS</vt:lpstr>
      <vt:lpstr>Nowa  Inwestycyjna polityka społeczna </vt:lpstr>
      <vt:lpstr>Usługi jako przyszłość polityki społecznej*?</vt:lpstr>
      <vt:lpstr>Usługi społeczne jako nowy paradygmat inwestycyjnej PS </vt:lpstr>
      <vt:lpstr>Dlaczego potrzeba jest nam nowa  PS bazująca na usługach społecznych?</vt:lpstr>
      <vt:lpstr>Decentralizacja i wzrost znaczenia regionalnych i lokalnych instytucji PS Usługi społeczne mają charakter lokalny ! </vt:lpstr>
      <vt:lpstr>Procesy z DE w polityce społecznej</vt:lpstr>
      <vt:lpstr>Procesowanie z DE w polskiej PS</vt:lpstr>
      <vt:lpstr>Geneza deinstytucjonalizacji </vt:lpstr>
      <vt:lpstr>Tło teorii socjologicznych </vt:lpstr>
      <vt:lpstr>Definicje deinstytucjonalizacji - UNICEF </vt:lpstr>
      <vt:lpstr>The Optimal Mix of Social Services:  WHO Pyramid Framework</vt:lpstr>
      <vt:lpstr>Wyzwania związane z DI</vt:lpstr>
      <vt:lpstr>Warunki powodzenia DI („Deinstitutionalisation of Europe’s Children”, Dec 2017)</vt:lpstr>
      <vt:lpstr>Obszary, w których zastosowano DI       w wybranych państwach UE</vt:lpstr>
      <vt:lpstr>Przypadek Danii (Chaczko 2021) </vt:lpstr>
      <vt:lpstr>Deinstytucjonalizacja usług społecznych </vt:lpstr>
      <vt:lpstr>Ryzyka związane z DI (G.C Shen, L. R Snowden, 2018)</vt:lpstr>
      <vt:lpstr>Naturalne usługi do DI w Polsce </vt:lpstr>
      <vt:lpstr>Deficyty jakie mamy….</vt:lpstr>
      <vt:lpstr>Zarządzanie procesem deinstytucjonalizacji </vt:lpstr>
      <vt:lpstr>Etapy działań na rzecz koordynacji i rozbudowy oferty usług społecznych na terenie gmin</vt:lpstr>
      <vt:lpstr>Dylematy związane z deinstytucjonalizacją </vt:lpstr>
      <vt:lpstr>Wyzwanie rozwoju usług społecznych w Polsce  </vt:lpstr>
      <vt:lpstr>Służby publiczne, społeczne i socjalne</vt:lpstr>
      <vt:lpstr>Prezentacja programu PowerPoint</vt:lpstr>
      <vt:lpstr>Inwestycje w  sprawne  instytucje i profesje społeczne  </vt:lpstr>
      <vt:lpstr>Deficyt chętnych do edukowania się  w zakresie: usług opiekuńczych, asystenckich, sanitarnych, towarzyszenia… Deficyt nowych profesji społecznych</vt:lpstr>
      <vt:lpstr>Wyzwanie związane z pracownikami z pokolenia Z   czy będą chcieli pracować z usługach społecznych?</vt:lpstr>
      <vt:lpstr>Istnieje konieczność redefinicji Strategii PS   w kierunku usług</vt:lpstr>
      <vt:lpstr>Program 500+ może pobudzać  rynek komercyjnych usług społecznych</vt:lpstr>
      <vt:lpstr>Reforma pomocy społecznej  wydaje się być konieczna  w relacji z reorganizacją innych systemów</vt:lpstr>
      <vt:lpstr>Wyzwanie związane z inwestycją  w profesje społeczne </vt:lpstr>
      <vt:lpstr>Praktyka samorządowej PS w Polsce</vt:lpstr>
      <vt:lpstr>Potrzebne jest wielosektorowe partnerstwo i Network Społeczny </vt:lpstr>
      <vt:lpstr>Organizacja usług społecznych </vt:lpstr>
      <vt:lpstr>W kierunki integracji usług? Typologia łączenia działań instytucjonalnych według Leutza</vt:lpstr>
      <vt:lpstr>Ustawa o CUS jako początek zmiany?</vt:lpstr>
      <vt:lpstr>CUS jako szansa? </vt:lpstr>
      <vt:lpstr>Zarządzanie i organizacja usługami społecznymi</vt:lpstr>
      <vt:lpstr>Bardzo ważna funkcja ROPS-ów</vt:lpstr>
      <vt:lpstr>Idea IRPUS</vt:lpstr>
      <vt:lpstr>Idea IRPUS</vt:lpstr>
      <vt:lpstr>Współpraca z ESN</vt:lpstr>
      <vt:lpstr>Wyzwania rozwoju  usług społecznych </vt:lpstr>
      <vt:lpstr>mgrewinski@gmail.com</vt:lpstr>
      <vt:lpstr>Prezentacja programu PowerPoint</vt:lpstr>
      <vt:lpstr>Wyzwanie demograficzne   Starzenie się społeczeństwa w PL i UE  (2018) </vt:lpstr>
      <vt:lpstr>Usługi senioralne muszą realizować  3 różne Strategie   </vt:lpstr>
      <vt:lpstr>Niesamodzielność i niepełnosprawność 2018  </vt:lpstr>
      <vt:lpstr>Inwestycje w Rodzinę </vt:lpstr>
      <vt:lpstr>Argumenty za rozwijaniem rodzinnej pieczy zastępczej </vt:lpstr>
      <vt:lpstr>Nowe potrzeby edukacyjne - LLL</vt:lpstr>
      <vt:lpstr> Wyzwanie zapotrzebowania na nowe kompetencje – prof. Mario Raich</vt:lpstr>
      <vt:lpstr>Przemiany na rynkach pracy</vt:lpstr>
      <vt:lpstr>Wyzwanie migracyjne w Europie</vt:lpstr>
      <vt:lpstr>Wyzwania zdrowotne  </vt:lpstr>
      <vt:lpstr>Wyzwania pandemiczne  Pandemia przyszłości  wg dr Brada Spellberga z USA (2018)</vt:lpstr>
      <vt:lpstr>  DWIE DROGI WYJŚCIA Z UBÓSTWA  I WYKLUCZENIA</vt:lpstr>
      <vt:lpstr>Usługi społeczne w wybranych politykach… Deficyt w ich koordynacji i integracji </vt:lpstr>
      <vt:lpstr>Wybrane systemy PS i problemy usług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JM Prorektor WSP</dc:creator>
  <cp:lastModifiedBy>JM Prorektor WSP</cp:lastModifiedBy>
  <cp:revision>105</cp:revision>
  <dcterms:created xsi:type="dcterms:W3CDTF">2021-04-13T11:48:09Z</dcterms:created>
  <dcterms:modified xsi:type="dcterms:W3CDTF">2021-08-30T09:25:48Z</dcterms:modified>
</cp:coreProperties>
</file>