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1" r:id="rId5"/>
    <p:sldId id="262" r:id="rId6"/>
    <p:sldId id="263" r:id="rId7"/>
    <p:sldId id="296" r:id="rId8"/>
    <p:sldId id="265" r:id="rId9"/>
    <p:sldId id="297" r:id="rId10"/>
    <p:sldId id="266" r:id="rId11"/>
    <p:sldId id="268" r:id="rId12"/>
    <p:sldId id="269" r:id="rId13"/>
    <p:sldId id="271" r:id="rId14"/>
    <p:sldId id="272" r:id="rId15"/>
    <p:sldId id="299" r:id="rId16"/>
    <p:sldId id="273" r:id="rId17"/>
    <p:sldId id="292" r:id="rId18"/>
    <p:sldId id="275" r:id="rId19"/>
    <p:sldId id="293" r:id="rId20"/>
    <p:sldId id="29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302" r:id="rId38"/>
  </p:sldIdLst>
  <p:sldSz cx="9144000" cy="5143500" type="screen16x9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IATKOWSKA Jolanta (REGIO)" initials="SJ(" lastIdx="4" clrIdx="0">
    <p:extLst>
      <p:ext uri="{19B8F6BF-5375-455C-9EA6-DF929625EA0E}">
        <p15:presenceInfo xmlns:p15="http://schemas.microsoft.com/office/powerpoint/2012/main" userId="SWIATKOWSKA Jolanta (REGIO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24"/>
    <a:srgbClr val="004494"/>
    <a:srgbClr val="0F5494"/>
    <a:srgbClr val="2D5EC1"/>
    <a:srgbClr val="808080"/>
    <a:srgbClr val="679424"/>
    <a:srgbClr val="26851F"/>
    <a:srgbClr val="3166CF"/>
    <a:srgbClr val="3E6FD2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>
      <p:cViewPr varScale="1">
        <p:scale>
          <a:sx n="160" d="100"/>
          <a:sy n="160" d="100"/>
        </p:scale>
        <p:origin x="15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34" y="108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6T13:56:11.265" idx="3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F00C3-B951-4078-AD80-FDA6810DA81B}" type="doc">
      <dgm:prSet loTypeId="urn:microsoft.com/office/officeart/2005/8/layout/architecture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DB41A0-99B1-4C73-A757-00BCF269F022}">
      <dgm:prSet phldrT="[Text]" custT="1"/>
      <dgm:spPr/>
      <dgm:t>
        <a:bodyPr anchor="t"/>
        <a:lstStyle/>
        <a:p>
          <a:pPr algn="l"/>
          <a:r>
            <a:rPr lang="pl-PL" altLang="fr-FR" sz="1200" b="1" i="0" dirty="0" smtClean="0">
              <a:solidFill>
                <a:srgbClr val="FFD624"/>
              </a:solidFill>
              <a:cs typeface="Arial" panose="020B0604020202020204" pitchFamily="34" charset="0"/>
            </a:rPr>
            <a:t>2</a:t>
          </a:r>
          <a:r>
            <a:rPr lang="pl-PL" altLang="fr-FR" sz="900" b="1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Ekologiczna, niskoemisyjna Europa </a:t>
          </a:r>
          <a:r>
            <a:rPr lang="pl-PL" altLang="fr-FR" sz="1000" b="0" i="0" dirty="0" smtClean="0">
              <a:cs typeface="Arial" panose="020B0604020202020204" pitchFamily="34" charset="0"/>
            </a:rPr>
            <a:t>(transformacja sektora energetycznego, gospodarka o obiegu zamkniętym, dostosowanie do zmian klimatu i zarządzanie ryzykiem) </a:t>
          </a:r>
          <a:endParaRPr lang="en-US" sz="1000" b="0" dirty="0"/>
        </a:p>
      </dgm:t>
    </dgm:pt>
    <dgm:pt modelId="{C4253D6B-D799-4F06-97C4-C5821444C6BA}" type="parTrans" cxnId="{7ADF83A0-9452-48F0-A9DE-C872A5D7A89C}">
      <dgm:prSet/>
      <dgm:spPr/>
      <dgm:t>
        <a:bodyPr/>
        <a:lstStyle/>
        <a:p>
          <a:endParaRPr lang="en-US"/>
        </a:p>
      </dgm:t>
    </dgm:pt>
    <dgm:pt modelId="{7DDC28DF-1C0D-4644-9F15-8C4FF43E7503}" type="sibTrans" cxnId="{7ADF83A0-9452-48F0-A9DE-C872A5D7A89C}">
      <dgm:prSet/>
      <dgm:spPr/>
      <dgm:t>
        <a:bodyPr/>
        <a:lstStyle/>
        <a:p>
          <a:endParaRPr lang="en-US"/>
        </a:p>
      </dgm:t>
    </dgm:pt>
    <dgm:pt modelId="{2B0FF918-CDFE-4E74-BC3F-3896DFD9E5DD}">
      <dgm:prSet phldrT="[Text]" custT="1"/>
      <dgm:spPr/>
      <dgm:t>
        <a:bodyPr anchor="ctr"/>
        <a:lstStyle/>
        <a:p>
          <a:pPr algn="l"/>
          <a:r>
            <a:rPr lang="pl-PL" altLang="fr-FR" sz="1000" b="1" smtClean="0">
              <a:latin typeface="+mj-lt"/>
            </a:rPr>
            <a:t>Współpraca ponad granicami </a:t>
          </a:r>
          <a:r>
            <a:rPr lang="pl-PL" altLang="fr-FR" sz="1000" b="0" smtClean="0">
              <a:latin typeface="+mj-lt"/>
            </a:rPr>
            <a:t>(osadzenie współpracy w głównym nurcie)</a:t>
          </a:r>
          <a:endParaRPr lang="en-US" sz="1000" b="0" dirty="0">
            <a:latin typeface="+mj-lt"/>
          </a:endParaRPr>
        </a:p>
      </dgm:t>
    </dgm:pt>
    <dgm:pt modelId="{A52D78C7-B5AD-44FB-B9E5-A145422FF133}" type="parTrans" cxnId="{AAAAFF4F-F54A-41E8-A9F5-4542349AEF77}">
      <dgm:prSet/>
      <dgm:spPr/>
      <dgm:t>
        <a:bodyPr/>
        <a:lstStyle/>
        <a:p>
          <a:endParaRPr lang="en-US"/>
        </a:p>
      </dgm:t>
    </dgm:pt>
    <dgm:pt modelId="{9A69D99C-0F70-4A8A-88FD-A75E0C6BD8E4}" type="sibTrans" cxnId="{AAAAFF4F-F54A-41E8-A9F5-4542349AEF77}">
      <dgm:prSet/>
      <dgm:spPr/>
      <dgm:t>
        <a:bodyPr/>
        <a:lstStyle/>
        <a:p>
          <a:endParaRPr lang="en-US"/>
        </a:p>
      </dgm:t>
    </dgm:pt>
    <dgm:pt modelId="{A7D94C2D-EFE6-489A-AB85-108B2FAC1394}">
      <dgm:prSet phldrT="[Text]" custT="1"/>
      <dgm:spPr/>
      <dgm:t>
        <a:bodyPr anchor="t"/>
        <a:lstStyle/>
        <a:p>
          <a:pPr algn="l"/>
          <a:r>
            <a:rPr lang="pl-PL" altLang="fr-FR" sz="1200" b="1" i="0" dirty="0" smtClean="0">
              <a:solidFill>
                <a:srgbClr val="FFD624"/>
              </a:solidFill>
              <a:cs typeface="Arial" panose="020B0604020202020204" pitchFamily="34" charset="0"/>
            </a:rPr>
            <a:t>3</a:t>
          </a:r>
          <a:r>
            <a:rPr lang="pl-PL" altLang="fr-FR" sz="900" b="1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Połączona</a:t>
          </a:r>
          <a:r>
            <a:rPr lang="pl-PL" altLang="fr-FR" sz="1000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Europa</a:t>
          </a:r>
          <a:r>
            <a:rPr lang="pl-PL" altLang="fr-FR" sz="1000" i="0" dirty="0" smtClean="0">
              <a:cs typeface="Arial" panose="020B0604020202020204" pitchFamily="34" charset="0"/>
            </a:rPr>
            <a:t> (mobilność</a:t>
          </a:r>
          <a:r>
            <a:rPr lang="fr-BE" altLang="fr-FR" sz="1000" i="0" dirty="0" smtClean="0">
              <a:cs typeface="Arial" panose="020B0604020202020204" pitchFamily="34" charset="0"/>
            </a:rPr>
            <a:t> </a:t>
          </a:r>
          <a:r>
            <a:rPr lang="fr-BE" altLang="fr-FR" sz="1000" i="0" dirty="0" err="1" smtClean="0">
              <a:cs typeface="Arial" panose="020B0604020202020204" pitchFamily="34" charset="0"/>
            </a:rPr>
            <a:t>transportowa</a:t>
          </a:r>
          <a:r>
            <a:rPr lang="fr-BE" altLang="fr-FR" sz="1000" i="0" dirty="0" smtClean="0">
              <a:cs typeface="Arial" panose="020B0604020202020204" pitchFamily="34" charset="0"/>
            </a:rPr>
            <a:t>)</a:t>
          </a:r>
          <a:r>
            <a:rPr lang="pl-PL" altLang="fr-FR" sz="1000" i="0" dirty="0" smtClean="0">
              <a:cs typeface="Arial" panose="020B0604020202020204" pitchFamily="34" charset="0"/>
            </a:rPr>
            <a:t> </a:t>
          </a:r>
          <a:endParaRPr lang="en-US" sz="1000" dirty="0"/>
        </a:p>
      </dgm:t>
    </dgm:pt>
    <dgm:pt modelId="{DF0C3A6C-F9A1-4226-B50B-9A249754EC1A}" type="parTrans" cxnId="{8AA2933E-BD30-42DD-AB27-22CBC668D15B}">
      <dgm:prSet/>
      <dgm:spPr/>
      <dgm:t>
        <a:bodyPr/>
        <a:lstStyle/>
        <a:p>
          <a:endParaRPr lang="en-US"/>
        </a:p>
      </dgm:t>
    </dgm:pt>
    <dgm:pt modelId="{1D28E9D4-E8A2-4DDC-B225-51C1794B4057}" type="sibTrans" cxnId="{8AA2933E-BD30-42DD-AB27-22CBC668D15B}">
      <dgm:prSet/>
      <dgm:spPr/>
      <dgm:t>
        <a:bodyPr/>
        <a:lstStyle/>
        <a:p>
          <a:endParaRPr lang="en-US"/>
        </a:p>
      </dgm:t>
    </dgm:pt>
    <dgm:pt modelId="{D8A78340-27BE-4D36-AEF3-E7D41191E5C9}">
      <dgm:prSet phldrT="[Text]" custT="1"/>
      <dgm:spPr/>
      <dgm:t>
        <a:bodyPr anchor="t"/>
        <a:lstStyle/>
        <a:p>
          <a:pPr algn="l"/>
          <a:r>
            <a:rPr lang="pl-PL" altLang="fr-FR" sz="1200" b="1" i="0" dirty="0" smtClean="0">
              <a:solidFill>
                <a:srgbClr val="FFD624"/>
              </a:solidFill>
              <a:latin typeface="+mj-lt"/>
              <a:cs typeface="Arial" panose="020B0604020202020204" pitchFamily="34" charset="0"/>
            </a:rPr>
            <a:t>1</a:t>
          </a:r>
          <a:r>
            <a:rPr lang="pl-PL" altLang="fr-FR" sz="900" b="1" i="0" dirty="0" smtClean="0">
              <a:latin typeface="+mj-lt"/>
              <a:cs typeface="Arial" panose="020B0604020202020204" pitchFamily="34" charset="0"/>
            </a:rPr>
            <a:t> </a:t>
          </a:r>
          <a:r>
            <a:rPr lang="fr-BE" altLang="fr-FR" sz="1000" b="1" i="0" dirty="0" err="1" smtClean="0">
              <a:latin typeface="+mn-lt"/>
              <a:cs typeface="Arial" panose="020B0604020202020204" pitchFamily="34" charset="0"/>
            </a:rPr>
            <a:t>Konkurencyjna</a:t>
          </a:r>
          <a:r>
            <a:rPr lang="fr-BE" altLang="fr-FR" sz="1000" b="1" i="0" dirty="0" smtClean="0">
              <a:latin typeface="+mn-lt"/>
              <a:cs typeface="Arial" panose="020B0604020202020204" pitchFamily="34" charset="0"/>
            </a:rPr>
            <a:t> i </a:t>
          </a:r>
          <a:r>
            <a:rPr lang="fr-BE" altLang="fr-FR" sz="1000" b="1" i="0" dirty="0" err="1" smtClean="0">
              <a:latin typeface="+mn-lt"/>
              <a:cs typeface="Arial" panose="020B0604020202020204" pitchFamily="34" charset="0"/>
            </a:rPr>
            <a:t>i</a:t>
          </a:r>
          <a:r>
            <a:rPr lang="pl-PL" altLang="fr-FR" sz="1000" b="1" i="0" dirty="0" err="1" smtClean="0">
              <a:latin typeface="+mn-lt"/>
              <a:cs typeface="Arial" panose="020B0604020202020204" pitchFamily="34" charset="0"/>
            </a:rPr>
            <a:t>nteligent</a:t>
          </a:r>
          <a:r>
            <a:rPr lang="fr-BE" altLang="fr-FR" sz="1000" b="1" i="0" dirty="0" smtClean="0">
              <a:latin typeface="+mn-lt"/>
              <a:cs typeface="Arial" panose="020B0604020202020204" pitchFamily="34" charset="0"/>
            </a:rPr>
            <a:t>n</a:t>
          </a:r>
          <a:r>
            <a:rPr lang="pl-PL" altLang="fr-FR" sz="1000" b="1" i="0" dirty="0" smtClean="0">
              <a:latin typeface="+mn-lt"/>
              <a:cs typeface="Arial" panose="020B0604020202020204" pitchFamily="34" charset="0"/>
            </a:rPr>
            <a:t>a Europa </a:t>
          </a:r>
          <a:r>
            <a:rPr lang="pl-PL" altLang="fr-FR" sz="1000" b="0" i="0" dirty="0" smtClean="0">
              <a:latin typeface="+mn-lt"/>
              <a:cs typeface="Arial" panose="020B0604020202020204" pitchFamily="34" charset="0"/>
            </a:rPr>
            <a:t>(innowacyjna i inteligentna transformacja</a:t>
          </a:r>
          <a:r>
            <a:rPr lang="fr-BE" altLang="fr-FR" sz="1000" b="0" i="0" dirty="0" smtClean="0">
              <a:latin typeface="+mn-lt"/>
              <a:cs typeface="Arial" panose="020B0604020202020204" pitchFamily="34" charset="0"/>
            </a:rPr>
            <a:t>, internet)</a:t>
          </a:r>
          <a:endParaRPr lang="en-US" sz="1000" b="0" dirty="0">
            <a:latin typeface="+mn-lt"/>
          </a:endParaRPr>
        </a:p>
      </dgm:t>
    </dgm:pt>
    <dgm:pt modelId="{088AAAC3-D3ED-486D-8273-7C13E5331B27}" type="sibTrans" cxnId="{724B1EBD-5255-4576-B400-BA2954CC247D}">
      <dgm:prSet/>
      <dgm:spPr/>
      <dgm:t>
        <a:bodyPr/>
        <a:lstStyle/>
        <a:p>
          <a:endParaRPr lang="en-US"/>
        </a:p>
      </dgm:t>
    </dgm:pt>
    <dgm:pt modelId="{2E698655-D37B-40A7-A1AF-6E4E21AF1860}" type="parTrans" cxnId="{724B1EBD-5255-4576-B400-BA2954CC247D}">
      <dgm:prSet/>
      <dgm:spPr/>
      <dgm:t>
        <a:bodyPr/>
        <a:lstStyle/>
        <a:p>
          <a:endParaRPr lang="en-US"/>
        </a:p>
      </dgm:t>
    </dgm:pt>
    <dgm:pt modelId="{312D7DD2-6140-4403-B4C0-92E57D3038B6}">
      <dgm:prSet phldrT="[Text]" custT="1"/>
      <dgm:spPr/>
      <dgm:t>
        <a:bodyPr anchor="ctr"/>
        <a:lstStyle/>
        <a:p>
          <a:pPr algn="l"/>
          <a:r>
            <a:rPr lang="pl-PL" altLang="fr-FR" sz="1000" b="1" dirty="0" smtClean="0">
              <a:latin typeface="+mn-lt"/>
            </a:rPr>
            <a:t>Budowanie potencjału administracyjnego</a:t>
          </a:r>
          <a:r>
            <a:rPr lang="fr-BE" altLang="fr-FR" sz="1000" b="1" dirty="0" smtClean="0">
              <a:latin typeface="+mn-lt"/>
            </a:rPr>
            <a:t> </a:t>
          </a:r>
          <a:r>
            <a:rPr lang="fr-BE" altLang="fr-FR" sz="1000" b="1" dirty="0" err="1" smtClean="0">
              <a:latin typeface="+mn-lt"/>
            </a:rPr>
            <a:t>instytucji</a:t>
          </a:r>
          <a:r>
            <a:rPr lang="fr-BE" altLang="fr-FR" sz="1000" b="1" dirty="0" smtClean="0">
              <a:latin typeface="+mn-lt"/>
            </a:rPr>
            <a:t>, </a:t>
          </a:r>
          <a:r>
            <a:rPr lang="fr-BE" altLang="fr-FR" sz="1000" b="1" dirty="0" err="1" smtClean="0">
              <a:latin typeface="+mn-lt"/>
            </a:rPr>
            <a:t>beneficjentów</a:t>
          </a:r>
          <a:r>
            <a:rPr lang="fr-BE" altLang="fr-FR" sz="1000" b="1" dirty="0" smtClean="0">
              <a:latin typeface="+mn-lt"/>
            </a:rPr>
            <a:t>, </a:t>
          </a:r>
          <a:r>
            <a:rPr lang="fr-BE" altLang="fr-FR" sz="1000" b="1" dirty="0" err="1" smtClean="0">
              <a:latin typeface="+mn-lt"/>
            </a:rPr>
            <a:t>partnerów</a:t>
          </a:r>
          <a:r>
            <a:rPr lang="fr-BE" altLang="fr-FR" sz="1000" b="1" dirty="0" smtClean="0">
              <a:latin typeface="+mn-lt"/>
            </a:rPr>
            <a:t> </a:t>
          </a:r>
          <a:r>
            <a:rPr lang="fr-BE" altLang="fr-FR" sz="1000" b="1" dirty="0" err="1" smtClean="0">
              <a:latin typeface="+mn-lt"/>
            </a:rPr>
            <a:t>społecznych</a:t>
          </a:r>
          <a:r>
            <a:rPr lang="fr-BE" altLang="fr-FR" sz="1000" b="1" dirty="0" smtClean="0">
              <a:latin typeface="+mn-lt"/>
            </a:rPr>
            <a:t> </a:t>
          </a:r>
          <a:r>
            <a:rPr lang="fr-BE" altLang="fr-FR" sz="1000" b="1" dirty="0" err="1" smtClean="0">
              <a:latin typeface="+mn-lt"/>
            </a:rPr>
            <a:t>oraz</a:t>
          </a:r>
          <a:r>
            <a:rPr lang="fr-BE" altLang="fr-FR" sz="1000" b="1" dirty="0" smtClean="0">
              <a:latin typeface="+mn-lt"/>
            </a:rPr>
            <a:t> NGO.</a:t>
          </a:r>
          <a:endParaRPr lang="en-US" sz="1000" b="1" dirty="0">
            <a:latin typeface="+mn-lt"/>
          </a:endParaRPr>
        </a:p>
      </dgm:t>
    </dgm:pt>
    <dgm:pt modelId="{1C8B38BF-DDFC-43DE-8CBE-AD55DD3EF7A2}" type="sibTrans" cxnId="{7B2C183E-F7FC-4BB0-B1C3-FA4C29E5351D}">
      <dgm:prSet/>
      <dgm:spPr/>
      <dgm:t>
        <a:bodyPr/>
        <a:lstStyle/>
        <a:p>
          <a:endParaRPr lang="en-US"/>
        </a:p>
      </dgm:t>
    </dgm:pt>
    <dgm:pt modelId="{CB04CAB3-CC0E-4CC8-93B1-F6785E9B0D13}" type="parTrans" cxnId="{7B2C183E-F7FC-4BB0-B1C3-FA4C29E5351D}">
      <dgm:prSet/>
      <dgm:spPr/>
      <dgm:t>
        <a:bodyPr/>
        <a:lstStyle/>
        <a:p>
          <a:endParaRPr lang="en-US"/>
        </a:p>
      </dgm:t>
    </dgm:pt>
    <dgm:pt modelId="{ADD9FAAD-4AE3-4650-992E-3B7A3360849D}">
      <dgm:prSet custT="1"/>
      <dgm:spPr>
        <a:solidFill>
          <a:srgbClr val="2D5EC1"/>
        </a:solidFill>
      </dgm:spPr>
      <dgm:t>
        <a:bodyPr anchor="ctr"/>
        <a:lstStyle/>
        <a:p>
          <a:pPr algn="l"/>
          <a:r>
            <a:rPr lang="pl-PL" sz="1000" b="1" dirty="0" smtClean="0"/>
            <a:t>Fundusz Sprawiedliwej Transformacji (FST) </a:t>
          </a:r>
          <a:r>
            <a:rPr lang="pl-PL" sz="1000" b="0" dirty="0" smtClean="0"/>
            <a:t>Ł</a:t>
          </a:r>
          <a:r>
            <a:rPr lang="fr-BE" sz="1000" dirty="0" err="1" smtClean="0"/>
            <a:t>agodzenie</a:t>
          </a:r>
          <a:r>
            <a:rPr lang="pl-PL" sz="1000" dirty="0" smtClean="0"/>
            <a:t> skutków transformacji w kierunku osiągnięcia celów </a:t>
          </a:r>
          <a:r>
            <a:rPr lang="pl-PL" sz="1000" dirty="0" err="1" smtClean="0"/>
            <a:t>neutraln</a:t>
          </a:r>
          <a:r>
            <a:rPr lang="fr-BE" sz="1000" dirty="0" smtClean="0"/>
            <a:t>o</a:t>
          </a:r>
          <a:r>
            <a:rPr lang="pl-PL" sz="1000" dirty="0" smtClean="0"/>
            <a:t>ś</a:t>
          </a:r>
          <a:r>
            <a:rPr lang="fr-BE" sz="1000" dirty="0" smtClean="0"/>
            <a:t>ci </a:t>
          </a:r>
          <a:r>
            <a:rPr lang="pl-PL" sz="1000" dirty="0" smtClean="0"/>
            <a:t>klimat</a:t>
          </a:r>
          <a:r>
            <a:rPr lang="fr-BE" sz="1000" dirty="0" err="1" smtClean="0"/>
            <a:t>ycznej</a:t>
          </a:r>
          <a:r>
            <a:rPr lang="fr-BE" sz="1000" dirty="0" smtClean="0"/>
            <a:t> </a:t>
          </a:r>
          <a:endParaRPr lang="en-US" sz="1000" b="0" dirty="0"/>
        </a:p>
      </dgm:t>
    </dgm:pt>
    <dgm:pt modelId="{AD685A39-98E2-41DC-8265-AD84096E272A}" type="parTrans" cxnId="{E95B7895-6542-4108-B02F-4084883119F8}">
      <dgm:prSet/>
      <dgm:spPr/>
      <dgm:t>
        <a:bodyPr/>
        <a:lstStyle/>
        <a:p>
          <a:endParaRPr lang="en-US"/>
        </a:p>
      </dgm:t>
    </dgm:pt>
    <dgm:pt modelId="{6AAAA6A2-2566-4267-9DB8-2EC77E5870E3}" type="sibTrans" cxnId="{E95B7895-6542-4108-B02F-4084883119F8}">
      <dgm:prSet/>
      <dgm:spPr/>
      <dgm:t>
        <a:bodyPr/>
        <a:lstStyle/>
        <a:p>
          <a:endParaRPr lang="en-US"/>
        </a:p>
      </dgm:t>
    </dgm:pt>
    <dgm:pt modelId="{F80510E4-6B8C-48ED-9F36-1178C535860C}">
      <dgm:prSet custT="1"/>
      <dgm:spPr/>
      <dgm:t>
        <a:bodyPr anchor="t"/>
        <a:lstStyle/>
        <a:p>
          <a:pPr algn="l"/>
          <a:r>
            <a:rPr lang="pl-PL" altLang="fr-FR" sz="1200" b="1" i="0" dirty="0" smtClean="0">
              <a:solidFill>
                <a:srgbClr val="FFD624"/>
              </a:solidFill>
              <a:cs typeface="Arial" panose="020B0604020202020204" pitchFamily="34" charset="0"/>
            </a:rPr>
            <a:t>4</a:t>
          </a:r>
          <a:r>
            <a:rPr lang="pl-PL" altLang="fr-FR" sz="900" b="1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Prospołeczna</a:t>
          </a:r>
          <a:r>
            <a:rPr lang="pl-PL" altLang="fr-FR" sz="1000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Europa</a:t>
          </a:r>
          <a:r>
            <a:rPr lang="pl-PL" altLang="fr-FR" sz="1000" i="0" dirty="0" smtClean="0">
              <a:cs typeface="Arial" panose="020B0604020202020204" pitchFamily="34" charset="0"/>
            </a:rPr>
            <a:t> (</a:t>
          </a:r>
          <a:r>
            <a:rPr lang="fr-BE" altLang="fr-FR" sz="1000" i="0" dirty="0" smtClean="0">
              <a:cs typeface="Arial" panose="020B0604020202020204" pitchFamily="34" charset="0"/>
            </a:rPr>
            <a:t>E</a:t>
          </a:r>
          <a:r>
            <a:rPr lang="pl-PL" altLang="fr-FR" sz="1000" i="0" dirty="0" err="1" smtClean="0">
              <a:cs typeface="Arial" panose="020B0604020202020204" pitchFamily="34" charset="0"/>
            </a:rPr>
            <a:t>uropejski</a:t>
          </a:r>
          <a:r>
            <a:rPr lang="pl-PL" altLang="fr-FR" sz="1000" i="0" dirty="0" smtClean="0">
              <a:cs typeface="Arial" panose="020B0604020202020204" pitchFamily="34" charset="0"/>
            </a:rPr>
            <a:t> filar praw socjalnych)</a:t>
          </a:r>
          <a:endParaRPr lang="en-US" sz="1000" dirty="0"/>
        </a:p>
      </dgm:t>
    </dgm:pt>
    <dgm:pt modelId="{4629A18F-35B1-4587-B48A-024E9A6A0E04}" type="parTrans" cxnId="{D47DC613-8406-4858-84FB-7B22E51BF6FB}">
      <dgm:prSet/>
      <dgm:spPr/>
      <dgm:t>
        <a:bodyPr/>
        <a:lstStyle/>
        <a:p>
          <a:endParaRPr lang="en-US"/>
        </a:p>
      </dgm:t>
    </dgm:pt>
    <dgm:pt modelId="{A224F40C-8FB3-4873-BAC4-04102FB8230D}" type="sibTrans" cxnId="{D47DC613-8406-4858-84FB-7B22E51BF6FB}">
      <dgm:prSet/>
      <dgm:spPr/>
      <dgm:t>
        <a:bodyPr/>
        <a:lstStyle/>
        <a:p>
          <a:endParaRPr lang="en-US"/>
        </a:p>
      </dgm:t>
    </dgm:pt>
    <dgm:pt modelId="{C6BD8573-4399-463E-9ECF-DE6C16146B5E}">
      <dgm:prSet custT="1"/>
      <dgm:spPr/>
      <dgm:t>
        <a:bodyPr anchor="t"/>
        <a:lstStyle/>
        <a:p>
          <a:pPr algn="l"/>
          <a:r>
            <a:rPr lang="pl-PL" altLang="fr-FR" sz="1200" b="1" i="0" dirty="0" smtClean="0">
              <a:solidFill>
                <a:srgbClr val="FFD624"/>
              </a:solidFill>
              <a:cs typeface="Arial" panose="020B0604020202020204" pitchFamily="34" charset="0"/>
            </a:rPr>
            <a:t>5</a:t>
          </a:r>
          <a:r>
            <a:rPr lang="pl-PL" altLang="fr-FR" sz="900" b="1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Europa</a:t>
          </a:r>
          <a:r>
            <a:rPr lang="pl-PL" altLang="fr-FR" sz="1000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bliższa</a:t>
          </a:r>
          <a:r>
            <a:rPr lang="pl-PL" altLang="fr-FR" sz="1000" i="0" dirty="0" smtClean="0">
              <a:cs typeface="Arial" panose="020B0604020202020204" pitchFamily="34" charset="0"/>
            </a:rPr>
            <a:t> </a:t>
          </a:r>
          <a:r>
            <a:rPr lang="pl-PL" altLang="fr-FR" sz="1000" b="1" i="0" dirty="0" smtClean="0">
              <a:cs typeface="Arial" panose="020B0604020202020204" pitchFamily="34" charset="0"/>
            </a:rPr>
            <a:t>obywatelom</a:t>
          </a:r>
          <a:r>
            <a:rPr lang="pl-PL" altLang="fr-FR" sz="1000" i="0" dirty="0" smtClean="0">
              <a:cs typeface="Arial" panose="020B0604020202020204" pitchFamily="34" charset="0"/>
            </a:rPr>
            <a:t> (zrównoważony rozwój obszarów miejskich i wiejskich oraz inicjatywy lokalne)</a:t>
          </a:r>
          <a:endParaRPr lang="en-US" sz="1000" dirty="0"/>
        </a:p>
      </dgm:t>
    </dgm:pt>
    <dgm:pt modelId="{2379DFE1-3439-4C18-8E98-4E4C93DF1947}" type="parTrans" cxnId="{79D3B47A-4119-46CF-8DB0-C0A5370E4774}">
      <dgm:prSet/>
      <dgm:spPr/>
      <dgm:t>
        <a:bodyPr/>
        <a:lstStyle/>
        <a:p>
          <a:endParaRPr lang="en-US"/>
        </a:p>
      </dgm:t>
    </dgm:pt>
    <dgm:pt modelId="{E3FC5AF4-1973-4EC0-A5A8-EDAD365F7E98}" type="sibTrans" cxnId="{79D3B47A-4119-46CF-8DB0-C0A5370E4774}">
      <dgm:prSet/>
      <dgm:spPr/>
      <dgm:t>
        <a:bodyPr/>
        <a:lstStyle/>
        <a:p>
          <a:endParaRPr lang="en-US"/>
        </a:p>
      </dgm:t>
    </dgm:pt>
    <dgm:pt modelId="{947566D9-7455-417E-8C57-310F3717DAD6}">
      <dgm:prSet phldrT="[Text]" phldr="1"/>
      <dgm:spPr/>
      <dgm:t>
        <a:bodyPr/>
        <a:lstStyle/>
        <a:p>
          <a:endParaRPr lang="en-US" dirty="0"/>
        </a:p>
      </dgm:t>
    </dgm:pt>
    <dgm:pt modelId="{1D000CDC-BA42-4DD7-B76D-87F323AD162E}" type="sibTrans" cxnId="{A05E93C8-DF77-4B2F-8522-EEFD1A6AC34A}">
      <dgm:prSet/>
      <dgm:spPr/>
      <dgm:t>
        <a:bodyPr/>
        <a:lstStyle/>
        <a:p>
          <a:endParaRPr lang="en-US"/>
        </a:p>
      </dgm:t>
    </dgm:pt>
    <dgm:pt modelId="{F801D282-004E-4F27-8B27-1E830A1AE9A6}" type="parTrans" cxnId="{A05E93C8-DF77-4B2F-8522-EEFD1A6AC34A}">
      <dgm:prSet/>
      <dgm:spPr/>
      <dgm:t>
        <a:bodyPr/>
        <a:lstStyle/>
        <a:p>
          <a:endParaRPr lang="en-US"/>
        </a:p>
      </dgm:t>
    </dgm:pt>
    <dgm:pt modelId="{0B8A7F01-497E-4238-8B16-69617021C040}" type="pres">
      <dgm:prSet presAssocID="{EC3F00C3-B951-4078-AD80-FDA6810DA8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8BCC53-8988-44BE-8155-9D024CE48D1F}" type="pres">
      <dgm:prSet presAssocID="{947566D9-7455-417E-8C57-310F3717DAD6}" presName="vertOne" presStyleCnt="0"/>
      <dgm:spPr/>
      <dgm:t>
        <a:bodyPr/>
        <a:lstStyle/>
        <a:p>
          <a:endParaRPr lang="en-US"/>
        </a:p>
      </dgm:t>
    </dgm:pt>
    <dgm:pt modelId="{DEACCF67-3812-4719-BA47-40D8FC8F56E8}" type="pres">
      <dgm:prSet presAssocID="{947566D9-7455-417E-8C57-310F3717DAD6}" presName="txOne" presStyleLbl="node0" presStyleIdx="0" presStyleCnt="1" custFlipVert="1" custScaleY="7399" custLinFactNeighborX="0" custLinFactNeighborY="11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B6960F-3C33-4EFA-9C46-680AC4EC0235}" type="pres">
      <dgm:prSet presAssocID="{947566D9-7455-417E-8C57-310F3717DAD6}" presName="parTransOne" presStyleCnt="0"/>
      <dgm:spPr/>
      <dgm:t>
        <a:bodyPr/>
        <a:lstStyle/>
        <a:p>
          <a:endParaRPr lang="en-US"/>
        </a:p>
      </dgm:t>
    </dgm:pt>
    <dgm:pt modelId="{EA7D0E2C-4AF8-4E71-850D-54A324C56689}" type="pres">
      <dgm:prSet presAssocID="{947566D9-7455-417E-8C57-310F3717DAD6}" presName="horzOne" presStyleCnt="0"/>
      <dgm:spPr/>
      <dgm:t>
        <a:bodyPr/>
        <a:lstStyle/>
        <a:p>
          <a:endParaRPr lang="en-US"/>
        </a:p>
      </dgm:t>
    </dgm:pt>
    <dgm:pt modelId="{1136FE57-6B83-4E01-BD5F-C198C51B2DCF}" type="pres">
      <dgm:prSet presAssocID="{312D7DD2-6140-4403-B4C0-92E57D3038B6}" presName="vertTwo" presStyleCnt="0"/>
      <dgm:spPr/>
      <dgm:t>
        <a:bodyPr/>
        <a:lstStyle/>
        <a:p>
          <a:endParaRPr lang="en-US"/>
        </a:p>
      </dgm:t>
    </dgm:pt>
    <dgm:pt modelId="{7A5CE2A0-A4A0-412E-BAB3-F125F32E2D99}" type="pres">
      <dgm:prSet presAssocID="{312D7DD2-6140-4403-B4C0-92E57D3038B6}" presName="txTwo" presStyleLbl="node2" presStyleIdx="0" presStyleCnt="3" custScaleX="91099" custScaleY="89968" custLinFactNeighborX="-5877" custLinFactNeighborY="623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53D204-E528-43CD-9D3E-A6049E3EE6DD}" type="pres">
      <dgm:prSet presAssocID="{312D7DD2-6140-4403-B4C0-92E57D3038B6}" presName="parTransTwo" presStyleCnt="0"/>
      <dgm:spPr/>
      <dgm:t>
        <a:bodyPr/>
        <a:lstStyle/>
        <a:p>
          <a:endParaRPr lang="en-US"/>
        </a:p>
      </dgm:t>
    </dgm:pt>
    <dgm:pt modelId="{463CAFCE-3EF5-48F9-AB8C-03A10D81C6F8}" type="pres">
      <dgm:prSet presAssocID="{312D7DD2-6140-4403-B4C0-92E57D3038B6}" presName="horzTwo" presStyleCnt="0"/>
      <dgm:spPr/>
      <dgm:t>
        <a:bodyPr/>
        <a:lstStyle/>
        <a:p>
          <a:endParaRPr lang="en-US"/>
        </a:p>
      </dgm:t>
    </dgm:pt>
    <dgm:pt modelId="{40F31D4E-84B9-4F16-81C1-85AA818C7040}" type="pres">
      <dgm:prSet presAssocID="{D8A78340-27BE-4D36-AEF3-E7D41191E5C9}" presName="vertThree" presStyleCnt="0"/>
      <dgm:spPr/>
      <dgm:t>
        <a:bodyPr/>
        <a:lstStyle/>
        <a:p>
          <a:endParaRPr lang="en-US"/>
        </a:p>
      </dgm:t>
    </dgm:pt>
    <dgm:pt modelId="{BBC910D1-9A0D-45D5-9C16-5B9802D3E156}" type="pres">
      <dgm:prSet presAssocID="{D8A78340-27BE-4D36-AEF3-E7D41191E5C9}" presName="txThree" presStyleLbl="node3" presStyleIdx="0" presStyleCnt="5" custScaleY="310913" custLinFactNeighborX="426" custLinFactNeighborY="-293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CDD31E-B788-4BF3-8EC5-1DC78D4406FD}" type="pres">
      <dgm:prSet presAssocID="{D8A78340-27BE-4D36-AEF3-E7D41191E5C9}" presName="horzThree" presStyleCnt="0"/>
      <dgm:spPr/>
      <dgm:t>
        <a:bodyPr/>
        <a:lstStyle/>
        <a:p>
          <a:endParaRPr lang="en-US"/>
        </a:p>
      </dgm:t>
    </dgm:pt>
    <dgm:pt modelId="{DEC62255-C4F8-405F-9288-BE10AD9C6F7D}" type="pres">
      <dgm:prSet presAssocID="{088AAAC3-D3ED-486D-8273-7C13E5331B27}" presName="sibSpaceThree" presStyleCnt="0"/>
      <dgm:spPr/>
      <dgm:t>
        <a:bodyPr/>
        <a:lstStyle/>
        <a:p>
          <a:endParaRPr lang="en-US"/>
        </a:p>
      </dgm:t>
    </dgm:pt>
    <dgm:pt modelId="{10BC8BAC-88E0-463F-95BA-0916F0E2F772}" type="pres">
      <dgm:prSet presAssocID="{ADDB41A0-99B1-4C73-A757-00BCF269F022}" presName="vertThree" presStyleCnt="0"/>
      <dgm:spPr/>
      <dgm:t>
        <a:bodyPr/>
        <a:lstStyle/>
        <a:p>
          <a:endParaRPr lang="en-US"/>
        </a:p>
      </dgm:t>
    </dgm:pt>
    <dgm:pt modelId="{64C8FCCA-3DDA-4183-97B4-E811E7F04D86}" type="pres">
      <dgm:prSet presAssocID="{ADDB41A0-99B1-4C73-A757-00BCF269F022}" presName="txThree" presStyleLbl="node3" presStyleIdx="1" presStyleCnt="5" custScaleY="314583" custLinFactNeighborX="6675" custLinFactNeighborY="-19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0306A-637D-4D6F-8670-EF768F508491}" type="pres">
      <dgm:prSet presAssocID="{ADDB41A0-99B1-4C73-A757-00BCF269F022}" presName="horzThree" presStyleCnt="0"/>
      <dgm:spPr/>
      <dgm:t>
        <a:bodyPr/>
        <a:lstStyle/>
        <a:p>
          <a:endParaRPr lang="en-US"/>
        </a:p>
      </dgm:t>
    </dgm:pt>
    <dgm:pt modelId="{18ADD8E9-1624-4544-A3A8-514AADA16E69}" type="pres">
      <dgm:prSet presAssocID="{1C8B38BF-DDFC-43DE-8CBE-AD55DD3EF7A2}" presName="sibSpaceTwo" presStyleCnt="0"/>
      <dgm:spPr/>
      <dgm:t>
        <a:bodyPr/>
        <a:lstStyle/>
        <a:p>
          <a:endParaRPr lang="en-US"/>
        </a:p>
      </dgm:t>
    </dgm:pt>
    <dgm:pt modelId="{298ADCF6-5F8F-4A73-B601-7476F09B8278}" type="pres">
      <dgm:prSet presAssocID="{2B0FF918-CDFE-4E74-BC3F-3896DFD9E5DD}" presName="vertTwo" presStyleCnt="0"/>
      <dgm:spPr/>
      <dgm:t>
        <a:bodyPr/>
        <a:lstStyle/>
        <a:p>
          <a:endParaRPr lang="en-US"/>
        </a:p>
      </dgm:t>
    </dgm:pt>
    <dgm:pt modelId="{AC78BEC4-F1DF-4C96-8A2A-D281B78D9BE2}" type="pres">
      <dgm:prSet presAssocID="{2B0FF918-CDFE-4E74-BC3F-3896DFD9E5DD}" presName="txTwo" presStyleLbl="node2" presStyleIdx="1" presStyleCnt="3" custScaleX="114248" custScaleY="95941" custLinFactNeighborX="-13758" custLinFactNeighborY="78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1E0C4-E098-4F15-A2AB-87F6AC69CECF}" type="pres">
      <dgm:prSet presAssocID="{2B0FF918-CDFE-4E74-BC3F-3896DFD9E5DD}" presName="parTransTwo" presStyleCnt="0"/>
      <dgm:spPr/>
      <dgm:t>
        <a:bodyPr/>
        <a:lstStyle/>
        <a:p>
          <a:endParaRPr lang="en-US"/>
        </a:p>
      </dgm:t>
    </dgm:pt>
    <dgm:pt modelId="{23706C4D-1A64-46E3-BF36-825EDC4E9C54}" type="pres">
      <dgm:prSet presAssocID="{2B0FF918-CDFE-4E74-BC3F-3896DFD9E5DD}" presName="horzTwo" presStyleCnt="0"/>
      <dgm:spPr/>
      <dgm:t>
        <a:bodyPr/>
        <a:lstStyle/>
        <a:p>
          <a:endParaRPr lang="en-US"/>
        </a:p>
      </dgm:t>
    </dgm:pt>
    <dgm:pt modelId="{5453B7C9-CD68-49CB-84C0-7CAE1AD9FE46}" type="pres">
      <dgm:prSet presAssocID="{A7D94C2D-EFE6-489A-AB85-108B2FAC1394}" presName="vertThree" presStyleCnt="0"/>
      <dgm:spPr/>
      <dgm:t>
        <a:bodyPr/>
        <a:lstStyle/>
        <a:p>
          <a:endParaRPr lang="en-US"/>
        </a:p>
      </dgm:t>
    </dgm:pt>
    <dgm:pt modelId="{4F7611F8-9B54-4699-ABF6-B15D6E2AFDDB}" type="pres">
      <dgm:prSet presAssocID="{A7D94C2D-EFE6-489A-AB85-108B2FAC1394}" presName="txThree" presStyleLbl="node3" presStyleIdx="2" presStyleCnt="5" custScaleY="322986" custLinFactNeighborX="4720" custLinFactNeighborY="-2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655BEE-A8C8-43D3-BAC6-907A1A3F1F38}" type="pres">
      <dgm:prSet presAssocID="{A7D94C2D-EFE6-489A-AB85-108B2FAC1394}" presName="horzThree" presStyleCnt="0"/>
      <dgm:spPr/>
      <dgm:t>
        <a:bodyPr/>
        <a:lstStyle/>
        <a:p>
          <a:endParaRPr lang="en-US"/>
        </a:p>
      </dgm:t>
    </dgm:pt>
    <dgm:pt modelId="{8A1BAA0A-1C94-4977-B094-86CD85A92367}" type="pres">
      <dgm:prSet presAssocID="{9A69D99C-0F70-4A8A-88FD-A75E0C6BD8E4}" presName="sibSpaceTwo" presStyleCnt="0"/>
      <dgm:spPr/>
      <dgm:t>
        <a:bodyPr/>
        <a:lstStyle/>
        <a:p>
          <a:endParaRPr lang="en-US"/>
        </a:p>
      </dgm:t>
    </dgm:pt>
    <dgm:pt modelId="{0D00C3C3-C099-4C07-B2C5-323BD09A38DC}" type="pres">
      <dgm:prSet presAssocID="{ADD9FAAD-4AE3-4650-992E-3B7A3360849D}" presName="vertTwo" presStyleCnt="0"/>
      <dgm:spPr/>
      <dgm:t>
        <a:bodyPr/>
        <a:lstStyle/>
        <a:p>
          <a:endParaRPr lang="en-US"/>
        </a:p>
      </dgm:t>
    </dgm:pt>
    <dgm:pt modelId="{108CC44F-0706-4FB2-A644-D64067FF34A5}" type="pres">
      <dgm:prSet presAssocID="{ADD9FAAD-4AE3-4650-992E-3B7A3360849D}" presName="txTwo" presStyleLbl="node2" presStyleIdx="2" presStyleCnt="3" custScaleX="113186" custLinFactNeighborX="-5981" custLinFactNeighborY="96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291924-56CB-4867-A6EC-B344FAB360E2}" type="pres">
      <dgm:prSet presAssocID="{ADD9FAAD-4AE3-4650-992E-3B7A3360849D}" presName="parTransTwo" presStyleCnt="0"/>
      <dgm:spPr/>
      <dgm:t>
        <a:bodyPr/>
        <a:lstStyle/>
        <a:p>
          <a:endParaRPr lang="en-US"/>
        </a:p>
      </dgm:t>
    </dgm:pt>
    <dgm:pt modelId="{B407BAEA-A6F6-4477-8E1F-985DBAEA0531}" type="pres">
      <dgm:prSet presAssocID="{ADD9FAAD-4AE3-4650-992E-3B7A3360849D}" presName="horzTwo" presStyleCnt="0"/>
      <dgm:spPr/>
      <dgm:t>
        <a:bodyPr/>
        <a:lstStyle/>
        <a:p>
          <a:endParaRPr lang="en-US"/>
        </a:p>
      </dgm:t>
    </dgm:pt>
    <dgm:pt modelId="{AF9B9EB8-7B81-43D5-8C76-E82011FA4018}" type="pres">
      <dgm:prSet presAssocID="{F80510E4-6B8C-48ED-9F36-1178C535860C}" presName="vertThree" presStyleCnt="0"/>
      <dgm:spPr/>
      <dgm:t>
        <a:bodyPr/>
        <a:lstStyle/>
        <a:p>
          <a:endParaRPr lang="en-US"/>
        </a:p>
      </dgm:t>
    </dgm:pt>
    <dgm:pt modelId="{62DFF590-DA18-4E3E-BBB2-EE9EBCB8E505}" type="pres">
      <dgm:prSet presAssocID="{F80510E4-6B8C-48ED-9F36-1178C535860C}" presName="txThree" presStyleLbl="node3" presStyleIdx="3" presStyleCnt="5" custScaleY="321742" custLinFactNeighborX="-10789" custLinFactNeighborY="-6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4EEA0-E893-482C-8580-49F5B6ECD929}" type="pres">
      <dgm:prSet presAssocID="{F80510E4-6B8C-48ED-9F36-1178C535860C}" presName="horzThree" presStyleCnt="0"/>
      <dgm:spPr/>
      <dgm:t>
        <a:bodyPr/>
        <a:lstStyle/>
        <a:p>
          <a:endParaRPr lang="en-US"/>
        </a:p>
      </dgm:t>
    </dgm:pt>
    <dgm:pt modelId="{66AD454D-71D0-4033-9E08-A233C4271A9F}" type="pres">
      <dgm:prSet presAssocID="{A224F40C-8FB3-4873-BAC4-04102FB8230D}" presName="sibSpaceThree" presStyleCnt="0"/>
      <dgm:spPr/>
      <dgm:t>
        <a:bodyPr/>
        <a:lstStyle/>
        <a:p>
          <a:endParaRPr lang="en-US"/>
        </a:p>
      </dgm:t>
    </dgm:pt>
    <dgm:pt modelId="{4B4FA580-5161-4AB7-B0D0-46A3DC80F6F1}" type="pres">
      <dgm:prSet presAssocID="{C6BD8573-4399-463E-9ECF-DE6C16146B5E}" presName="vertThree" presStyleCnt="0"/>
      <dgm:spPr/>
      <dgm:t>
        <a:bodyPr/>
        <a:lstStyle/>
        <a:p>
          <a:endParaRPr lang="en-US"/>
        </a:p>
      </dgm:t>
    </dgm:pt>
    <dgm:pt modelId="{F9F95A70-71D7-4F31-8F3B-86230D36C2C5}" type="pres">
      <dgm:prSet presAssocID="{C6BD8573-4399-463E-9ECF-DE6C16146B5E}" presName="txThree" presStyleLbl="node3" presStyleIdx="4" presStyleCnt="5" custScaleY="312095" custLinFactNeighborX="-1886" custLinFactNeighborY="-58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3CB0EB-E12D-4DE3-A4B8-E5AA0545B0CB}" type="pres">
      <dgm:prSet presAssocID="{C6BD8573-4399-463E-9ECF-DE6C16146B5E}" presName="horzThree" presStyleCnt="0"/>
      <dgm:spPr/>
      <dgm:t>
        <a:bodyPr/>
        <a:lstStyle/>
        <a:p>
          <a:endParaRPr lang="en-US"/>
        </a:p>
      </dgm:t>
    </dgm:pt>
  </dgm:ptLst>
  <dgm:cxnLst>
    <dgm:cxn modelId="{CB42E919-8972-49AC-ACFE-08857F235DB2}" type="presOf" srcId="{ADD9FAAD-4AE3-4650-992E-3B7A3360849D}" destId="{108CC44F-0706-4FB2-A644-D64067FF34A5}" srcOrd="0" destOrd="0" presId="urn:microsoft.com/office/officeart/2005/8/layout/architecture"/>
    <dgm:cxn modelId="{DE0B36FE-33D3-47ED-BC3F-DD571E63AB36}" type="presOf" srcId="{ADDB41A0-99B1-4C73-A757-00BCF269F022}" destId="{64C8FCCA-3DDA-4183-97B4-E811E7F04D86}" srcOrd="0" destOrd="0" presId="urn:microsoft.com/office/officeart/2005/8/layout/architecture"/>
    <dgm:cxn modelId="{724B1EBD-5255-4576-B400-BA2954CC247D}" srcId="{312D7DD2-6140-4403-B4C0-92E57D3038B6}" destId="{D8A78340-27BE-4D36-AEF3-E7D41191E5C9}" srcOrd="0" destOrd="0" parTransId="{2E698655-D37B-40A7-A1AF-6E4E21AF1860}" sibTransId="{088AAAC3-D3ED-486D-8273-7C13E5331B27}"/>
    <dgm:cxn modelId="{15F67346-D252-403E-B388-9BBED72275AD}" type="presOf" srcId="{C6BD8573-4399-463E-9ECF-DE6C16146B5E}" destId="{F9F95A70-71D7-4F31-8F3B-86230D36C2C5}" srcOrd="0" destOrd="0" presId="urn:microsoft.com/office/officeart/2005/8/layout/architecture"/>
    <dgm:cxn modelId="{43C87129-137C-4FA9-95CA-951AFE4EA9F4}" type="presOf" srcId="{312D7DD2-6140-4403-B4C0-92E57D3038B6}" destId="{7A5CE2A0-A4A0-412E-BAB3-F125F32E2D99}" srcOrd="0" destOrd="0" presId="urn:microsoft.com/office/officeart/2005/8/layout/architecture"/>
    <dgm:cxn modelId="{07D20DD0-A665-41E9-BC89-A30E788BA20D}" type="presOf" srcId="{2B0FF918-CDFE-4E74-BC3F-3896DFD9E5DD}" destId="{AC78BEC4-F1DF-4C96-8A2A-D281B78D9BE2}" srcOrd="0" destOrd="0" presId="urn:microsoft.com/office/officeart/2005/8/layout/architecture"/>
    <dgm:cxn modelId="{8AA2933E-BD30-42DD-AB27-22CBC668D15B}" srcId="{2B0FF918-CDFE-4E74-BC3F-3896DFD9E5DD}" destId="{A7D94C2D-EFE6-489A-AB85-108B2FAC1394}" srcOrd="0" destOrd="0" parTransId="{DF0C3A6C-F9A1-4226-B50B-9A249754EC1A}" sibTransId="{1D28E9D4-E8A2-4DDC-B225-51C1794B4057}"/>
    <dgm:cxn modelId="{79D3B47A-4119-46CF-8DB0-C0A5370E4774}" srcId="{ADD9FAAD-4AE3-4650-992E-3B7A3360849D}" destId="{C6BD8573-4399-463E-9ECF-DE6C16146B5E}" srcOrd="1" destOrd="0" parTransId="{2379DFE1-3439-4C18-8E98-4E4C93DF1947}" sibTransId="{E3FC5AF4-1973-4EC0-A5A8-EDAD365F7E98}"/>
    <dgm:cxn modelId="{A05E93C8-DF77-4B2F-8522-EEFD1A6AC34A}" srcId="{EC3F00C3-B951-4078-AD80-FDA6810DA81B}" destId="{947566D9-7455-417E-8C57-310F3717DAD6}" srcOrd="0" destOrd="0" parTransId="{F801D282-004E-4F27-8B27-1E830A1AE9A6}" sibTransId="{1D000CDC-BA42-4DD7-B76D-87F323AD162E}"/>
    <dgm:cxn modelId="{6FB34E4E-0045-4152-AAB2-9E7314744EF1}" type="presOf" srcId="{F80510E4-6B8C-48ED-9F36-1178C535860C}" destId="{62DFF590-DA18-4E3E-BBB2-EE9EBCB8E505}" srcOrd="0" destOrd="0" presId="urn:microsoft.com/office/officeart/2005/8/layout/architecture"/>
    <dgm:cxn modelId="{AAAAFF4F-F54A-41E8-A9F5-4542349AEF77}" srcId="{947566D9-7455-417E-8C57-310F3717DAD6}" destId="{2B0FF918-CDFE-4E74-BC3F-3896DFD9E5DD}" srcOrd="1" destOrd="0" parTransId="{A52D78C7-B5AD-44FB-B9E5-A145422FF133}" sibTransId="{9A69D99C-0F70-4A8A-88FD-A75E0C6BD8E4}"/>
    <dgm:cxn modelId="{D47DC613-8406-4858-84FB-7B22E51BF6FB}" srcId="{ADD9FAAD-4AE3-4650-992E-3B7A3360849D}" destId="{F80510E4-6B8C-48ED-9F36-1178C535860C}" srcOrd="0" destOrd="0" parTransId="{4629A18F-35B1-4587-B48A-024E9A6A0E04}" sibTransId="{A224F40C-8FB3-4873-BAC4-04102FB8230D}"/>
    <dgm:cxn modelId="{7ADF83A0-9452-48F0-A9DE-C872A5D7A89C}" srcId="{312D7DD2-6140-4403-B4C0-92E57D3038B6}" destId="{ADDB41A0-99B1-4C73-A757-00BCF269F022}" srcOrd="1" destOrd="0" parTransId="{C4253D6B-D799-4F06-97C4-C5821444C6BA}" sibTransId="{7DDC28DF-1C0D-4644-9F15-8C4FF43E7503}"/>
    <dgm:cxn modelId="{97EA3182-C866-4BC8-A952-9A6A5EA63B20}" type="presOf" srcId="{EC3F00C3-B951-4078-AD80-FDA6810DA81B}" destId="{0B8A7F01-497E-4238-8B16-69617021C040}" srcOrd="0" destOrd="0" presId="urn:microsoft.com/office/officeart/2005/8/layout/architecture"/>
    <dgm:cxn modelId="{7B2C183E-F7FC-4BB0-B1C3-FA4C29E5351D}" srcId="{947566D9-7455-417E-8C57-310F3717DAD6}" destId="{312D7DD2-6140-4403-B4C0-92E57D3038B6}" srcOrd="0" destOrd="0" parTransId="{CB04CAB3-CC0E-4CC8-93B1-F6785E9B0D13}" sibTransId="{1C8B38BF-DDFC-43DE-8CBE-AD55DD3EF7A2}"/>
    <dgm:cxn modelId="{4DCC175F-28FA-4D11-9028-9BE7B2DD05BE}" type="presOf" srcId="{D8A78340-27BE-4D36-AEF3-E7D41191E5C9}" destId="{BBC910D1-9A0D-45D5-9C16-5B9802D3E156}" srcOrd="0" destOrd="0" presId="urn:microsoft.com/office/officeart/2005/8/layout/architecture"/>
    <dgm:cxn modelId="{ED2A2009-BC81-4B4A-A7B0-566BF54EFF9A}" type="presOf" srcId="{A7D94C2D-EFE6-489A-AB85-108B2FAC1394}" destId="{4F7611F8-9B54-4699-ABF6-B15D6E2AFDDB}" srcOrd="0" destOrd="0" presId="urn:microsoft.com/office/officeart/2005/8/layout/architecture"/>
    <dgm:cxn modelId="{E95B7895-6542-4108-B02F-4084883119F8}" srcId="{947566D9-7455-417E-8C57-310F3717DAD6}" destId="{ADD9FAAD-4AE3-4650-992E-3B7A3360849D}" srcOrd="2" destOrd="0" parTransId="{AD685A39-98E2-41DC-8265-AD84096E272A}" sibTransId="{6AAAA6A2-2566-4267-9DB8-2EC77E5870E3}"/>
    <dgm:cxn modelId="{2DC19B9B-FE9B-4159-9310-6DBE2FB9624C}" type="presOf" srcId="{947566D9-7455-417E-8C57-310F3717DAD6}" destId="{DEACCF67-3812-4719-BA47-40D8FC8F56E8}" srcOrd="0" destOrd="0" presId="urn:microsoft.com/office/officeart/2005/8/layout/architecture"/>
    <dgm:cxn modelId="{B92B4B2F-AE1C-4BC9-AEAF-04C46D824A51}" type="presParOf" srcId="{0B8A7F01-497E-4238-8B16-69617021C040}" destId="{008BCC53-8988-44BE-8155-9D024CE48D1F}" srcOrd="0" destOrd="0" presId="urn:microsoft.com/office/officeart/2005/8/layout/architecture"/>
    <dgm:cxn modelId="{7DF9845E-C69D-47D6-8368-D846ACEDC48B}" type="presParOf" srcId="{008BCC53-8988-44BE-8155-9D024CE48D1F}" destId="{DEACCF67-3812-4719-BA47-40D8FC8F56E8}" srcOrd="0" destOrd="0" presId="urn:microsoft.com/office/officeart/2005/8/layout/architecture"/>
    <dgm:cxn modelId="{64FC7EFE-6DDF-4FAD-AC12-AE8C799B20E0}" type="presParOf" srcId="{008BCC53-8988-44BE-8155-9D024CE48D1F}" destId="{A3B6960F-3C33-4EFA-9C46-680AC4EC0235}" srcOrd="1" destOrd="0" presId="urn:microsoft.com/office/officeart/2005/8/layout/architecture"/>
    <dgm:cxn modelId="{442546EC-7B5C-45BB-A60D-2F068056F186}" type="presParOf" srcId="{008BCC53-8988-44BE-8155-9D024CE48D1F}" destId="{EA7D0E2C-4AF8-4E71-850D-54A324C56689}" srcOrd="2" destOrd="0" presId="urn:microsoft.com/office/officeart/2005/8/layout/architecture"/>
    <dgm:cxn modelId="{349DC301-3FFE-4E19-ACD8-A84ECC176FEB}" type="presParOf" srcId="{EA7D0E2C-4AF8-4E71-850D-54A324C56689}" destId="{1136FE57-6B83-4E01-BD5F-C198C51B2DCF}" srcOrd="0" destOrd="0" presId="urn:microsoft.com/office/officeart/2005/8/layout/architecture"/>
    <dgm:cxn modelId="{74CC6DD5-731F-4A3E-8F32-FC57676CB2F6}" type="presParOf" srcId="{1136FE57-6B83-4E01-BD5F-C198C51B2DCF}" destId="{7A5CE2A0-A4A0-412E-BAB3-F125F32E2D99}" srcOrd="0" destOrd="0" presId="urn:microsoft.com/office/officeart/2005/8/layout/architecture"/>
    <dgm:cxn modelId="{C02B09F2-E9AA-474E-96A0-22ADF38E6A14}" type="presParOf" srcId="{1136FE57-6B83-4E01-BD5F-C198C51B2DCF}" destId="{A553D204-E528-43CD-9D3E-A6049E3EE6DD}" srcOrd="1" destOrd="0" presId="urn:microsoft.com/office/officeart/2005/8/layout/architecture"/>
    <dgm:cxn modelId="{0BF60396-9C75-4132-A223-65D74B9429E0}" type="presParOf" srcId="{1136FE57-6B83-4E01-BD5F-C198C51B2DCF}" destId="{463CAFCE-3EF5-48F9-AB8C-03A10D81C6F8}" srcOrd="2" destOrd="0" presId="urn:microsoft.com/office/officeart/2005/8/layout/architecture"/>
    <dgm:cxn modelId="{53973220-43D6-4982-B776-9DBFFE619E45}" type="presParOf" srcId="{463CAFCE-3EF5-48F9-AB8C-03A10D81C6F8}" destId="{40F31D4E-84B9-4F16-81C1-85AA818C7040}" srcOrd="0" destOrd="0" presId="urn:microsoft.com/office/officeart/2005/8/layout/architecture"/>
    <dgm:cxn modelId="{E06727A3-8B1E-41C9-9BE8-D1D950814E6C}" type="presParOf" srcId="{40F31D4E-84B9-4F16-81C1-85AA818C7040}" destId="{BBC910D1-9A0D-45D5-9C16-5B9802D3E156}" srcOrd="0" destOrd="0" presId="urn:microsoft.com/office/officeart/2005/8/layout/architecture"/>
    <dgm:cxn modelId="{9EA7BD38-7C9D-42AC-80D8-2012491335AB}" type="presParOf" srcId="{40F31D4E-84B9-4F16-81C1-85AA818C7040}" destId="{91CDD31E-B788-4BF3-8EC5-1DC78D4406FD}" srcOrd="1" destOrd="0" presId="urn:microsoft.com/office/officeart/2005/8/layout/architecture"/>
    <dgm:cxn modelId="{E446DA38-D51C-483A-AD06-839EC42F6F58}" type="presParOf" srcId="{463CAFCE-3EF5-48F9-AB8C-03A10D81C6F8}" destId="{DEC62255-C4F8-405F-9288-BE10AD9C6F7D}" srcOrd="1" destOrd="0" presId="urn:microsoft.com/office/officeart/2005/8/layout/architecture"/>
    <dgm:cxn modelId="{CAD2D863-D6F0-4897-B975-DD1541F4CAF0}" type="presParOf" srcId="{463CAFCE-3EF5-48F9-AB8C-03A10D81C6F8}" destId="{10BC8BAC-88E0-463F-95BA-0916F0E2F772}" srcOrd="2" destOrd="0" presId="urn:microsoft.com/office/officeart/2005/8/layout/architecture"/>
    <dgm:cxn modelId="{33D63421-277F-4B32-A63D-C3584315B9DE}" type="presParOf" srcId="{10BC8BAC-88E0-463F-95BA-0916F0E2F772}" destId="{64C8FCCA-3DDA-4183-97B4-E811E7F04D86}" srcOrd="0" destOrd="0" presId="urn:microsoft.com/office/officeart/2005/8/layout/architecture"/>
    <dgm:cxn modelId="{3B1B9215-9687-4938-9D5F-BE7AEA9D3DAC}" type="presParOf" srcId="{10BC8BAC-88E0-463F-95BA-0916F0E2F772}" destId="{68C0306A-637D-4D6F-8670-EF768F508491}" srcOrd="1" destOrd="0" presId="urn:microsoft.com/office/officeart/2005/8/layout/architecture"/>
    <dgm:cxn modelId="{9CA029BE-C905-4403-AD62-1756D2189D6E}" type="presParOf" srcId="{EA7D0E2C-4AF8-4E71-850D-54A324C56689}" destId="{18ADD8E9-1624-4544-A3A8-514AADA16E69}" srcOrd="1" destOrd="0" presId="urn:microsoft.com/office/officeart/2005/8/layout/architecture"/>
    <dgm:cxn modelId="{1036A507-E8C6-446A-90FA-98972FBB3EC6}" type="presParOf" srcId="{EA7D0E2C-4AF8-4E71-850D-54A324C56689}" destId="{298ADCF6-5F8F-4A73-B601-7476F09B8278}" srcOrd="2" destOrd="0" presId="urn:microsoft.com/office/officeart/2005/8/layout/architecture"/>
    <dgm:cxn modelId="{16E1B954-0A48-4FC5-B416-DB0F4D0F0F9D}" type="presParOf" srcId="{298ADCF6-5F8F-4A73-B601-7476F09B8278}" destId="{AC78BEC4-F1DF-4C96-8A2A-D281B78D9BE2}" srcOrd="0" destOrd="0" presId="urn:microsoft.com/office/officeart/2005/8/layout/architecture"/>
    <dgm:cxn modelId="{5A469478-D562-4B8C-B43E-FA0BF84AFF4C}" type="presParOf" srcId="{298ADCF6-5F8F-4A73-B601-7476F09B8278}" destId="{3E61E0C4-E098-4F15-A2AB-87F6AC69CECF}" srcOrd="1" destOrd="0" presId="urn:microsoft.com/office/officeart/2005/8/layout/architecture"/>
    <dgm:cxn modelId="{085CFE86-4306-494C-A439-A49C6930C9F0}" type="presParOf" srcId="{298ADCF6-5F8F-4A73-B601-7476F09B8278}" destId="{23706C4D-1A64-46E3-BF36-825EDC4E9C54}" srcOrd="2" destOrd="0" presId="urn:microsoft.com/office/officeart/2005/8/layout/architecture"/>
    <dgm:cxn modelId="{EFFFAC8E-4EB2-4891-A0C6-79E346EB97A3}" type="presParOf" srcId="{23706C4D-1A64-46E3-BF36-825EDC4E9C54}" destId="{5453B7C9-CD68-49CB-84C0-7CAE1AD9FE46}" srcOrd="0" destOrd="0" presId="urn:microsoft.com/office/officeart/2005/8/layout/architecture"/>
    <dgm:cxn modelId="{FE581E2E-5837-430C-9F7A-AD48553D3D84}" type="presParOf" srcId="{5453B7C9-CD68-49CB-84C0-7CAE1AD9FE46}" destId="{4F7611F8-9B54-4699-ABF6-B15D6E2AFDDB}" srcOrd="0" destOrd="0" presId="urn:microsoft.com/office/officeart/2005/8/layout/architecture"/>
    <dgm:cxn modelId="{E35182FC-8AF4-4C2D-9AE7-4209C6BF3722}" type="presParOf" srcId="{5453B7C9-CD68-49CB-84C0-7CAE1AD9FE46}" destId="{DB655BEE-A8C8-43D3-BAC6-907A1A3F1F38}" srcOrd="1" destOrd="0" presId="urn:microsoft.com/office/officeart/2005/8/layout/architecture"/>
    <dgm:cxn modelId="{8EA9C578-124B-4199-90F7-2634788E07D6}" type="presParOf" srcId="{EA7D0E2C-4AF8-4E71-850D-54A324C56689}" destId="{8A1BAA0A-1C94-4977-B094-86CD85A92367}" srcOrd="3" destOrd="0" presId="urn:microsoft.com/office/officeart/2005/8/layout/architecture"/>
    <dgm:cxn modelId="{497679B6-A0DF-4ED4-B166-58198523BE44}" type="presParOf" srcId="{EA7D0E2C-4AF8-4E71-850D-54A324C56689}" destId="{0D00C3C3-C099-4C07-B2C5-323BD09A38DC}" srcOrd="4" destOrd="0" presId="urn:microsoft.com/office/officeart/2005/8/layout/architecture"/>
    <dgm:cxn modelId="{9D15CA55-3AF1-42D4-9160-86D9DB9C49D0}" type="presParOf" srcId="{0D00C3C3-C099-4C07-B2C5-323BD09A38DC}" destId="{108CC44F-0706-4FB2-A644-D64067FF34A5}" srcOrd="0" destOrd="0" presId="urn:microsoft.com/office/officeart/2005/8/layout/architecture"/>
    <dgm:cxn modelId="{7AED54D2-06AA-4908-AEFC-70F1A85CBBAA}" type="presParOf" srcId="{0D00C3C3-C099-4C07-B2C5-323BD09A38DC}" destId="{92291924-56CB-4867-A6EC-B344FAB360E2}" srcOrd="1" destOrd="0" presId="urn:microsoft.com/office/officeart/2005/8/layout/architecture"/>
    <dgm:cxn modelId="{C35CEF70-19A1-4776-89FD-F9B422C5A852}" type="presParOf" srcId="{0D00C3C3-C099-4C07-B2C5-323BD09A38DC}" destId="{B407BAEA-A6F6-4477-8E1F-985DBAEA0531}" srcOrd="2" destOrd="0" presId="urn:microsoft.com/office/officeart/2005/8/layout/architecture"/>
    <dgm:cxn modelId="{8BCDC0EA-2010-4CE7-8A30-E65865EE4D27}" type="presParOf" srcId="{B407BAEA-A6F6-4477-8E1F-985DBAEA0531}" destId="{AF9B9EB8-7B81-43D5-8C76-E82011FA4018}" srcOrd="0" destOrd="0" presId="urn:microsoft.com/office/officeart/2005/8/layout/architecture"/>
    <dgm:cxn modelId="{21905100-5628-498B-B73F-0ACF64899503}" type="presParOf" srcId="{AF9B9EB8-7B81-43D5-8C76-E82011FA4018}" destId="{62DFF590-DA18-4E3E-BBB2-EE9EBCB8E505}" srcOrd="0" destOrd="0" presId="urn:microsoft.com/office/officeart/2005/8/layout/architecture"/>
    <dgm:cxn modelId="{689BD29F-1C56-40CC-91FF-E751BB3DE9A3}" type="presParOf" srcId="{AF9B9EB8-7B81-43D5-8C76-E82011FA4018}" destId="{93B4EEA0-E893-482C-8580-49F5B6ECD929}" srcOrd="1" destOrd="0" presId="urn:microsoft.com/office/officeart/2005/8/layout/architecture"/>
    <dgm:cxn modelId="{DF7F5E2F-CEDF-4359-B6E8-24A6C94D2537}" type="presParOf" srcId="{B407BAEA-A6F6-4477-8E1F-985DBAEA0531}" destId="{66AD454D-71D0-4033-9E08-A233C4271A9F}" srcOrd="1" destOrd="0" presId="urn:microsoft.com/office/officeart/2005/8/layout/architecture"/>
    <dgm:cxn modelId="{85A879F2-8772-4041-8571-88A224D2B207}" type="presParOf" srcId="{B407BAEA-A6F6-4477-8E1F-985DBAEA0531}" destId="{4B4FA580-5161-4AB7-B0D0-46A3DC80F6F1}" srcOrd="2" destOrd="0" presId="urn:microsoft.com/office/officeart/2005/8/layout/architecture"/>
    <dgm:cxn modelId="{883E7024-9948-495A-8343-7A3627AD3407}" type="presParOf" srcId="{4B4FA580-5161-4AB7-B0D0-46A3DC80F6F1}" destId="{F9F95A70-71D7-4F31-8F3B-86230D36C2C5}" srcOrd="0" destOrd="0" presId="urn:microsoft.com/office/officeart/2005/8/layout/architecture"/>
    <dgm:cxn modelId="{6F251C81-3BBF-40CA-9FD8-846113A2C5D2}" type="presParOf" srcId="{4B4FA580-5161-4AB7-B0D0-46A3DC80F6F1}" destId="{823CB0EB-E12D-4DE3-A4B8-E5AA0545B0CB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CCF67-3812-4719-BA47-40D8FC8F56E8}">
      <dsp:nvSpPr>
        <dsp:cNvPr id="0" name=""/>
        <dsp:cNvSpPr/>
      </dsp:nvSpPr>
      <dsp:spPr>
        <a:xfrm flipV="1">
          <a:off x="4438" y="3046452"/>
          <a:ext cx="8220723" cy="4989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899" y="3047913"/>
        <a:ext cx="8217801" cy="46969"/>
      </dsp:txXfrm>
    </dsp:sp>
    <dsp:sp modelId="{7A5CE2A0-A4A0-412E-BAB3-F125F32E2D99}">
      <dsp:nvSpPr>
        <dsp:cNvPr id="0" name=""/>
        <dsp:cNvSpPr/>
      </dsp:nvSpPr>
      <dsp:spPr>
        <a:xfrm>
          <a:off x="0" y="2401016"/>
          <a:ext cx="2696980" cy="606655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000" b="1" kern="1200" dirty="0" smtClean="0">
              <a:latin typeface="+mn-lt"/>
            </a:rPr>
            <a:t>Budowanie potencjału administracyjnego</a:t>
          </a:r>
          <a:r>
            <a:rPr lang="fr-BE" altLang="fr-FR" sz="1000" b="1" kern="1200" dirty="0" smtClean="0">
              <a:latin typeface="+mn-lt"/>
            </a:rPr>
            <a:t> </a:t>
          </a:r>
          <a:r>
            <a:rPr lang="fr-BE" altLang="fr-FR" sz="1000" b="1" kern="1200" dirty="0" err="1" smtClean="0">
              <a:latin typeface="+mn-lt"/>
            </a:rPr>
            <a:t>instytucji</a:t>
          </a:r>
          <a:r>
            <a:rPr lang="fr-BE" altLang="fr-FR" sz="1000" b="1" kern="1200" dirty="0" smtClean="0">
              <a:latin typeface="+mn-lt"/>
            </a:rPr>
            <a:t>, </a:t>
          </a:r>
          <a:r>
            <a:rPr lang="fr-BE" altLang="fr-FR" sz="1000" b="1" kern="1200" dirty="0" err="1" smtClean="0">
              <a:latin typeface="+mn-lt"/>
            </a:rPr>
            <a:t>beneficjentów</a:t>
          </a:r>
          <a:r>
            <a:rPr lang="fr-BE" altLang="fr-FR" sz="1000" b="1" kern="1200" dirty="0" smtClean="0">
              <a:latin typeface="+mn-lt"/>
            </a:rPr>
            <a:t>, </a:t>
          </a:r>
          <a:r>
            <a:rPr lang="fr-BE" altLang="fr-FR" sz="1000" b="1" kern="1200" dirty="0" err="1" smtClean="0">
              <a:latin typeface="+mn-lt"/>
            </a:rPr>
            <a:t>partnerów</a:t>
          </a:r>
          <a:r>
            <a:rPr lang="fr-BE" altLang="fr-FR" sz="1000" b="1" kern="1200" dirty="0" smtClean="0">
              <a:latin typeface="+mn-lt"/>
            </a:rPr>
            <a:t> </a:t>
          </a:r>
          <a:r>
            <a:rPr lang="fr-BE" altLang="fr-FR" sz="1000" b="1" kern="1200" dirty="0" err="1" smtClean="0">
              <a:latin typeface="+mn-lt"/>
            </a:rPr>
            <a:t>społecznych</a:t>
          </a:r>
          <a:r>
            <a:rPr lang="fr-BE" altLang="fr-FR" sz="1000" b="1" kern="1200" dirty="0" smtClean="0">
              <a:latin typeface="+mn-lt"/>
            </a:rPr>
            <a:t> </a:t>
          </a:r>
          <a:r>
            <a:rPr lang="fr-BE" altLang="fr-FR" sz="1000" b="1" kern="1200" dirty="0" err="1" smtClean="0">
              <a:latin typeface="+mn-lt"/>
            </a:rPr>
            <a:t>oraz</a:t>
          </a:r>
          <a:r>
            <a:rPr lang="fr-BE" altLang="fr-FR" sz="1000" b="1" kern="1200" dirty="0" smtClean="0">
              <a:latin typeface="+mn-lt"/>
            </a:rPr>
            <a:t> NGO.</a:t>
          </a:r>
          <a:endParaRPr lang="en-US" sz="1000" b="1" kern="1200" dirty="0">
            <a:latin typeface="+mn-lt"/>
          </a:endParaRPr>
        </a:p>
      </dsp:txBody>
      <dsp:txXfrm>
        <a:off x="17768" y="2418784"/>
        <a:ext cx="2661444" cy="571119"/>
      </dsp:txXfrm>
    </dsp:sp>
    <dsp:sp modelId="{BBC910D1-9A0D-45D5-9C16-5B9802D3E156}">
      <dsp:nvSpPr>
        <dsp:cNvPr id="0" name=""/>
        <dsp:cNvSpPr/>
      </dsp:nvSpPr>
      <dsp:spPr>
        <a:xfrm>
          <a:off x="27343" y="0"/>
          <a:ext cx="1438513" cy="209649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200" b="1" i="0" kern="1200" dirty="0" smtClean="0">
              <a:solidFill>
                <a:srgbClr val="FFD624"/>
              </a:solidFill>
              <a:latin typeface="+mj-lt"/>
              <a:cs typeface="Arial" panose="020B0604020202020204" pitchFamily="34" charset="0"/>
            </a:rPr>
            <a:t>1</a:t>
          </a:r>
          <a:r>
            <a:rPr lang="pl-PL" altLang="fr-FR" sz="900" b="1" i="0" kern="1200" dirty="0" smtClean="0">
              <a:latin typeface="+mj-lt"/>
              <a:cs typeface="Arial" panose="020B0604020202020204" pitchFamily="34" charset="0"/>
            </a:rPr>
            <a:t> </a:t>
          </a:r>
          <a:r>
            <a:rPr lang="fr-BE" altLang="fr-FR" sz="1000" b="1" i="0" kern="1200" dirty="0" err="1" smtClean="0">
              <a:latin typeface="+mn-lt"/>
              <a:cs typeface="Arial" panose="020B0604020202020204" pitchFamily="34" charset="0"/>
            </a:rPr>
            <a:t>Konkurencyjna</a:t>
          </a:r>
          <a:r>
            <a:rPr lang="fr-BE" altLang="fr-FR" sz="1000" b="1" i="0" kern="1200" dirty="0" smtClean="0">
              <a:latin typeface="+mn-lt"/>
              <a:cs typeface="Arial" panose="020B0604020202020204" pitchFamily="34" charset="0"/>
            </a:rPr>
            <a:t> i </a:t>
          </a:r>
          <a:r>
            <a:rPr lang="fr-BE" altLang="fr-FR" sz="1000" b="1" i="0" kern="1200" dirty="0" err="1" smtClean="0">
              <a:latin typeface="+mn-lt"/>
              <a:cs typeface="Arial" panose="020B0604020202020204" pitchFamily="34" charset="0"/>
            </a:rPr>
            <a:t>i</a:t>
          </a:r>
          <a:r>
            <a:rPr lang="pl-PL" altLang="fr-FR" sz="1000" b="1" i="0" kern="1200" dirty="0" err="1" smtClean="0">
              <a:latin typeface="+mn-lt"/>
              <a:cs typeface="Arial" panose="020B0604020202020204" pitchFamily="34" charset="0"/>
            </a:rPr>
            <a:t>nteligent</a:t>
          </a:r>
          <a:r>
            <a:rPr lang="fr-BE" altLang="fr-FR" sz="1000" b="1" i="0" kern="1200" dirty="0" smtClean="0">
              <a:latin typeface="+mn-lt"/>
              <a:cs typeface="Arial" panose="020B0604020202020204" pitchFamily="34" charset="0"/>
            </a:rPr>
            <a:t>n</a:t>
          </a:r>
          <a:r>
            <a:rPr lang="pl-PL" altLang="fr-FR" sz="1000" b="1" i="0" kern="1200" dirty="0" smtClean="0">
              <a:latin typeface="+mn-lt"/>
              <a:cs typeface="Arial" panose="020B0604020202020204" pitchFamily="34" charset="0"/>
            </a:rPr>
            <a:t>a Europa </a:t>
          </a:r>
          <a:r>
            <a:rPr lang="pl-PL" altLang="fr-FR" sz="1000" b="0" i="0" kern="1200" dirty="0" smtClean="0">
              <a:latin typeface="+mn-lt"/>
              <a:cs typeface="Arial" panose="020B0604020202020204" pitchFamily="34" charset="0"/>
            </a:rPr>
            <a:t>(innowacyjna i inteligentna transformacja</a:t>
          </a:r>
          <a:r>
            <a:rPr lang="fr-BE" altLang="fr-FR" sz="1000" b="0" i="0" kern="1200" dirty="0" smtClean="0">
              <a:latin typeface="+mn-lt"/>
              <a:cs typeface="Arial" panose="020B0604020202020204" pitchFamily="34" charset="0"/>
            </a:rPr>
            <a:t>, internet)</a:t>
          </a:r>
          <a:endParaRPr lang="en-US" sz="1000" b="0" kern="1200" dirty="0">
            <a:latin typeface="+mn-lt"/>
          </a:endParaRPr>
        </a:p>
      </dsp:txBody>
      <dsp:txXfrm>
        <a:off x="69476" y="42133"/>
        <a:ext cx="1354247" cy="2012224"/>
      </dsp:txXfrm>
    </dsp:sp>
    <dsp:sp modelId="{64C8FCCA-3DDA-4183-97B4-E811E7F04D86}">
      <dsp:nvSpPr>
        <dsp:cNvPr id="0" name=""/>
        <dsp:cNvSpPr/>
      </dsp:nvSpPr>
      <dsp:spPr>
        <a:xfrm>
          <a:off x="1615872" y="0"/>
          <a:ext cx="1438513" cy="2121237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200" b="1" i="0" kern="1200" dirty="0" smtClean="0">
              <a:solidFill>
                <a:srgbClr val="FFD624"/>
              </a:solidFill>
              <a:cs typeface="Arial" panose="020B0604020202020204" pitchFamily="34" charset="0"/>
            </a:rPr>
            <a:t>2</a:t>
          </a:r>
          <a:r>
            <a:rPr lang="pl-PL" altLang="fr-FR" sz="900" b="1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Ekologiczna, niskoemisyjna Europa </a:t>
          </a:r>
          <a:r>
            <a:rPr lang="pl-PL" altLang="fr-FR" sz="1000" b="0" i="0" kern="1200" dirty="0" smtClean="0">
              <a:cs typeface="Arial" panose="020B0604020202020204" pitchFamily="34" charset="0"/>
            </a:rPr>
            <a:t>(transformacja sektora energetycznego, gospodarka o obiegu zamkniętym, dostosowanie do zmian klimatu i zarządzanie ryzykiem) </a:t>
          </a:r>
          <a:endParaRPr lang="en-US" sz="1000" b="0" kern="1200" dirty="0"/>
        </a:p>
      </dsp:txBody>
      <dsp:txXfrm>
        <a:off x="1658005" y="42133"/>
        <a:ext cx="1354247" cy="2036971"/>
      </dsp:txXfrm>
    </dsp:sp>
    <dsp:sp modelId="{AC78BEC4-F1DF-4C96-8A2A-D281B78D9BE2}">
      <dsp:nvSpPr>
        <dsp:cNvPr id="0" name=""/>
        <dsp:cNvSpPr/>
      </dsp:nvSpPr>
      <dsp:spPr>
        <a:xfrm>
          <a:off x="2880328" y="2376891"/>
          <a:ext cx="1656368" cy="646931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000" b="1" kern="1200" smtClean="0">
              <a:latin typeface="+mj-lt"/>
            </a:rPr>
            <a:t>Współpraca ponad granicami </a:t>
          </a:r>
          <a:r>
            <a:rPr lang="pl-PL" altLang="fr-FR" sz="1000" b="0" kern="1200" smtClean="0">
              <a:latin typeface="+mj-lt"/>
            </a:rPr>
            <a:t>(osadzenie współpracy w głównym nurcie)</a:t>
          </a:r>
          <a:endParaRPr lang="en-US" sz="1000" b="0" kern="1200" dirty="0">
            <a:latin typeface="+mj-lt"/>
          </a:endParaRPr>
        </a:p>
      </dsp:txBody>
      <dsp:txXfrm>
        <a:off x="2899276" y="2395839"/>
        <a:ext cx="1618472" cy="609035"/>
      </dsp:txXfrm>
    </dsp:sp>
    <dsp:sp modelId="{4F7611F8-9B54-4699-ABF6-B15D6E2AFDDB}">
      <dsp:nvSpPr>
        <dsp:cNvPr id="0" name=""/>
        <dsp:cNvSpPr/>
      </dsp:nvSpPr>
      <dsp:spPr>
        <a:xfrm>
          <a:off x="3254066" y="0"/>
          <a:ext cx="1444146" cy="217789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200" b="1" i="0" kern="1200" dirty="0" smtClean="0">
              <a:solidFill>
                <a:srgbClr val="FFD624"/>
              </a:solidFill>
              <a:cs typeface="Arial" panose="020B0604020202020204" pitchFamily="34" charset="0"/>
            </a:rPr>
            <a:t>3</a:t>
          </a:r>
          <a:r>
            <a:rPr lang="pl-PL" altLang="fr-FR" sz="900" b="1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Połączona</a:t>
          </a:r>
          <a:r>
            <a:rPr lang="pl-PL" altLang="fr-FR" sz="1000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Europa</a:t>
          </a:r>
          <a:r>
            <a:rPr lang="pl-PL" altLang="fr-FR" sz="1000" i="0" kern="1200" dirty="0" smtClean="0">
              <a:cs typeface="Arial" panose="020B0604020202020204" pitchFamily="34" charset="0"/>
            </a:rPr>
            <a:t> (mobilność</a:t>
          </a:r>
          <a:r>
            <a:rPr lang="fr-BE" altLang="fr-FR" sz="1000" i="0" kern="1200" dirty="0" smtClean="0">
              <a:cs typeface="Arial" panose="020B0604020202020204" pitchFamily="34" charset="0"/>
            </a:rPr>
            <a:t> </a:t>
          </a:r>
          <a:r>
            <a:rPr lang="fr-BE" altLang="fr-FR" sz="1000" i="0" kern="1200" dirty="0" err="1" smtClean="0">
              <a:cs typeface="Arial" panose="020B0604020202020204" pitchFamily="34" charset="0"/>
            </a:rPr>
            <a:t>transportowa</a:t>
          </a:r>
          <a:r>
            <a:rPr lang="fr-BE" altLang="fr-FR" sz="1000" i="0" kern="1200" dirty="0" smtClean="0">
              <a:cs typeface="Arial" panose="020B0604020202020204" pitchFamily="34" charset="0"/>
            </a:rPr>
            <a:t>)</a:t>
          </a:r>
          <a:r>
            <a:rPr lang="pl-PL" altLang="fr-FR" sz="1000" i="0" kern="1200" dirty="0" smtClean="0">
              <a:cs typeface="Arial" panose="020B0604020202020204" pitchFamily="34" charset="0"/>
            </a:rPr>
            <a:t> </a:t>
          </a:r>
          <a:endParaRPr lang="en-US" sz="1000" kern="1200" dirty="0"/>
        </a:p>
      </dsp:txBody>
      <dsp:txXfrm>
        <a:off x="3296364" y="42298"/>
        <a:ext cx="1359550" cy="2093303"/>
      </dsp:txXfrm>
    </dsp:sp>
    <dsp:sp modelId="{108CC44F-0706-4FB2-A644-D64067FF34A5}">
      <dsp:nvSpPr>
        <dsp:cNvPr id="0" name=""/>
        <dsp:cNvSpPr/>
      </dsp:nvSpPr>
      <dsp:spPr>
        <a:xfrm>
          <a:off x="4680523" y="2367194"/>
          <a:ext cx="3350797" cy="674301"/>
        </a:xfrm>
        <a:prstGeom prst="roundRect">
          <a:avLst>
            <a:gd name="adj" fmla="val 10000"/>
          </a:avLst>
        </a:prstGeom>
        <a:solidFill>
          <a:srgbClr val="2D5E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Fundusz Sprawiedliwej Transformacji (FST) </a:t>
          </a:r>
          <a:r>
            <a:rPr lang="pl-PL" sz="1000" b="0" kern="1200" dirty="0" smtClean="0"/>
            <a:t>Ł</a:t>
          </a:r>
          <a:r>
            <a:rPr lang="fr-BE" sz="1000" kern="1200" dirty="0" err="1" smtClean="0"/>
            <a:t>agodzenie</a:t>
          </a:r>
          <a:r>
            <a:rPr lang="pl-PL" sz="1000" kern="1200" dirty="0" smtClean="0"/>
            <a:t> skutków transformacji w kierunku osiągnięcia celów </a:t>
          </a:r>
          <a:r>
            <a:rPr lang="pl-PL" sz="1000" kern="1200" dirty="0" err="1" smtClean="0"/>
            <a:t>neutraln</a:t>
          </a:r>
          <a:r>
            <a:rPr lang="fr-BE" sz="1000" kern="1200" dirty="0" smtClean="0"/>
            <a:t>o</a:t>
          </a:r>
          <a:r>
            <a:rPr lang="pl-PL" sz="1000" kern="1200" dirty="0" smtClean="0"/>
            <a:t>ś</a:t>
          </a:r>
          <a:r>
            <a:rPr lang="fr-BE" sz="1000" kern="1200" dirty="0" smtClean="0"/>
            <a:t>ci </a:t>
          </a:r>
          <a:r>
            <a:rPr lang="pl-PL" sz="1000" kern="1200" dirty="0" smtClean="0"/>
            <a:t>klimat</a:t>
          </a:r>
          <a:r>
            <a:rPr lang="fr-BE" sz="1000" kern="1200" dirty="0" err="1" smtClean="0"/>
            <a:t>ycznej</a:t>
          </a:r>
          <a:r>
            <a:rPr lang="fr-BE" sz="1000" kern="1200" dirty="0" smtClean="0"/>
            <a:t> </a:t>
          </a:r>
          <a:endParaRPr lang="en-US" sz="1000" b="0" kern="1200" dirty="0"/>
        </a:p>
      </dsp:txBody>
      <dsp:txXfrm>
        <a:off x="4700273" y="2386944"/>
        <a:ext cx="3311297" cy="634801"/>
      </dsp:txXfrm>
    </dsp:sp>
    <dsp:sp modelId="{62DFF590-DA18-4E3E-BBB2-EE9EBCB8E505}">
      <dsp:nvSpPr>
        <dsp:cNvPr id="0" name=""/>
        <dsp:cNvSpPr/>
      </dsp:nvSpPr>
      <dsp:spPr>
        <a:xfrm>
          <a:off x="4909210" y="0"/>
          <a:ext cx="1438513" cy="216951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200" b="1" i="0" kern="1200" dirty="0" smtClean="0">
              <a:solidFill>
                <a:srgbClr val="FFD624"/>
              </a:solidFill>
              <a:cs typeface="Arial" panose="020B0604020202020204" pitchFamily="34" charset="0"/>
            </a:rPr>
            <a:t>4</a:t>
          </a:r>
          <a:r>
            <a:rPr lang="pl-PL" altLang="fr-FR" sz="900" b="1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Prospołeczna</a:t>
          </a:r>
          <a:r>
            <a:rPr lang="pl-PL" altLang="fr-FR" sz="1000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Europa</a:t>
          </a:r>
          <a:r>
            <a:rPr lang="pl-PL" altLang="fr-FR" sz="1000" i="0" kern="1200" dirty="0" smtClean="0">
              <a:cs typeface="Arial" panose="020B0604020202020204" pitchFamily="34" charset="0"/>
            </a:rPr>
            <a:t> (</a:t>
          </a:r>
          <a:r>
            <a:rPr lang="fr-BE" altLang="fr-FR" sz="1000" i="0" kern="1200" dirty="0" smtClean="0">
              <a:cs typeface="Arial" panose="020B0604020202020204" pitchFamily="34" charset="0"/>
            </a:rPr>
            <a:t>E</a:t>
          </a:r>
          <a:r>
            <a:rPr lang="pl-PL" altLang="fr-FR" sz="1000" i="0" kern="1200" dirty="0" err="1" smtClean="0">
              <a:cs typeface="Arial" panose="020B0604020202020204" pitchFamily="34" charset="0"/>
            </a:rPr>
            <a:t>uropejski</a:t>
          </a:r>
          <a:r>
            <a:rPr lang="pl-PL" altLang="fr-FR" sz="1000" i="0" kern="1200" dirty="0" smtClean="0">
              <a:cs typeface="Arial" panose="020B0604020202020204" pitchFamily="34" charset="0"/>
            </a:rPr>
            <a:t> filar praw socjalnych)</a:t>
          </a:r>
          <a:endParaRPr lang="en-US" sz="1000" kern="1200" dirty="0"/>
        </a:p>
      </dsp:txBody>
      <dsp:txXfrm>
        <a:off x="4951343" y="42133"/>
        <a:ext cx="1354247" cy="2085245"/>
      </dsp:txXfrm>
    </dsp:sp>
    <dsp:sp modelId="{F9F95A70-71D7-4F31-8F3B-86230D36C2C5}">
      <dsp:nvSpPr>
        <dsp:cNvPr id="0" name=""/>
        <dsp:cNvSpPr/>
      </dsp:nvSpPr>
      <dsp:spPr>
        <a:xfrm>
          <a:off x="6535917" y="26257"/>
          <a:ext cx="1438513" cy="2104461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fr-FR" sz="1200" b="1" i="0" kern="1200" dirty="0" smtClean="0">
              <a:solidFill>
                <a:srgbClr val="FFD624"/>
              </a:solidFill>
              <a:cs typeface="Arial" panose="020B0604020202020204" pitchFamily="34" charset="0"/>
            </a:rPr>
            <a:t>5</a:t>
          </a:r>
          <a:r>
            <a:rPr lang="pl-PL" altLang="fr-FR" sz="900" b="1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Europa</a:t>
          </a:r>
          <a:r>
            <a:rPr lang="pl-PL" altLang="fr-FR" sz="1000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bliższa</a:t>
          </a:r>
          <a:r>
            <a:rPr lang="pl-PL" altLang="fr-FR" sz="1000" i="0" kern="1200" dirty="0" smtClean="0">
              <a:cs typeface="Arial" panose="020B0604020202020204" pitchFamily="34" charset="0"/>
            </a:rPr>
            <a:t> </a:t>
          </a:r>
          <a:r>
            <a:rPr lang="pl-PL" altLang="fr-FR" sz="1000" b="1" i="0" kern="1200" dirty="0" smtClean="0">
              <a:cs typeface="Arial" panose="020B0604020202020204" pitchFamily="34" charset="0"/>
            </a:rPr>
            <a:t>obywatelom</a:t>
          </a:r>
          <a:r>
            <a:rPr lang="pl-PL" altLang="fr-FR" sz="1000" i="0" kern="1200" dirty="0" smtClean="0">
              <a:cs typeface="Arial" panose="020B0604020202020204" pitchFamily="34" charset="0"/>
            </a:rPr>
            <a:t> (zrównoważony rozwój obszarów miejskich i wiejskich oraz inicjatywy lokalne)</a:t>
          </a:r>
          <a:endParaRPr lang="en-US" sz="1000" kern="1200" dirty="0"/>
        </a:p>
      </dsp:txBody>
      <dsp:txXfrm>
        <a:off x="6578050" y="68390"/>
        <a:ext cx="1354247" cy="2020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2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2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44153"/>
            <a:ext cx="9144000" cy="4299347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1600" y="223200"/>
            <a:ext cx="1186086" cy="82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319972" y="5020022"/>
            <a:ext cx="504056" cy="161925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231200"/>
            <a:ext cx="4536504" cy="156617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2949792"/>
            <a:ext cx="3744416" cy="1404156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41760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67204"/>
            <a:ext cx="8229600" cy="7024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77967"/>
            <a:ext cx="2895600" cy="3631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725341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00" y="226800"/>
            <a:ext cx="1050230" cy="734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338000" y="4994671"/>
            <a:ext cx="468000" cy="148829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42963"/>
            <a:ext cx="8229600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0700"/>
            <a:ext cx="8229600" cy="272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931085"/>
            <a:ext cx="8784976" cy="2016224"/>
          </a:xfrm>
        </p:spPr>
        <p:txBody>
          <a:bodyPr/>
          <a:lstStyle/>
          <a:p>
            <a:r>
              <a:rPr lang="pl-PL" sz="4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Konkretnie o </a:t>
            </a:r>
            <a:r>
              <a:rPr lang="pl-PL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Europie. Webinarium </a:t>
            </a:r>
            <a:endParaRPr lang="en-GB" sz="4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2859782"/>
            <a:ext cx="8208912" cy="1872208"/>
          </a:xfrm>
        </p:spPr>
        <p:txBody>
          <a:bodyPr/>
          <a:lstStyle/>
          <a:p>
            <a:r>
              <a:rPr lang="pl-PL" sz="2400" dirty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Europejski Fundusz Rozwoju Regionalnego </a:t>
            </a:r>
            <a:endParaRPr lang="fr-BE" sz="2400" dirty="0" smtClean="0">
              <a:solidFill>
                <a:srgbClr val="FFD6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 smtClean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>
                <a:solidFill>
                  <a:srgbClr val="FFD6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podstawy prawne i wdrażanie, 29 października 2021</a:t>
            </a:r>
            <a:endParaRPr lang="en-IE" sz="2400" dirty="0">
              <a:solidFill>
                <a:srgbClr val="FFD6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-471389" y="3939902"/>
            <a:ext cx="9510713" cy="52899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>
              <a:spcAft>
                <a:spcPts val="0"/>
              </a:spcAft>
              <a:buNone/>
            </a:pP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Komisja Europejska </a:t>
            </a:r>
          </a:p>
          <a:p>
            <a:pPr marL="0" indent="0" algn="r">
              <a:spcAft>
                <a:spcPts val="0"/>
              </a:spcAft>
              <a:buNone/>
            </a:pP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Dyrekcja Generalna ds. </a:t>
            </a:r>
            <a:r>
              <a:rPr lang="fr-BE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pl-PL" altLang="fr-FR" sz="1200" b="0" kern="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olityki</a:t>
            </a: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BE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R</a:t>
            </a:r>
            <a:r>
              <a:rPr lang="pl-PL" altLang="fr-FR" sz="1200" b="0" kern="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egionalnej</a:t>
            </a: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i </a:t>
            </a:r>
            <a:r>
              <a:rPr lang="fr-BE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M</a:t>
            </a:r>
            <a:r>
              <a:rPr lang="pl-PL" altLang="fr-FR" sz="1200" b="0" kern="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iejskiej</a:t>
            </a:r>
            <a:endParaRPr lang="pl-PL" altLang="fr-FR" sz="1200" b="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Wydział </a:t>
            </a:r>
            <a:r>
              <a:rPr lang="en-US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F3</a:t>
            </a: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pl-PL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Polska</a:t>
            </a:r>
            <a:endParaRPr lang="fr-BE" altLang="fr-FR" sz="1200" b="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fr-BE" altLang="fr-FR" sz="1200" b="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Jolanta </a:t>
            </a:r>
            <a:r>
              <a:rPr lang="fr-BE" altLang="fr-FR" sz="1200" b="0" kern="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Świątkowska</a:t>
            </a:r>
            <a:endParaRPr lang="pl-PL" altLang="fr-FR" sz="1200" b="0" kern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sz="1200" b="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7614"/>
            <a:ext cx="8280920" cy="2520280"/>
          </a:xfrm>
        </p:spPr>
        <p:txBody>
          <a:bodyPr/>
          <a:lstStyle/>
          <a:p>
            <a:pPr algn="ctr"/>
            <a:r>
              <a:rPr lang="pl-PL" sz="3600" dirty="0"/>
              <a:t>Różnice </a:t>
            </a:r>
            <a:r>
              <a:rPr lang="pl-PL" sz="3600" dirty="0" smtClean="0"/>
              <a:t>pomiędzy </a:t>
            </a:r>
            <a:r>
              <a:rPr lang="pl-PL" sz="3200" dirty="0" smtClean="0"/>
              <a:t>okresem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3600" dirty="0" smtClean="0"/>
              <a:t>2014-20 </a:t>
            </a:r>
            <a:r>
              <a:rPr lang="pl-PL" sz="3600" dirty="0"/>
              <a:t>oraz 2021-27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</a:t>
            </a:r>
            <a:r>
              <a:rPr lang="pl-PL" sz="3600" dirty="0"/>
              <a:t>- </a:t>
            </a:r>
            <a:r>
              <a:rPr lang="pl-PL" sz="3600" dirty="0" smtClean="0"/>
              <a:t>kwestie horyzontalne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4689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1590"/>
            <a:ext cx="8229600" cy="702469"/>
          </a:xfrm>
        </p:spPr>
        <p:txBody>
          <a:bodyPr/>
          <a:lstStyle/>
          <a:p>
            <a:r>
              <a:rPr lang="pl-PL" sz="2400" dirty="0"/>
              <a:t>Wzrost znaczenia zasady partnerstwa </a:t>
            </a:r>
            <a:r>
              <a:rPr lang="pl-PL" sz="2400" dirty="0" smtClean="0"/>
              <a:t>oraz wielopoziomowego </a:t>
            </a:r>
            <a:r>
              <a:rPr lang="pl-PL" sz="2400" dirty="0"/>
              <a:t>zarzadzania  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23678"/>
            <a:ext cx="8229600" cy="3096344"/>
          </a:xfrm>
        </p:spPr>
        <p:txBody>
          <a:bodyPr/>
          <a:lstStyle/>
          <a:p>
            <a:pPr lvl="0"/>
            <a:r>
              <a:rPr lang="pl-PL" sz="1600" b="1" dirty="0"/>
              <a:t>partnerzy, którzy powinni być zaangażowani we wdrażanie </a:t>
            </a:r>
            <a:r>
              <a:rPr lang="pl-PL" sz="1600" b="1" dirty="0" smtClean="0"/>
              <a:t>funduszy: </a:t>
            </a:r>
            <a:r>
              <a:rPr lang="pl-PL" sz="1600" dirty="0"/>
              <a:t>przedstawiciele władz wszystkich szczebli, partnerzy gospodarczy i społeczni, adekwatna reprezentacja społeczeństwa obywatelskiego, organizacjach badawczych i uniwersytetach.</a:t>
            </a:r>
            <a:endParaRPr lang="en-IE" sz="1600" dirty="0"/>
          </a:p>
          <a:p>
            <a:pPr lvl="0"/>
            <a:r>
              <a:rPr lang="pl-PL" sz="1600" dirty="0"/>
              <a:t>nacisk na </a:t>
            </a:r>
            <a:r>
              <a:rPr lang="pl-PL" sz="1600" b="1" dirty="0"/>
              <a:t>zapewnienie partnerom wsparcia </a:t>
            </a:r>
            <a:r>
              <a:rPr lang="pl-PL" sz="1600" dirty="0"/>
              <a:t>z funduszy na budowanie ich zdolności administracyjnych. 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pl-PL" sz="1600" dirty="0" smtClean="0"/>
              <a:t>Rozporządzenie </a:t>
            </a:r>
            <a:r>
              <a:rPr lang="pl-PL" sz="1600" dirty="0"/>
              <a:t>delegowane KE nr 240/2014</a:t>
            </a:r>
            <a:r>
              <a:rPr lang="pl-PL" sz="1600" b="1" dirty="0"/>
              <a:t> Europejskiego kodeksu postępowania w zakresie partnerstwa.</a:t>
            </a:r>
            <a:r>
              <a:rPr lang="pl-PL" sz="1600" dirty="0"/>
              <a:t> </a:t>
            </a:r>
            <a:endParaRPr lang="en-IE" sz="16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8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01" y="0"/>
            <a:ext cx="2081005" cy="2081005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1590"/>
            <a:ext cx="8229600" cy="702469"/>
          </a:xfrm>
        </p:spPr>
        <p:txBody>
          <a:bodyPr/>
          <a:lstStyle/>
          <a:p>
            <a:r>
              <a:rPr lang="pl-PL" sz="2000" dirty="0" smtClean="0"/>
              <a:t>Wzrost </a:t>
            </a:r>
            <a:r>
              <a:rPr lang="pl-PL" sz="2000" dirty="0"/>
              <a:t>znaczenia</a:t>
            </a:r>
            <a:r>
              <a:rPr lang="fr-BE" sz="2000" dirty="0"/>
              <a:t> </a:t>
            </a:r>
            <a:r>
              <a:rPr lang="fr-BE" sz="2000" dirty="0" err="1"/>
              <a:t>komunikacji</a:t>
            </a:r>
            <a:endParaRPr lang="en-I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2" y="1834059"/>
            <a:ext cx="9036497" cy="2969940"/>
          </a:xfrm>
        </p:spPr>
        <p:txBody>
          <a:bodyPr/>
          <a:lstStyle/>
          <a:p>
            <a:pPr lvl="0"/>
            <a:r>
              <a:rPr lang="pl-PL" sz="1600" b="1" dirty="0"/>
              <a:t>Emblemat UE </a:t>
            </a:r>
            <a:r>
              <a:rPr lang="pl-PL" sz="1600" dirty="0"/>
              <a:t>jako centralny element wszystkich działań informacyjno-promocyjnych </a:t>
            </a:r>
          </a:p>
          <a:p>
            <a:pPr lvl="0"/>
            <a:r>
              <a:rPr lang="pl-PL" sz="1600" dirty="0"/>
              <a:t>NOWOŚĆ: sankcje finansowe za nieprzestrzeganie obowiązków info-</a:t>
            </a:r>
            <a:r>
              <a:rPr lang="pl-PL" sz="1600" dirty="0" err="1"/>
              <a:t>promo</a:t>
            </a:r>
            <a:r>
              <a:rPr lang="pl-PL" sz="1600" dirty="0"/>
              <a:t>, do 3%  wsparcia)</a:t>
            </a:r>
          </a:p>
          <a:p>
            <a:pPr lvl="0"/>
            <a:r>
              <a:rPr lang="fr-BE" sz="1600" b="1" dirty="0" smtClean="0"/>
              <a:t>B</a:t>
            </a:r>
            <a:r>
              <a:rPr lang="pl-PL" sz="1600" b="1" dirty="0" err="1" smtClean="0"/>
              <a:t>eneficjenci</a:t>
            </a:r>
            <a:r>
              <a:rPr lang="pl-PL" sz="1600" b="1" dirty="0" smtClean="0"/>
              <a:t> </a:t>
            </a:r>
            <a:r>
              <a:rPr lang="pl-PL" sz="1600" b="1" dirty="0"/>
              <a:t>mają obowiązek w zakresie info-</a:t>
            </a:r>
            <a:r>
              <a:rPr lang="pl-PL" sz="1600" b="1" dirty="0" err="1"/>
              <a:t>promo</a:t>
            </a:r>
            <a:r>
              <a:rPr lang="pl-PL" sz="1600" b="1" dirty="0"/>
              <a:t>: </a:t>
            </a:r>
            <a:endParaRPr lang="pl-PL" sz="1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600" dirty="0"/>
              <a:t>informować wsparciu UE na własnych stronach internetowych, w mediach społecznościowych, w publikacjach o danym projekcie.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BE" sz="1600" dirty="0" smtClean="0"/>
              <a:t>o</a:t>
            </a:r>
            <a:r>
              <a:rPr lang="pl-PL" sz="1600" dirty="0" smtClean="0"/>
              <a:t>znakować </a:t>
            </a:r>
            <a:r>
              <a:rPr lang="pl-PL" sz="1600" dirty="0"/>
              <a:t>zakupiony sprzęt naklejkami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BE" sz="1600" dirty="0" smtClean="0"/>
              <a:t>w</a:t>
            </a:r>
            <a:r>
              <a:rPr lang="pl-PL" sz="1600" dirty="0" err="1" smtClean="0"/>
              <a:t>ysyłać</a:t>
            </a:r>
            <a:r>
              <a:rPr lang="pl-PL" sz="1600" dirty="0" smtClean="0"/>
              <a:t> </a:t>
            </a:r>
            <a:r>
              <a:rPr lang="pl-PL" sz="1600" dirty="0"/>
              <a:t>zaproszenia do </a:t>
            </a:r>
            <a:r>
              <a:rPr lang="pl-PL" sz="1600" dirty="0" smtClean="0"/>
              <a:t>I</a:t>
            </a:r>
            <a:r>
              <a:rPr lang="fr-BE" sz="1600" dirty="0" smtClean="0"/>
              <a:t>Z</a:t>
            </a:r>
            <a:r>
              <a:rPr lang="pl-PL" sz="1600" dirty="0" smtClean="0"/>
              <a:t> </a:t>
            </a:r>
            <a:r>
              <a:rPr lang="pl-PL" sz="1600" dirty="0"/>
              <a:t>i KE na otwarcia </a:t>
            </a:r>
            <a:r>
              <a:rPr lang="pl-PL" sz="1600" dirty="0" smtClean="0"/>
              <a:t>projektu</a:t>
            </a:r>
            <a:r>
              <a:rPr lang="fr-BE" sz="1600" dirty="0" smtClean="0"/>
              <a:t>.</a:t>
            </a:r>
            <a:endParaRPr lang="pl-PL" sz="16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08" y="3729463"/>
            <a:ext cx="2120392" cy="14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914407" y="1502055"/>
            <a:ext cx="2884803" cy="3004861"/>
            <a:chOff x="4188941" y="1847076"/>
            <a:chExt cx="3818149" cy="3830760"/>
          </a:xfrm>
        </p:grpSpPr>
        <p:sp>
          <p:nvSpPr>
            <p:cNvPr id="17" name="Hexagon 16"/>
            <p:cNvSpPr/>
            <p:nvPr/>
          </p:nvSpPr>
          <p:spPr>
            <a:xfrm>
              <a:off x="4214721" y="1847076"/>
              <a:ext cx="1426217" cy="1229497"/>
            </a:xfrm>
            <a:prstGeom prst="hexag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>
              <a:off x="5382891" y="2467761"/>
              <a:ext cx="1426217" cy="1229497"/>
            </a:xfrm>
            <a:prstGeom prst="hexagon">
              <a:avLst/>
            </a:prstGeom>
            <a:solidFill>
              <a:srgbClr val="808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>
              <a:off x="4188941" y="3138115"/>
              <a:ext cx="1426217" cy="1229497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>
              <a:off x="5382891" y="3797634"/>
              <a:ext cx="1426217" cy="1229497"/>
            </a:xfrm>
            <a:prstGeom prst="hexagon">
              <a:avLst/>
            </a:prstGeom>
            <a:solidFill>
              <a:srgbClr val="679424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6576841" y="3132698"/>
              <a:ext cx="1426217" cy="1229497"/>
            </a:xfrm>
            <a:prstGeom prst="hexag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182" y="3984574"/>
              <a:ext cx="773080" cy="7730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205" y="3354080"/>
              <a:ext cx="887107" cy="8871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929" y="2707615"/>
              <a:ext cx="726679" cy="7266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24" y="1853083"/>
              <a:ext cx="1005647" cy="1102577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Hexagon 25"/>
            <p:cNvSpPr/>
            <p:nvPr/>
          </p:nvSpPr>
          <p:spPr>
            <a:xfrm>
              <a:off x="6580873" y="4448339"/>
              <a:ext cx="1426217" cy="1229497"/>
            </a:xfrm>
            <a:prstGeom prst="hexagon">
              <a:avLst/>
            </a:prstGeom>
            <a:solidFill>
              <a:schemeClr val="accent5">
                <a:lumMod val="2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112" y="3252734"/>
              <a:ext cx="933027" cy="102295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58" y="820710"/>
            <a:ext cx="8229600" cy="702469"/>
          </a:xfrm>
        </p:spPr>
        <p:txBody>
          <a:bodyPr/>
          <a:lstStyle/>
          <a:p>
            <a:pPr algn="ctr"/>
            <a:r>
              <a:rPr lang="pl-PL" sz="2400" dirty="0">
                <a:solidFill>
                  <a:srgbClr val="26851F"/>
                </a:solidFill>
              </a:rPr>
              <a:t>Środowiskowe aspekty realizacji projektów</a:t>
            </a:r>
            <a:endParaRPr lang="en-IE" sz="2400" dirty="0">
              <a:solidFill>
                <a:srgbClr val="26851F"/>
              </a:solidFill>
            </a:endParaRPr>
          </a:p>
        </p:txBody>
      </p:sp>
      <p:sp>
        <p:nvSpPr>
          <p:cNvPr id="28" name="Content Placeholder 27"/>
          <p:cNvSpPr txBox="1">
            <a:spLocks noGrp="1"/>
          </p:cNvSpPr>
          <p:nvPr>
            <p:ph idx="1"/>
          </p:nvPr>
        </p:nvSpPr>
        <p:spPr>
          <a:xfrm>
            <a:off x="85552" y="1482663"/>
            <a:ext cx="3050566" cy="144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Zielone</a:t>
            </a:r>
            <a:r>
              <a:rPr kumimoji="0" lang="en-GB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 </a:t>
            </a:r>
            <a:r>
              <a:rPr kumimoji="0" lang="pl-PL" sz="1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zamówienia</a:t>
            </a:r>
            <a:r>
              <a:rPr kumimoji="0" lang="en-GB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publiczne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  <a:p>
            <a:pPr>
              <a:buClrTx/>
              <a:defRPr/>
            </a:pPr>
            <a:r>
              <a:rPr lang="pl-PL" sz="1200" dirty="0">
                <a:solidFill>
                  <a:schemeClr val="tx1"/>
                </a:solidFill>
                <a:latin typeface="Arial "/>
              </a:rPr>
              <a:t>produkty i usługi przyjazne </a:t>
            </a:r>
            <a:r>
              <a:rPr lang="pl-PL" sz="1200" dirty="0" smtClean="0">
                <a:solidFill>
                  <a:schemeClr val="tx1"/>
                </a:solidFill>
                <a:latin typeface="Arial "/>
              </a:rPr>
              <a:t>środowisku</a:t>
            </a:r>
          </a:p>
          <a:p>
            <a:pPr>
              <a:buClrTx/>
              <a:defRPr/>
            </a:pPr>
            <a:r>
              <a:rPr lang="pl-PL" sz="1200" dirty="0" smtClean="0">
                <a:solidFill>
                  <a:schemeClr val="tx1"/>
                </a:solidFill>
                <a:latin typeface="Arial "/>
              </a:rPr>
              <a:t>Instytucje publiczne </a:t>
            </a:r>
            <a:br>
              <a:rPr lang="pl-PL" sz="1200" dirty="0" smtClean="0">
                <a:solidFill>
                  <a:schemeClr val="tx1"/>
                </a:solidFill>
                <a:latin typeface="Arial "/>
              </a:rPr>
            </a:br>
            <a:r>
              <a:rPr lang="pl-PL" sz="1200" dirty="0" smtClean="0">
                <a:solidFill>
                  <a:schemeClr val="tx1"/>
                </a:solidFill>
                <a:latin typeface="Arial "/>
              </a:rPr>
              <a:t>realizujące projekty UE</a:t>
            </a:r>
            <a:endParaRPr lang="en-IE" sz="1200" dirty="0" smtClean="0">
              <a:solidFill>
                <a:schemeClr val="tx1"/>
              </a:solidFill>
              <a:latin typeface="Arial 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226" y="2796971"/>
            <a:ext cx="287340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Środowiskowe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kryteria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wyboru</a:t>
            </a: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b="0" dirty="0" err="1" smtClean="0">
                <a:solidFill>
                  <a:schemeClr val="tx1"/>
                </a:solidFill>
                <a:latin typeface="Arial"/>
              </a:rPr>
              <a:t>kryteria</a:t>
            </a:r>
            <a:r>
              <a:rPr lang="en-IE" sz="1200" b="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IE" sz="1200" b="0" dirty="0" err="1" smtClean="0">
                <a:solidFill>
                  <a:schemeClr val="tx1"/>
                </a:solidFill>
                <a:latin typeface="Arial"/>
              </a:rPr>
              <a:t>minimalne</a:t>
            </a:r>
            <a:r>
              <a:rPr lang="en-IE" sz="1200" b="0" dirty="0">
                <a:solidFill>
                  <a:schemeClr val="tx1"/>
                </a:solidFill>
                <a:latin typeface="Arial"/>
              </a:rPr>
              <a:t> </a:t>
            </a:r>
            <a:r>
              <a:rPr lang="pl-PL" sz="1200" b="0" dirty="0" smtClean="0">
                <a:solidFill>
                  <a:schemeClr val="tx1"/>
                </a:solidFill>
                <a:latin typeface="Arial"/>
              </a:rPr>
              <a:t>oraz</a:t>
            </a:r>
            <a:r>
              <a:rPr lang="en-IE" sz="1200" b="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IE" sz="1200" b="0" dirty="0" err="1" smtClean="0">
                <a:solidFill>
                  <a:schemeClr val="tx1"/>
                </a:solidFill>
                <a:latin typeface="Arial"/>
              </a:rPr>
              <a:t>promuj</a:t>
            </a:r>
            <a:r>
              <a:rPr lang="pl-PL" sz="1200" b="0" dirty="0" smtClean="0">
                <a:solidFill>
                  <a:schemeClr val="tx1"/>
                </a:solidFill>
                <a:latin typeface="Arial"/>
              </a:rPr>
              <a:t>ą</a:t>
            </a:r>
            <a:r>
              <a:rPr lang="en-IE" sz="1200" b="0" dirty="0" err="1" smtClean="0">
                <a:solidFill>
                  <a:schemeClr val="tx1"/>
                </a:solidFill>
                <a:latin typeface="Arial"/>
              </a:rPr>
              <a:t>ce</a:t>
            </a:r>
            <a:r>
              <a:rPr lang="pl-PL" sz="1200" b="0" dirty="0" smtClean="0">
                <a:solidFill>
                  <a:schemeClr val="tx1"/>
                </a:solidFill>
                <a:latin typeface="Arial"/>
              </a:rPr>
              <a:t> środowiskowe rozwiązania </a:t>
            </a:r>
            <a:endParaRPr kumimoji="0" lang="en-I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44" y="3889578"/>
            <a:ext cx="436820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Edukacja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ekologiczna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Istotny</a:t>
            </a:r>
            <a:r>
              <a:rPr kumimoji="0" lang="pl-PL" sz="1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I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element</a:t>
            </a:r>
            <a:r>
              <a:rPr kumimoji="0" lang="en-IE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pl-PL" sz="1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projektów</a:t>
            </a:r>
            <a:r>
              <a:rPr lang="pl-PL" sz="1200" dirty="0" smtClean="0">
                <a:solidFill>
                  <a:schemeClr val="tx1"/>
                </a:solidFill>
                <a:latin typeface="Arial"/>
              </a:rPr>
              <a:t>, na etapie planowania i realizacji projektu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  <a:latin typeface="Arial"/>
              </a:rPr>
              <a:t>Możliwe w</a:t>
            </a:r>
            <a:r>
              <a:rPr kumimoji="0" lang="pl-PL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sparcie</a:t>
            </a:r>
            <a:r>
              <a:rPr kumimoji="0" lang="pl-PL" sz="1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szkoleniowe wnioskodawców</a:t>
            </a:r>
            <a:endParaRPr kumimoji="0" lang="pl-PL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23306" y="1308241"/>
            <a:ext cx="31683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pl-PL" sz="1200" b="1" dirty="0" smtClean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Zasada „nie czyń znaczących szkód” </a:t>
            </a:r>
            <a:r>
              <a:rPr lang="pl-PL" sz="1200" dirty="0" smtClean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w środowisku</a:t>
            </a:r>
            <a:r>
              <a:rPr lang="en-GB" sz="1200" dirty="0" smtClean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)</a:t>
            </a:r>
            <a:endParaRPr kumimoji="0" lang="pl-PL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Nowa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zasada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horyzontalna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 (źródło:</a:t>
            </a:r>
            <a:r>
              <a:rPr kumimoji="0" lang="fr-B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</a:rPr>
              <a:t> </a:t>
            </a:r>
            <a:r>
              <a:rPr lang="en-GB" sz="1200" b="0" dirty="0" smtClean="0">
                <a:solidFill>
                  <a:schemeClr val="tx1"/>
                </a:solidFill>
                <a:latin typeface="Arial "/>
              </a:rPr>
              <a:t>art.17 </a:t>
            </a:r>
            <a:r>
              <a:rPr lang="en-GB" sz="1200" b="0" dirty="0" err="1">
                <a:solidFill>
                  <a:schemeClr val="tx1"/>
                </a:solidFill>
                <a:latin typeface="Arial "/>
              </a:rPr>
              <a:t>rozporzadzenia</a:t>
            </a:r>
            <a:r>
              <a:rPr lang="en-GB" sz="1200" b="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GB" sz="1200" b="0" dirty="0" err="1">
                <a:solidFill>
                  <a:schemeClr val="tx1"/>
                </a:solidFill>
                <a:latin typeface="Arial "/>
              </a:rPr>
              <a:t>ws</a:t>
            </a:r>
            <a:r>
              <a:rPr lang="en-GB" sz="1200" b="0" dirty="0">
                <a:solidFill>
                  <a:schemeClr val="tx1"/>
                </a:solidFill>
                <a:latin typeface="Arial "/>
              </a:rPr>
              <a:t>. Taxonomy (2020/852</a:t>
            </a:r>
            <a:r>
              <a:rPr lang="en-GB" sz="1200" b="0" dirty="0" smtClean="0">
                <a:solidFill>
                  <a:schemeClr val="tx1"/>
                </a:solidFill>
                <a:latin typeface="Arial "/>
              </a:rPr>
              <a:t>)</a:t>
            </a:r>
            <a:r>
              <a:rPr lang="pl-PL" sz="1200" b="0" dirty="0" smtClean="0">
                <a:solidFill>
                  <a:schemeClr val="tx1"/>
                </a:solidFill>
                <a:latin typeface="Arial "/>
              </a:rPr>
              <a:t>)</a:t>
            </a:r>
            <a:endParaRPr lang="pl-PL" sz="1200" b="0" dirty="0">
              <a:solidFill>
                <a:schemeClr val="tx1"/>
              </a:solidFill>
              <a:latin typeface="Arial 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200" b="0" dirty="0" err="1" smtClean="0">
                <a:solidFill>
                  <a:schemeClr val="tx1"/>
                </a:solidFill>
                <a:latin typeface="Arial "/>
              </a:rPr>
              <a:t>Istotna</a:t>
            </a:r>
            <a:r>
              <a:rPr lang="en-GB" sz="1200" b="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GB" sz="1200" b="0" dirty="0" err="1" smtClean="0">
                <a:solidFill>
                  <a:schemeClr val="tx1"/>
                </a:solidFill>
                <a:latin typeface="Arial "/>
              </a:rPr>
              <a:t>zasada</a:t>
            </a:r>
            <a:r>
              <a:rPr lang="en-GB" sz="1200" b="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GB" sz="1200" b="0" dirty="0" err="1" smtClean="0">
                <a:solidFill>
                  <a:schemeClr val="tx1"/>
                </a:solidFill>
                <a:latin typeface="Arial "/>
              </a:rPr>
              <a:t>przy</a:t>
            </a:r>
            <a:r>
              <a:rPr lang="en-GB" sz="1200" b="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GB" sz="1200" b="0" dirty="0" err="1" smtClean="0">
                <a:solidFill>
                  <a:schemeClr val="tx1"/>
                </a:solidFill>
                <a:latin typeface="Arial "/>
              </a:rPr>
              <a:t>wyborze</a:t>
            </a:r>
            <a:r>
              <a:rPr lang="en-GB" sz="1200" b="0" dirty="0" smtClean="0">
                <a:solidFill>
                  <a:schemeClr val="tx1"/>
                </a:solidFill>
                <a:latin typeface="Arial "/>
              </a:rPr>
              <a:t> </a:t>
            </a:r>
            <a:r>
              <a:rPr lang="en-GB" sz="1200" b="0" dirty="0" err="1" smtClean="0">
                <a:solidFill>
                  <a:schemeClr val="tx1"/>
                </a:solidFill>
                <a:latin typeface="Arial "/>
              </a:rPr>
              <a:t>projektow</a:t>
            </a:r>
            <a:endParaRPr lang="en-GB" sz="1200" b="0" dirty="0" smtClean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20525" y="2796971"/>
            <a:ext cx="438647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pl-PL" sz="1200" b="1" dirty="0" err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Koncentracja</a:t>
            </a:r>
            <a:r>
              <a:rPr lang="en-GB" altLang="pl-PL" sz="1200" b="1" dirty="0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 </a:t>
            </a:r>
            <a:r>
              <a:rPr lang="en-GB" altLang="pl-PL" sz="1200" b="1" dirty="0" err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tematyczna</a:t>
            </a:r>
            <a:endParaRPr lang="pl-PL" altLang="pl-PL" sz="1200" dirty="0">
              <a:solidFill>
                <a:schemeClr val="tx1"/>
              </a:solidFill>
              <a:latin typeface="Arial "/>
            </a:endParaRPr>
          </a:p>
          <a:p>
            <a:pPr marL="200025" lvl="0" indent="-200025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pl-PL" sz="1200" b="0" dirty="0" err="1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Wydatki</a:t>
            </a:r>
            <a:r>
              <a:rPr lang="en-GB" altLang="pl-PL" sz="1200" b="0" dirty="0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en-GB" altLang="pl-PL" sz="1200" b="0" dirty="0" err="1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klimatyczne</a:t>
            </a:r>
            <a:r>
              <a:rPr lang="en-GB" altLang="pl-PL" sz="1200" b="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: 30% </a:t>
            </a:r>
            <a:r>
              <a:rPr lang="en-GB" altLang="pl-PL" sz="1200" b="0" dirty="0" err="1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budzetu</a:t>
            </a:r>
            <a:r>
              <a:rPr lang="en-GB" altLang="pl-PL" sz="1200" b="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en-GB" altLang="pl-PL" sz="1200" b="0" dirty="0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UE</a:t>
            </a:r>
          </a:p>
          <a:p>
            <a:pPr marL="200025" indent="-200025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pl-PL" sz="1200" b="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EFRR 30</a:t>
            </a:r>
            <a:r>
              <a:rPr lang="en-GB" altLang="pl-PL" sz="1200" b="0" dirty="0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%, FS </a:t>
            </a:r>
            <a:r>
              <a:rPr lang="en-GB" altLang="pl-PL" sz="1200" b="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37% </a:t>
            </a:r>
          </a:p>
          <a:p>
            <a:pPr marL="200025" lvl="0" indent="-200025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pl-PL" sz="1200" b="0" dirty="0" err="1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Poziom</a:t>
            </a:r>
            <a:r>
              <a:rPr lang="en-GB" altLang="pl-PL" sz="1200" b="0" dirty="0" smtClean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en-GB" altLang="pl-PL" sz="1200" b="0" dirty="0" err="1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wydatków</a:t>
            </a:r>
            <a:r>
              <a:rPr lang="en-GB" altLang="pl-PL" sz="1200" b="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 </a:t>
            </a:r>
            <a:r>
              <a:rPr lang="en-GB" altLang="pl-PL" sz="1200" b="0" dirty="0" err="1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na</a:t>
            </a:r>
            <a:r>
              <a:rPr lang="en-GB" altLang="pl-PL" sz="1200" b="0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 CP2: 30%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pl-PL" sz="1200" dirty="0" smtClean="0">
                <a:solidFill>
                  <a:srgbClr val="000000"/>
                </a:solidFill>
                <a:latin typeface="Arial "/>
                <a:cs typeface="Segoe UI" panose="020B0502040204020203" pitchFamily="34" charset="0"/>
              </a:rPr>
              <a:t> </a:t>
            </a:r>
            <a:endParaRPr lang="en-GB" altLang="pl-PL" sz="1200" dirty="0">
              <a:latin typeface="Arial 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5295" y="4084694"/>
            <a:ext cx="411089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Partnerstwo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przy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planowaniu inwestycji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Szerokie</a:t>
            </a:r>
            <a:r>
              <a:rPr kumimoji="0" lang="en-I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en-I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konsultacje</a:t>
            </a:r>
            <a:r>
              <a:rPr kumimoji="0" lang="en-I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pl-PL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społeczne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Zaangażowanie</a:t>
            </a:r>
            <a:r>
              <a:rPr kumimoji="0" lang="en-IE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pl-PL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środowiskowych </a:t>
            </a:r>
            <a:r>
              <a:rPr kumimoji="0" lang="en-IE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</a:rPr>
              <a:t>NGOs</a:t>
            </a:r>
            <a:endParaRPr kumimoji="0" lang="en-I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99" y="3579014"/>
            <a:ext cx="855745" cy="862371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 bwMode="auto">
          <a:xfrm>
            <a:off x="85552" y="1726620"/>
            <a:ext cx="2470224" cy="0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7" idx="3"/>
          </p:cNvCxnSpPr>
          <p:nvPr/>
        </p:nvCxnSpPr>
        <p:spPr bwMode="auto">
          <a:xfrm>
            <a:off x="2541099" y="1726620"/>
            <a:ext cx="392786" cy="257646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85552" y="3004486"/>
            <a:ext cx="2470224" cy="0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flipV="1">
            <a:off x="2532129" y="2767953"/>
            <a:ext cx="473506" cy="236533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 bwMode="auto">
          <a:xfrm>
            <a:off x="91917" y="4155926"/>
            <a:ext cx="2470224" cy="0"/>
          </a:xfrm>
          <a:prstGeom prst="line">
            <a:avLst/>
          </a:prstGeom>
          <a:ln>
            <a:solidFill>
              <a:srgbClr val="679424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20" idx="3"/>
          </p:cNvCxnSpPr>
          <p:nvPr/>
        </p:nvCxnSpPr>
        <p:spPr bwMode="auto">
          <a:xfrm flipV="1">
            <a:off x="2535729" y="3514290"/>
            <a:ext cx="1280767" cy="653425"/>
          </a:xfrm>
          <a:prstGeom prst="line">
            <a:avLst/>
          </a:prstGeom>
          <a:ln>
            <a:solidFill>
              <a:srgbClr val="679424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5985295" y="4343548"/>
            <a:ext cx="3051201" cy="0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>
            <a:off x="5829387" y="4047429"/>
            <a:ext cx="155908" cy="296119"/>
          </a:xfrm>
          <a:prstGeom prst="line">
            <a:avLst/>
          </a:prstGeom>
          <a:ln>
            <a:solidFill>
              <a:schemeClr val="accent5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flipV="1">
            <a:off x="6084168" y="3025982"/>
            <a:ext cx="2088232" cy="609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 bwMode="auto">
          <a:xfrm>
            <a:off x="5796163" y="2978477"/>
            <a:ext cx="288005" cy="4960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 flipV="1">
            <a:off x="5697944" y="1725519"/>
            <a:ext cx="3289115" cy="1101"/>
          </a:xfrm>
          <a:prstGeom prst="line">
            <a:avLst/>
          </a:prstGeom>
          <a:ln>
            <a:solidFill>
              <a:srgbClr val="80808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8" idx="0"/>
          </p:cNvCxnSpPr>
          <p:nvPr/>
        </p:nvCxnSpPr>
        <p:spPr bwMode="auto">
          <a:xfrm flipV="1">
            <a:off x="4894074" y="1726688"/>
            <a:ext cx="803870" cy="744445"/>
          </a:xfrm>
          <a:prstGeom prst="line">
            <a:avLst/>
          </a:prstGeom>
          <a:ln>
            <a:solidFill>
              <a:srgbClr val="80808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7614"/>
            <a:ext cx="8280920" cy="2520280"/>
          </a:xfrm>
        </p:spPr>
        <p:txBody>
          <a:bodyPr/>
          <a:lstStyle/>
          <a:p>
            <a:pPr algn="ctr"/>
            <a:r>
              <a:rPr lang="pl-PL" sz="3600" dirty="0"/>
              <a:t>Różnice </a:t>
            </a:r>
            <a:r>
              <a:rPr lang="pl-PL" sz="3600" dirty="0" smtClean="0"/>
              <a:t>pomiędzy </a:t>
            </a:r>
            <a:r>
              <a:rPr lang="pl-PL" sz="3200" dirty="0" smtClean="0"/>
              <a:t>okresem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3600" dirty="0" smtClean="0"/>
              <a:t>2014-20 </a:t>
            </a:r>
            <a:r>
              <a:rPr lang="pl-PL" sz="3600" dirty="0"/>
              <a:t>oraz 2021-27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 </a:t>
            </a:r>
            <a:r>
              <a:rPr lang="pl-PL" sz="3600" dirty="0"/>
              <a:t>- </a:t>
            </a:r>
            <a:r>
              <a:rPr lang="pl-PL" sz="3600" dirty="0" smtClean="0"/>
              <a:t>kwestie </a:t>
            </a:r>
            <a:r>
              <a:rPr lang="fr-BE" sz="3600" dirty="0" err="1" smtClean="0"/>
              <a:t>sektorowe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3959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8229600" cy="702469"/>
          </a:xfrm>
        </p:spPr>
        <p:txBody>
          <a:bodyPr/>
          <a:lstStyle/>
          <a:p>
            <a:pPr algn="ctr"/>
            <a:r>
              <a:rPr lang="pl-PL" sz="1700" dirty="0" smtClean="0"/>
              <a:t>Cel polityki 1: </a:t>
            </a:r>
            <a:r>
              <a:rPr lang="en-IE" sz="1700" i="1" dirty="0" err="1"/>
              <a:t>Bardziej</a:t>
            </a:r>
            <a:r>
              <a:rPr lang="en-IE" sz="1700" i="1" dirty="0"/>
              <a:t> </a:t>
            </a:r>
            <a:r>
              <a:rPr lang="en-IE" sz="1700" i="1" dirty="0" err="1"/>
              <a:t>konkurencyjna</a:t>
            </a:r>
            <a:r>
              <a:rPr lang="en-IE" sz="1700" i="1" dirty="0"/>
              <a:t> </a:t>
            </a:r>
            <a:r>
              <a:rPr lang="en-IE" sz="1700" i="1" dirty="0" err="1"/>
              <a:t>i</a:t>
            </a:r>
            <a:r>
              <a:rPr lang="en-IE" sz="1700" i="1" dirty="0"/>
              <a:t> </a:t>
            </a:r>
            <a:r>
              <a:rPr lang="en-IE" sz="1700" i="1" dirty="0" err="1"/>
              <a:t>inteligentna</a:t>
            </a:r>
            <a:r>
              <a:rPr lang="en-IE" sz="1700" i="1" dirty="0"/>
              <a:t> Europa </a:t>
            </a:r>
            <a:r>
              <a:rPr lang="en-IE" sz="1700" i="1" dirty="0" err="1"/>
              <a:t>dzięki</a:t>
            </a:r>
            <a:r>
              <a:rPr lang="en-IE" sz="1700" i="1" dirty="0"/>
              <a:t> </a:t>
            </a:r>
            <a:r>
              <a:rPr lang="en-IE" sz="1700" i="1" dirty="0" err="1"/>
              <a:t>promowaniu</a:t>
            </a:r>
            <a:r>
              <a:rPr lang="en-IE" sz="1700" i="1" dirty="0"/>
              <a:t> </a:t>
            </a:r>
            <a:r>
              <a:rPr lang="en-IE" sz="1700" i="1" dirty="0" err="1"/>
              <a:t>innowacyjnej</a:t>
            </a:r>
            <a:r>
              <a:rPr lang="en-IE" sz="1700" i="1" dirty="0"/>
              <a:t> </a:t>
            </a:r>
            <a:r>
              <a:rPr lang="en-IE" sz="1700" i="1" dirty="0" err="1" smtClean="0"/>
              <a:t>i</a:t>
            </a:r>
            <a:r>
              <a:rPr lang="en-IE" sz="1700" i="1" dirty="0" smtClean="0"/>
              <a:t> </a:t>
            </a:r>
            <a:r>
              <a:rPr lang="en-IE" sz="1700" i="1" dirty="0" err="1"/>
              <a:t>inteligentnej</a:t>
            </a:r>
            <a:r>
              <a:rPr lang="en-IE" sz="1700" i="1" dirty="0"/>
              <a:t> </a:t>
            </a:r>
            <a:r>
              <a:rPr lang="en-IE" sz="1700" i="1" dirty="0" err="1"/>
              <a:t>transformacji</a:t>
            </a:r>
            <a:r>
              <a:rPr lang="en-IE" sz="1700" i="1" dirty="0"/>
              <a:t> </a:t>
            </a:r>
            <a:r>
              <a:rPr lang="en-IE" sz="1700" i="1" dirty="0" err="1"/>
              <a:t>gospodarczej</a:t>
            </a:r>
            <a:r>
              <a:rPr lang="en-IE" sz="1700" i="1" dirty="0"/>
              <a:t> </a:t>
            </a:r>
            <a:r>
              <a:rPr lang="en-IE" sz="1700" i="1" dirty="0" err="1"/>
              <a:t>oraz</a:t>
            </a:r>
            <a:r>
              <a:rPr lang="en-IE" sz="1700" i="1" dirty="0"/>
              <a:t> </a:t>
            </a:r>
            <a:r>
              <a:rPr lang="en-IE" sz="1700" i="1" dirty="0" err="1" smtClean="0"/>
              <a:t>łączności</a:t>
            </a:r>
            <a:r>
              <a:rPr lang="en-IE" sz="1700" i="1" dirty="0" smtClean="0"/>
              <a:t> </a:t>
            </a:r>
            <a:r>
              <a:rPr lang="en-IE" sz="1700" i="1" dirty="0" err="1" smtClean="0"/>
              <a:t>cyfrowej</a:t>
            </a:r>
            <a:endParaRPr lang="en-IE" sz="1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7694"/>
            <a:ext cx="8158361" cy="2952328"/>
          </a:xfrm>
        </p:spPr>
        <p:txBody>
          <a:bodyPr/>
          <a:lstStyle/>
          <a:p>
            <a:pPr marL="0" indent="0">
              <a:buNone/>
            </a:pPr>
            <a:r>
              <a:rPr lang="pl-PL" sz="1600" b="1" u="sng" dirty="0" smtClean="0"/>
              <a:t>(1) Wsparcie </a:t>
            </a:r>
            <a:r>
              <a:rPr lang="pl-PL" sz="1600" b="1" u="sng" dirty="0"/>
              <a:t>nakierowane na dyfuzje innowacyjności</a:t>
            </a:r>
            <a:r>
              <a:rPr lang="pl-PL" sz="1600" u="sng" dirty="0" smtClean="0"/>
              <a:t>:</a:t>
            </a:r>
          </a:p>
          <a:p>
            <a:pPr marL="0" indent="0">
              <a:buNone/>
            </a:pPr>
            <a:endParaRPr lang="en-IE" sz="1600" u="sng" dirty="0"/>
          </a:p>
          <a:p>
            <a:pPr lvl="0"/>
            <a:r>
              <a:rPr lang="pl-PL" sz="1400" dirty="0"/>
              <a:t>Dużo większy nacisk na wspieranie </a:t>
            </a:r>
            <a:r>
              <a:rPr lang="pl-PL" sz="1400" b="1" dirty="0"/>
              <a:t>Małych i Średnich Przedsiębiorstw </a:t>
            </a:r>
            <a:r>
              <a:rPr lang="pl-PL" sz="1400" dirty="0"/>
              <a:t>(MSP). Znaczące ograniczenia dużych </a:t>
            </a:r>
            <a:r>
              <a:rPr lang="pl-PL" sz="1400" dirty="0" smtClean="0"/>
              <a:t>przedsiębiorstw</a:t>
            </a:r>
            <a:endParaRPr lang="fr-BE" sz="1400" dirty="0" smtClean="0"/>
          </a:p>
          <a:p>
            <a:pPr lvl="0"/>
            <a:endParaRPr lang="en-IE" sz="1400" dirty="0"/>
          </a:p>
          <a:p>
            <a:pPr lvl="0"/>
            <a:r>
              <a:rPr lang="pl-PL" sz="1400" b="1" dirty="0"/>
              <a:t>Ograniczenie wspierania infrastruktury B+R</a:t>
            </a:r>
            <a:r>
              <a:rPr lang="pl-PL" sz="1400" dirty="0"/>
              <a:t>, większy nacisk na udostępnianie i wykorzystanie istniejącej, transfer technologii i dyfuzje </a:t>
            </a:r>
            <a:r>
              <a:rPr lang="pl-PL" sz="1400" dirty="0" smtClean="0"/>
              <a:t>innowacyjności</a:t>
            </a:r>
            <a:endParaRPr lang="fr-BE" sz="1400" dirty="0" smtClean="0"/>
          </a:p>
          <a:p>
            <a:pPr lvl="0"/>
            <a:endParaRPr lang="en-IE" sz="1400" dirty="0"/>
          </a:p>
          <a:p>
            <a:pPr lvl="0"/>
            <a:r>
              <a:rPr lang="pl-PL" sz="1400" dirty="0"/>
              <a:t>Nacisk na rozwijanie zdolności badawczych i innowacyjnych oraz wykorzystywanie zaawansowanych technologii – </a:t>
            </a:r>
            <a:r>
              <a:rPr lang="pl-PL" sz="1400" b="1" dirty="0"/>
              <a:t>nacisk na technologie ułatwiające transformacje gospodarki w stronę neutralności klimatycznej </a:t>
            </a:r>
            <a:r>
              <a:rPr lang="pl-PL" sz="1400" dirty="0"/>
              <a:t>(w powiazaniu z inteligentnymi specjalizacjami)</a:t>
            </a:r>
            <a:endParaRPr lang="en-IE" sz="1400" dirty="0"/>
          </a:p>
          <a:p>
            <a:pPr marL="0" indent="0">
              <a:buNone/>
            </a:pPr>
            <a:r>
              <a:rPr lang="pl-PL" dirty="0"/>
              <a:t> </a:t>
            </a:r>
            <a:endParaRPr lang="en-IE" dirty="0"/>
          </a:p>
          <a:p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2735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9622"/>
            <a:ext cx="8158361" cy="2952328"/>
          </a:xfrm>
        </p:spPr>
        <p:txBody>
          <a:bodyPr/>
          <a:lstStyle/>
          <a:p>
            <a:pPr marL="0" indent="0">
              <a:buNone/>
            </a:pPr>
            <a:r>
              <a:rPr lang="pl-PL" sz="1600" b="1" u="sng" dirty="0" smtClean="0"/>
              <a:t>(2) Wsparcie cyfryzacji </a:t>
            </a:r>
          </a:p>
          <a:p>
            <a:pPr marL="0" indent="0">
              <a:buNone/>
            </a:pPr>
            <a:endParaRPr lang="en-IE" sz="1600" b="1" u="sng" dirty="0"/>
          </a:p>
          <a:p>
            <a:pPr lvl="0"/>
            <a:r>
              <a:rPr lang="pl-PL" sz="1400" dirty="0"/>
              <a:t>Większy nacisk na </a:t>
            </a:r>
            <a:r>
              <a:rPr lang="pl-PL" sz="1400" b="1" dirty="0"/>
              <a:t>wsparcie transformacji cyfrowej w </a:t>
            </a:r>
            <a:r>
              <a:rPr lang="pl-PL" sz="1400" b="1" dirty="0" smtClean="0"/>
              <a:t>MSP </a:t>
            </a:r>
            <a:r>
              <a:rPr lang="pl-PL" sz="1400" dirty="0"/>
              <a:t>oraz </a:t>
            </a:r>
            <a:r>
              <a:rPr lang="pl-PL" sz="1400" b="1" dirty="0"/>
              <a:t>kompetencji cyfrowych – zarówno w MSP jak i w administracji </a:t>
            </a:r>
            <a:r>
              <a:rPr lang="pl-PL" sz="1400" b="1" dirty="0" smtClean="0"/>
              <a:t>publicznej</a:t>
            </a:r>
            <a:endParaRPr lang="fr-BE" sz="1400" b="1" dirty="0" smtClean="0"/>
          </a:p>
          <a:p>
            <a:pPr lvl="0"/>
            <a:endParaRPr lang="en-IE" sz="1400" b="1" dirty="0"/>
          </a:p>
          <a:p>
            <a:pPr lvl="0"/>
            <a:r>
              <a:rPr lang="pl-PL" sz="1400" b="1" dirty="0"/>
              <a:t>Preferencje dla innowacyjnych rozwiązań informatycznych</a:t>
            </a:r>
            <a:r>
              <a:rPr lang="pl-PL" sz="1400" dirty="0"/>
              <a:t>, takich jak np. wirtualni asystenci, aplikacje na urządzenia mobilne, elementy sztucznej inteligencji, udostępnianie publicznych danych  np. poprzez </a:t>
            </a:r>
            <a:r>
              <a:rPr lang="pl-PL" sz="1400" dirty="0" smtClean="0"/>
              <a:t>API</a:t>
            </a:r>
            <a:endParaRPr lang="fr-BE" sz="1400" dirty="0" smtClean="0"/>
          </a:p>
          <a:p>
            <a:pPr lvl="0"/>
            <a:endParaRPr lang="en-IE" sz="1400" dirty="0"/>
          </a:p>
          <a:p>
            <a:pPr lvl="0"/>
            <a:r>
              <a:rPr lang="pl-PL" sz="1400" b="1" dirty="0"/>
              <a:t>Nacisk na zintegrowane/sieciowane usługi </a:t>
            </a:r>
            <a:r>
              <a:rPr lang="pl-PL" sz="1400" dirty="0"/>
              <a:t>realizowane w ramach partnerstw podmiotów szczebla powiatowego i gminnego w celu uniknięcia rozproszenia e-usług. </a:t>
            </a:r>
            <a:endParaRPr lang="en-IE" sz="1400" dirty="0"/>
          </a:p>
          <a:p>
            <a:pPr marL="0" indent="0">
              <a:buNone/>
            </a:pPr>
            <a:r>
              <a:rPr lang="pl-PL" dirty="0"/>
              <a:t> </a:t>
            </a:r>
            <a:endParaRPr lang="en-IE" dirty="0"/>
          </a:p>
          <a:p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10033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9622"/>
            <a:ext cx="8302376" cy="331236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 </a:t>
            </a:r>
            <a:r>
              <a:rPr lang="pl-PL" sz="1600" b="1" u="sng" dirty="0" smtClean="0"/>
              <a:t>(3) Wsparcie </a:t>
            </a:r>
            <a:r>
              <a:rPr lang="pl-PL" sz="1600" b="1" u="sng" dirty="0"/>
              <a:t>odporności MSP</a:t>
            </a:r>
            <a:endParaRPr lang="en-IE" sz="1600" b="1" u="sng" dirty="0"/>
          </a:p>
          <a:p>
            <a:pPr lvl="0"/>
            <a:r>
              <a:rPr lang="pl-PL" sz="1400" dirty="0"/>
              <a:t>Preferowana forma wsparcia: </a:t>
            </a:r>
            <a:r>
              <a:rPr lang="pl-PL" sz="1400" b="1" dirty="0"/>
              <a:t>instrumenty finansowe </a:t>
            </a:r>
            <a:r>
              <a:rPr lang="pl-PL" sz="1400" dirty="0"/>
              <a:t>lub mieszane </a:t>
            </a:r>
            <a:endParaRPr lang="en-IE" sz="1400" dirty="0"/>
          </a:p>
          <a:p>
            <a:pPr lvl="0"/>
            <a:r>
              <a:rPr lang="pl-PL" sz="1400" dirty="0"/>
              <a:t>W ramach klasycznej polityki spójności </a:t>
            </a:r>
            <a:r>
              <a:rPr lang="pl-PL" sz="1400" b="1" u="sng" dirty="0"/>
              <a:t>nie wspieramy</a:t>
            </a:r>
            <a:r>
              <a:rPr lang="pl-PL" sz="1400" dirty="0"/>
              <a:t>  kapitału obrotowego  (możliwe jest to jedynie w wyjątkowych sytuacjach opisanych w artykule 20 CPR</a:t>
            </a:r>
            <a:r>
              <a:rPr lang="pl-PL" sz="1400" dirty="0" smtClean="0"/>
              <a:t>)</a:t>
            </a:r>
            <a:endParaRPr lang="fr-BE" sz="1400" dirty="0" smtClean="0"/>
          </a:p>
          <a:p>
            <a:pPr marL="0" lvl="0" indent="0">
              <a:buNone/>
            </a:pPr>
            <a:endParaRPr lang="en-IE" sz="1400" u="sng" dirty="0"/>
          </a:p>
          <a:p>
            <a:pPr marL="0" indent="0">
              <a:buNone/>
            </a:pPr>
            <a:r>
              <a:rPr lang="pl-PL" sz="1400" u="sng" dirty="0"/>
              <a:t> </a:t>
            </a:r>
            <a:r>
              <a:rPr lang="pl-PL" sz="1600" b="1" u="sng" dirty="0" smtClean="0"/>
              <a:t>(4) Wsparcie </a:t>
            </a:r>
            <a:r>
              <a:rPr lang="pl-PL" sz="1600" b="1" u="sng" dirty="0"/>
              <a:t>kompetencji </a:t>
            </a:r>
            <a:r>
              <a:rPr lang="pl-PL" sz="1600" u="sng" dirty="0"/>
              <a:t>(nowy cel szczegółowy w ramach EFRR)</a:t>
            </a:r>
            <a:endParaRPr lang="en-IE" sz="1600" u="sng" dirty="0"/>
          </a:p>
          <a:p>
            <a:pPr lvl="0"/>
            <a:r>
              <a:rPr lang="pl-PL" sz="1400" dirty="0"/>
              <a:t>Wspieranie kompetencji niezbędnych dla nowoczesnej gospodarki w kontekście nowych wyzwań gospodarczych w ramach obszarów zidentyfikowanych w Regionalnych Inteligentnych Specjalizacjach</a:t>
            </a:r>
            <a:endParaRPr lang="en-IE" sz="1400" dirty="0"/>
          </a:p>
          <a:p>
            <a:pPr lvl="0"/>
            <a:r>
              <a:rPr lang="pl-PL" sz="1400" dirty="0"/>
              <a:t>Wspieranie kształcenia ustawicznego (VET) w kontekście deficytów zidentyfikowanych w ramach inteligentnych specjalizacji. </a:t>
            </a:r>
            <a:r>
              <a:rPr lang="pl-PL" dirty="0"/>
              <a:t>  </a:t>
            </a:r>
            <a:endParaRPr lang="en-IE" dirty="0"/>
          </a:p>
          <a:p>
            <a:pPr marL="0" indent="0">
              <a:buNone/>
            </a:pPr>
            <a:r>
              <a:rPr lang="pl-PL" dirty="0"/>
              <a:t> </a:t>
            </a:r>
            <a:endParaRPr lang="en-IE" dirty="0"/>
          </a:p>
          <a:p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21735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4" y="771550"/>
            <a:ext cx="8841160" cy="702469"/>
          </a:xfrm>
        </p:spPr>
        <p:txBody>
          <a:bodyPr/>
          <a:lstStyle/>
          <a:p>
            <a:pPr algn="ctr"/>
            <a:r>
              <a:rPr lang="pl-PL" sz="1700" dirty="0"/>
              <a:t>Cel polityki 2: </a:t>
            </a:r>
            <a:r>
              <a:rPr lang="pl-PL" sz="1700" i="1" dirty="0"/>
              <a:t>Bardziej przyjazna dla środowiska niskoemisyjna Europa</a:t>
            </a:r>
            <a:endParaRPr lang="en-IE" sz="1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4018"/>
            <a:ext cx="8085584" cy="3669481"/>
          </a:xfrm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/>
              <a:t>Efektywność energetyczna</a:t>
            </a:r>
            <a:endParaRPr lang="fr-BE" sz="1600" u="sng" dirty="0" smtClean="0"/>
          </a:p>
          <a:p>
            <a:pPr marL="0" indent="0">
              <a:buNone/>
            </a:pPr>
            <a:endParaRPr lang="pl-PL" sz="1600" u="sng" dirty="0" smtClean="0"/>
          </a:p>
          <a:p>
            <a:r>
              <a:rPr lang="pl-PL" sz="1600" dirty="0" smtClean="0"/>
              <a:t>Beneficjenci: wspólnoty mieszkaniowe, TBS-Y, mieszkalnictwo komunalne, małe firmy</a:t>
            </a:r>
            <a:endParaRPr lang="fr-BE" sz="1600" dirty="0" smtClean="0"/>
          </a:p>
          <a:p>
            <a:pPr algn="just">
              <a:spcAft>
                <a:spcPts val="400"/>
              </a:spcAft>
              <a:buClrTx/>
            </a:pPr>
            <a:r>
              <a:rPr lang="fr-BE" sz="1600" dirty="0" err="1" smtClean="0"/>
              <a:t>Instrumenty</a:t>
            </a:r>
            <a:r>
              <a:rPr lang="fr-BE" sz="1600" dirty="0" smtClean="0"/>
              <a:t> </a:t>
            </a:r>
            <a:r>
              <a:rPr lang="fr-BE" sz="1600" dirty="0" err="1"/>
              <a:t>finansowe</a:t>
            </a:r>
            <a:r>
              <a:rPr lang="fr-BE" sz="1600" dirty="0"/>
              <a:t> </a:t>
            </a:r>
            <a:r>
              <a:rPr lang="fr-BE" sz="1600" dirty="0" err="1"/>
              <a:t>dla</a:t>
            </a:r>
            <a:r>
              <a:rPr lang="fr-BE" sz="1600" dirty="0"/>
              <a:t> </a:t>
            </a:r>
            <a:r>
              <a:rPr lang="fr-BE" sz="1600" dirty="0" err="1"/>
              <a:t>firm</a:t>
            </a:r>
            <a:r>
              <a:rPr lang="fr-BE" sz="1600" dirty="0"/>
              <a:t>, </a:t>
            </a:r>
            <a:r>
              <a:rPr lang="fr-BE" sz="1600" dirty="0" err="1"/>
              <a:t>oswietlenia</a:t>
            </a:r>
            <a:r>
              <a:rPr lang="fr-BE" sz="1600" dirty="0"/>
              <a:t> </a:t>
            </a:r>
            <a:r>
              <a:rPr lang="fr-BE" sz="1600" dirty="0" err="1"/>
              <a:t>ulicznego</a:t>
            </a:r>
            <a:r>
              <a:rPr lang="fr-BE" sz="1600" dirty="0"/>
              <a:t> i </a:t>
            </a:r>
            <a:r>
              <a:rPr lang="fr-BE" sz="1600" dirty="0" err="1"/>
              <a:t>mieszkalnictwa</a:t>
            </a:r>
            <a:endParaRPr lang="fr-BE" sz="1600" dirty="0"/>
          </a:p>
          <a:p>
            <a:pPr lvl="0"/>
            <a:r>
              <a:rPr lang="pl-PL" sz="1400" dirty="0" smtClean="0"/>
              <a:t>Głęboka </a:t>
            </a:r>
            <a:r>
              <a:rPr lang="pl-PL" sz="1400" b="1" dirty="0"/>
              <a:t>termomodernizacja </a:t>
            </a:r>
            <a:r>
              <a:rPr lang="pl-PL" sz="1400" b="1" dirty="0" smtClean="0"/>
              <a:t>powyżej </a:t>
            </a:r>
            <a:r>
              <a:rPr lang="pl-PL" sz="1400" b="1" dirty="0"/>
              <a:t>30% </a:t>
            </a:r>
            <a:r>
              <a:rPr lang="fr-BE" sz="1400" dirty="0" smtClean="0"/>
              <a:t>(</a:t>
            </a:r>
            <a:r>
              <a:rPr lang="fr-BE" sz="1400" dirty="0" err="1" smtClean="0"/>
              <a:t>wcześniej</a:t>
            </a:r>
            <a:r>
              <a:rPr lang="fr-BE" sz="1400" dirty="0" smtClean="0"/>
              <a:t>: 25%) o</a:t>
            </a:r>
            <a:r>
              <a:rPr lang="pl-PL" sz="1400" dirty="0" err="1" smtClean="0"/>
              <a:t>szczędności</a:t>
            </a:r>
            <a:r>
              <a:rPr lang="pl-PL" sz="1400" dirty="0" smtClean="0"/>
              <a:t> </a:t>
            </a:r>
            <a:r>
              <a:rPr lang="pl-PL" sz="1400" dirty="0"/>
              <a:t>energii </a:t>
            </a:r>
            <a:r>
              <a:rPr lang="pl-PL" sz="1400" dirty="0" smtClean="0"/>
              <a:t>(</a:t>
            </a:r>
            <a:r>
              <a:rPr lang="pl-PL" sz="1400" dirty="0"/>
              <a:t>ł</a:t>
            </a:r>
            <a:r>
              <a:rPr lang="pl-PL" sz="1400" dirty="0" smtClean="0"/>
              <a:t>agodniejsze </a:t>
            </a:r>
            <a:r>
              <a:rPr lang="pl-PL" sz="1400" dirty="0"/>
              <a:t>wymagania dla </a:t>
            </a:r>
            <a:r>
              <a:rPr lang="pl-PL" sz="1400" dirty="0" smtClean="0"/>
              <a:t>budynków </a:t>
            </a:r>
            <a:r>
              <a:rPr lang="pl-PL" sz="1400" dirty="0"/>
              <a:t>zabytkowych)</a:t>
            </a:r>
            <a:endParaRPr lang="en-IE" sz="1400" dirty="0"/>
          </a:p>
          <a:p>
            <a:pPr lvl="0"/>
            <a:r>
              <a:rPr lang="pl-PL" sz="1400" dirty="0" smtClean="0"/>
              <a:t>Obowiązkowy </a:t>
            </a:r>
            <a:r>
              <a:rPr lang="pl-PL" sz="1400" dirty="0"/>
              <a:t>a</a:t>
            </a:r>
            <a:r>
              <a:rPr lang="fr-BE" sz="1400" dirty="0" err="1" smtClean="0"/>
              <a:t>udyt</a:t>
            </a:r>
            <a:r>
              <a:rPr lang="fr-BE" sz="1400" dirty="0" smtClean="0"/>
              <a:t> </a:t>
            </a:r>
            <a:r>
              <a:rPr lang="fr-BE" sz="1400" dirty="0" err="1"/>
              <a:t>energetyczny</a:t>
            </a:r>
            <a:r>
              <a:rPr lang="fr-BE" sz="1400" dirty="0"/>
              <a:t> </a:t>
            </a:r>
            <a:endParaRPr lang="pl-PL" sz="1400" dirty="0" smtClean="0"/>
          </a:p>
          <a:p>
            <a:pPr lvl="0"/>
            <a:r>
              <a:rPr lang="pl-PL" sz="1400" b="1" dirty="0" smtClean="0"/>
              <a:t>Wymiana źródeł ciepła </a:t>
            </a:r>
            <a:r>
              <a:rPr lang="pl-PL" sz="1400" b="1" dirty="0"/>
              <a:t>na gazowe połączona z termomodernizacja (Odnawialne Źródła Energii (OZE)-  priorytet</a:t>
            </a:r>
            <a:r>
              <a:rPr lang="pl-PL" sz="1400" b="1" dirty="0" smtClean="0"/>
              <a:t>!</a:t>
            </a:r>
            <a:r>
              <a:rPr lang="pl-PL" sz="1400" dirty="0" smtClean="0"/>
              <a:t>)</a:t>
            </a:r>
            <a:endParaRPr lang="fr-BE" sz="1400" dirty="0" smtClean="0"/>
          </a:p>
          <a:p>
            <a:pPr lvl="0"/>
            <a:endParaRPr lang="fr-BE" sz="1400" dirty="0"/>
          </a:p>
          <a:p>
            <a:pPr marL="0" lvl="0" indent="0">
              <a:buNone/>
            </a:pPr>
            <a:r>
              <a:rPr lang="pl-PL" sz="1600" u="sng" dirty="0"/>
              <a:t>Energia odnawialna</a:t>
            </a:r>
          </a:p>
          <a:p>
            <a:r>
              <a:rPr lang="pl-PL" sz="1400" dirty="0"/>
              <a:t>OZE i ciepłownictwo małej skali </a:t>
            </a:r>
            <a:endParaRPr lang="en-IE" sz="1400" dirty="0"/>
          </a:p>
          <a:p>
            <a:pPr lvl="0"/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4874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7614"/>
            <a:ext cx="6048672" cy="3661445"/>
          </a:xfrm>
        </p:spPr>
        <p:txBody>
          <a:bodyPr/>
          <a:lstStyle/>
          <a:p>
            <a:pPr marL="0" indent="0">
              <a:buNone/>
            </a:pPr>
            <a:endParaRPr lang="pl-PL" sz="1600" u="sng" dirty="0"/>
          </a:p>
          <a:p>
            <a:pPr lvl="0"/>
            <a:r>
              <a:rPr lang="pl-PL" sz="1400" b="1" dirty="0"/>
              <a:t>W obszarach miejskich projekty dotyczące zrównoważonego zagospodarowania wód opadowych i roztopowych</a:t>
            </a:r>
            <a:r>
              <a:rPr lang="pl-PL" sz="1400" dirty="0"/>
              <a:t>; ogrody deszczowe, rozszczelnienie i zwiększanie chłonności nawierzchni; zielone dachy/ściany/fasady/przystanki; stawy/niecki/rowy </a:t>
            </a:r>
            <a:r>
              <a:rPr lang="pl-PL" sz="1400" dirty="0" err="1" smtClean="0"/>
              <a:t>bio</a:t>
            </a:r>
            <a:r>
              <a:rPr lang="fr-BE" sz="1400" dirty="0" smtClean="0"/>
              <a:t>-</a:t>
            </a:r>
            <a:r>
              <a:rPr lang="pl-PL" sz="1400" dirty="0" smtClean="0"/>
              <a:t>retencyjne</a:t>
            </a:r>
            <a:r>
              <a:rPr lang="pl-PL" sz="1400" dirty="0"/>
              <a:t>; rowy i powierzchnie infiltracyjne (</a:t>
            </a:r>
            <a:r>
              <a:rPr lang="pl-PL" sz="1400" dirty="0" smtClean="0"/>
              <a:t>mikro</a:t>
            </a:r>
            <a:r>
              <a:rPr lang="fr-BE" sz="1400" dirty="0" smtClean="0"/>
              <a:t>-</a:t>
            </a:r>
            <a:r>
              <a:rPr lang="pl-PL" sz="1400" dirty="0" smtClean="0"/>
              <a:t>retencja</a:t>
            </a:r>
            <a:r>
              <a:rPr lang="pl-PL" sz="1400" dirty="0"/>
              <a:t>). </a:t>
            </a:r>
            <a:endParaRPr lang="fr-BE" sz="1400" dirty="0" smtClean="0"/>
          </a:p>
          <a:p>
            <a:pPr lvl="0"/>
            <a:endParaRPr lang="en-IE" sz="1400" dirty="0"/>
          </a:p>
          <a:p>
            <a:pPr lvl="0"/>
            <a:r>
              <a:rPr lang="pl-PL" sz="1400" b="1" dirty="0"/>
              <a:t>Poza obszarami miejskimi - retencja wód w naturalnych lub </a:t>
            </a:r>
            <a:r>
              <a:rPr lang="pl-PL" sz="1400" b="1" dirty="0" err="1" smtClean="0"/>
              <a:t>semi</a:t>
            </a:r>
            <a:r>
              <a:rPr lang="fr-BE" sz="1400" b="1" dirty="0" smtClean="0"/>
              <a:t>-</a:t>
            </a:r>
            <a:r>
              <a:rPr lang="pl-PL" sz="1400" b="1" dirty="0" smtClean="0"/>
              <a:t>naturalnych </a:t>
            </a:r>
            <a:r>
              <a:rPr lang="pl-PL" sz="1400" b="1" dirty="0"/>
              <a:t>ekosystemach </a:t>
            </a:r>
            <a:r>
              <a:rPr lang="pl-PL" sz="1400" dirty="0"/>
              <a:t>(np. tworzenie </a:t>
            </a:r>
            <a:r>
              <a:rPr lang="pl-PL" sz="1400" dirty="0" smtClean="0"/>
              <a:t>terenów </a:t>
            </a:r>
            <a:r>
              <a:rPr lang="pl-PL" sz="1400" dirty="0"/>
              <a:t>podmokłych, zalewowych, naprawa wadliwie działających systemów melioracyjnych) oraz </a:t>
            </a:r>
            <a:r>
              <a:rPr lang="pl-PL" sz="1400" b="1" dirty="0"/>
              <a:t>poldery zalewowe, suche zbiorniki</a:t>
            </a:r>
            <a:r>
              <a:rPr lang="pl-PL" sz="1400" dirty="0"/>
              <a:t>.</a:t>
            </a:r>
            <a:endParaRPr lang="en-IE" sz="1400" dirty="0"/>
          </a:p>
          <a:p>
            <a:pPr marL="0" indent="0">
              <a:buNone/>
            </a:pPr>
            <a:endParaRPr lang="en-IE" sz="16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1041048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E" sz="1600" b="0" u="sng" dirty="0">
                <a:solidFill>
                  <a:srgbClr val="0F5494"/>
                </a:solidFill>
              </a:rPr>
              <a:t>A</a:t>
            </a:r>
            <a:r>
              <a:rPr lang="pl-PL" sz="1600" b="0" u="sng" dirty="0" err="1">
                <a:solidFill>
                  <a:srgbClr val="0F5494"/>
                </a:solidFill>
              </a:rPr>
              <a:t>daptacja</a:t>
            </a:r>
            <a:r>
              <a:rPr lang="pl-PL" sz="1600" b="0" u="sng" dirty="0">
                <a:solidFill>
                  <a:srgbClr val="0F5494"/>
                </a:solidFill>
              </a:rPr>
              <a:t> do zmian klimatu</a:t>
            </a:r>
            <a:r>
              <a:rPr lang="en-IE" sz="1600" b="0" u="sng" dirty="0">
                <a:solidFill>
                  <a:srgbClr val="0F5494"/>
                </a:solidFill>
              </a:rPr>
              <a:t> w </a:t>
            </a:r>
            <a:r>
              <a:rPr lang="en-IE" sz="1600" b="0" u="sng" dirty="0" err="1">
                <a:solidFill>
                  <a:srgbClr val="0F5494"/>
                </a:solidFill>
              </a:rPr>
              <a:t>synergii</a:t>
            </a:r>
            <a:r>
              <a:rPr lang="en-IE" sz="1600" b="0" u="sng" dirty="0">
                <a:solidFill>
                  <a:srgbClr val="0F5494"/>
                </a:solidFill>
              </a:rPr>
              <a:t> z </a:t>
            </a:r>
            <a:r>
              <a:rPr lang="en-IE" sz="1600" b="0" u="sng" dirty="0" err="1">
                <a:solidFill>
                  <a:srgbClr val="0F5494"/>
                </a:solidFill>
              </a:rPr>
              <a:t>ochron</a:t>
            </a:r>
            <a:r>
              <a:rPr lang="pl-PL" sz="1600" b="0" u="sng" dirty="0">
                <a:solidFill>
                  <a:srgbClr val="0F5494"/>
                </a:solidFill>
              </a:rPr>
              <a:t>ą</a:t>
            </a:r>
            <a:r>
              <a:rPr lang="en-IE" sz="1600" b="0" u="sng" dirty="0">
                <a:solidFill>
                  <a:srgbClr val="0F5494"/>
                </a:solidFill>
              </a:rPr>
              <a:t> </a:t>
            </a:r>
            <a:r>
              <a:rPr lang="en-IE" sz="1600" b="0" u="sng" dirty="0" err="1">
                <a:solidFill>
                  <a:srgbClr val="0F5494"/>
                </a:solidFill>
              </a:rPr>
              <a:t>bior</a:t>
            </a:r>
            <a:r>
              <a:rPr lang="pl-PL" sz="1600" b="0" u="sng" dirty="0" err="1">
                <a:solidFill>
                  <a:srgbClr val="0F5494"/>
                </a:solidFill>
              </a:rPr>
              <a:t>óż</a:t>
            </a:r>
            <a:r>
              <a:rPr lang="en-IE" sz="1600" b="0" u="sng" dirty="0" err="1">
                <a:solidFill>
                  <a:srgbClr val="0F5494"/>
                </a:solidFill>
              </a:rPr>
              <a:t>norodno</a:t>
            </a:r>
            <a:r>
              <a:rPr lang="pl-PL" sz="1600" b="0" u="sng" dirty="0">
                <a:solidFill>
                  <a:srgbClr val="0F5494"/>
                </a:solidFill>
              </a:rPr>
              <a:t>ś</a:t>
            </a:r>
            <a:r>
              <a:rPr lang="en-IE" sz="1600" b="0" u="sng" dirty="0">
                <a:solidFill>
                  <a:srgbClr val="0F5494"/>
                </a:solidFill>
              </a:rPr>
              <a:t>ci</a:t>
            </a:r>
            <a:endParaRPr lang="pl-PL" sz="1600" b="0" u="sng" dirty="0">
              <a:solidFill>
                <a:srgbClr val="0F5494"/>
              </a:solidFill>
            </a:endParaRPr>
          </a:p>
        </p:txBody>
      </p:sp>
      <p:pic>
        <p:nvPicPr>
          <p:cNvPr id="4" name="Picture Placeholder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/>
        </p:blipFill>
        <p:spPr>
          <a:xfrm>
            <a:off x="5974820" y="1563638"/>
            <a:ext cx="2978776" cy="33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Plan prezentacji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9702"/>
            <a:ext cx="8229600" cy="2725341"/>
          </a:xfrm>
        </p:spPr>
        <p:txBody>
          <a:bodyPr/>
          <a:lstStyle/>
          <a:p>
            <a:pPr marL="457200" lvl="0" indent="-457200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Dostępne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środki z budżetu UE  2021-27  </a:t>
            </a:r>
          </a:p>
          <a:p>
            <a:pPr marL="457200" lvl="0" indent="-457200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Podstawy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prawne, cele polityki spójności, koncentracja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tematyczna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Różnice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pomiędzy okresem 2014-20 oraz 2021-27 </a:t>
            </a:r>
          </a:p>
          <a:p>
            <a:pPr marL="457200" lvl="0" indent="-457200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zaawansowania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negocjacji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AutoNum type="arabicParenR"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Dalsze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kroki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4398"/>
            <a:ext cx="8208912" cy="3816424"/>
          </a:xfrm>
        </p:spPr>
        <p:txBody>
          <a:bodyPr/>
          <a:lstStyle/>
          <a:p>
            <a:pPr marL="0" indent="0">
              <a:buNone/>
            </a:pPr>
            <a:endParaRPr lang="en-IE" sz="1600" u="sng" dirty="0"/>
          </a:p>
          <a:p>
            <a:pPr lvl="0"/>
            <a:r>
              <a:rPr lang="pl-PL" sz="1400" b="1" dirty="0"/>
              <a:t>Wymagany większy budżet w 2021-2027, niż w 2014-2020</a:t>
            </a:r>
            <a:endParaRPr lang="en-IE" sz="1400" b="1" dirty="0"/>
          </a:p>
          <a:p>
            <a:pPr lvl="0"/>
            <a:r>
              <a:rPr lang="pl-PL" sz="1400" dirty="0"/>
              <a:t>Nacisk na wdrożenie działań służących bezpośrednio ochronie gatunków i siedlisk chronionych (w tym planów zadań ochronnych dla obszarów Natura 2000) – Parki Narodowe</a:t>
            </a:r>
            <a:endParaRPr lang="en-IE" sz="1400" dirty="0"/>
          </a:p>
          <a:p>
            <a:pPr lvl="0"/>
            <a:r>
              <a:rPr lang="pl-PL" sz="1400" dirty="0"/>
              <a:t>Rekultywacja terenów zdegradowanych – priorytet zagospodarowania na cele przyrodnicze (w tym zieleni miejskiej), ewentualnie społeczne</a:t>
            </a:r>
            <a:endParaRPr lang="en-IE" sz="1400" dirty="0"/>
          </a:p>
          <a:p>
            <a:pPr lvl="0"/>
            <a:r>
              <a:rPr lang="pl-PL" sz="1400" dirty="0"/>
              <a:t>Rozwój zieleni miejskiej (zielona i niebieska infrastruktura) tylko jako element kompleksowych projektów adaptacji do zmian klimatu i zwiększenia bioróżnorodności, jednocześnie chroniąc istniejąca zieleń</a:t>
            </a:r>
            <a:endParaRPr lang="en-IE" sz="1400" dirty="0"/>
          </a:p>
          <a:p>
            <a:pPr lvl="0"/>
            <a:r>
              <a:rPr lang="pl-PL" sz="1400" b="1" dirty="0"/>
              <a:t>Stop </a:t>
            </a:r>
            <a:r>
              <a:rPr lang="pl-PL" sz="1400" b="1" dirty="0" err="1"/>
              <a:t>betonozie</a:t>
            </a:r>
            <a:r>
              <a:rPr lang="pl-PL" sz="1400" b="1" dirty="0"/>
              <a:t>! </a:t>
            </a:r>
            <a:r>
              <a:rPr lang="pl-PL" sz="1400" dirty="0"/>
              <a:t>Brak możliwości finansowania dużych nieprzepuszczalnych powierzchni (typu place, betonowe rynki) oraz zbędnej wycinki drzew (również w projektach rewitalizacji!).</a:t>
            </a:r>
            <a:endParaRPr lang="en-IE" sz="1400" dirty="0"/>
          </a:p>
          <a:p>
            <a:pPr lvl="0"/>
            <a:r>
              <a:rPr lang="pl-PL" sz="1400" dirty="0"/>
              <a:t>Elementy udostępniania / turystyki nie powinny zdominować projektów z zakresu ochrony bioróżnorodności</a:t>
            </a:r>
            <a:endParaRPr lang="en-IE" sz="1400" dirty="0"/>
          </a:p>
          <a:p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915566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600" b="0" u="sng" dirty="0">
                <a:solidFill>
                  <a:srgbClr val="0F5494"/>
                </a:solidFill>
              </a:rPr>
              <a:t>Ochrona bioróżnorodności - jako coraz silniejszy priorytet na poziomie UE</a:t>
            </a:r>
          </a:p>
        </p:txBody>
      </p:sp>
    </p:spTree>
    <p:extLst>
      <p:ext uri="{BB962C8B-B14F-4D97-AF65-F5344CB8AC3E}">
        <p14:creationId xmlns:p14="http://schemas.microsoft.com/office/powerpoint/2010/main" val="24241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21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3598"/>
            <a:ext cx="8229600" cy="3733453"/>
          </a:xfrm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>
                <a:solidFill>
                  <a:srgbClr val="004494"/>
                </a:solidFill>
              </a:rPr>
              <a:t>Gospodarka ściekowa </a:t>
            </a:r>
          </a:p>
          <a:p>
            <a:pPr marL="0" indent="0">
              <a:buNone/>
            </a:pPr>
            <a:endParaRPr lang="pl-PL" sz="1600" u="sng" dirty="0"/>
          </a:p>
          <a:p>
            <a:pPr lvl="0"/>
            <a:r>
              <a:rPr lang="pl-PL" sz="1400" dirty="0">
                <a:solidFill>
                  <a:srgbClr val="004494"/>
                </a:solidFill>
              </a:rPr>
              <a:t>Priorytet: Dyrektywa ściekowa i VI aktualizacja KPOŚK – tylko aglomeracje, </a:t>
            </a:r>
            <a:r>
              <a:rPr lang="pl-PL" sz="1400" dirty="0" smtClean="0">
                <a:solidFill>
                  <a:srgbClr val="004494"/>
                </a:solidFill>
              </a:rPr>
              <a:t>które </a:t>
            </a:r>
            <a:r>
              <a:rPr lang="pl-PL" sz="1400" dirty="0">
                <a:solidFill>
                  <a:srgbClr val="004494"/>
                </a:solidFill>
              </a:rPr>
              <a:t>nadal </a:t>
            </a:r>
            <a:r>
              <a:rPr lang="pl-PL" sz="1400" dirty="0" smtClean="0">
                <a:solidFill>
                  <a:srgbClr val="004494"/>
                </a:solidFill>
              </a:rPr>
              <a:t>są </a:t>
            </a:r>
            <a:r>
              <a:rPr lang="pl-PL" sz="1400" dirty="0">
                <a:solidFill>
                  <a:srgbClr val="004494"/>
                </a:solidFill>
              </a:rPr>
              <a:t>niezgodne z </a:t>
            </a:r>
            <a:r>
              <a:rPr lang="pl-PL" sz="1400" dirty="0" smtClean="0">
                <a:solidFill>
                  <a:srgbClr val="004494"/>
                </a:solidFill>
              </a:rPr>
              <a:t>dyrektywa</a:t>
            </a:r>
            <a:endParaRPr lang="fr-BE" sz="1400" dirty="0" smtClean="0">
              <a:solidFill>
                <a:srgbClr val="004494"/>
              </a:solidFill>
            </a:endParaRPr>
          </a:p>
          <a:p>
            <a:pPr lvl="0"/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dirty="0">
                <a:solidFill>
                  <a:srgbClr val="004494"/>
                </a:solidFill>
              </a:rPr>
              <a:t>Celem jest jak najszybsze zmniejszenie luki we wdrażaniu dyrektywy i minimalizacja potencjalnych kar </a:t>
            </a:r>
            <a:r>
              <a:rPr lang="pl-PL" sz="1400" dirty="0" smtClean="0">
                <a:solidFill>
                  <a:srgbClr val="004494"/>
                </a:solidFill>
              </a:rPr>
              <a:t>finansowych</a:t>
            </a:r>
            <a:endParaRPr lang="fr-BE" sz="1400" dirty="0" smtClean="0">
              <a:solidFill>
                <a:srgbClr val="004494"/>
              </a:solidFill>
            </a:endParaRPr>
          </a:p>
          <a:p>
            <a:pPr lvl="0"/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b="1" dirty="0">
                <a:solidFill>
                  <a:srgbClr val="004494"/>
                </a:solidFill>
              </a:rPr>
              <a:t>Wsparcie aglomeracji pow. 10 tys. </a:t>
            </a:r>
            <a:r>
              <a:rPr lang="pl-PL" sz="1400" b="1" dirty="0" smtClean="0">
                <a:solidFill>
                  <a:srgbClr val="004494"/>
                </a:solidFill>
              </a:rPr>
              <a:t>RLM</a:t>
            </a:r>
            <a:r>
              <a:rPr lang="fr-BE" sz="1400" dirty="0" smtClean="0">
                <a:solidFill>
                  <a:srgbClr val="004494"/>
                </a:solidFill>
              </a:rPr>
              <a:t> (</a:t>
            </a:r>
            <a:r>
              <a:rPr lang="pl-PL" sz="1400" dirty="0" err="1" smtClean="0">
                <a:solidFill>
                  <a:srgbClr val="004494"/>
                </a:solidFill>
              </a:rPr>
              <a:t>Ró</a:t>
            </a:r>
            <a:r>
              <a:rPr lang="fr-BE" sz="1400" dirty="0" err="1" smtClean="0">
                <a:solidFill>
                  <a:srgbClr val="004494"/>
                </a:solidFill>
              </a:rPr>
              <a:t>wnowa</a:t>
            </a:r>
            <a:r>
              <a:rPr lang="pl-PL" sz="1400" dirty="0" smtClean="0">
                <a:solidFill>
                  <a:srgbClr val="004494"/>
                </a:solidFill>
              </a:rPr>
              <a:t>ż</a:t>
            </a:r>
            <a:r>
              <a:rPr lang="fr-BE" sz="1400" dirty="0" err="1" smtClean="0">
                <a:solidFill>
                  <a:srgbClr val="004494"/>
                </a:solidFill>
              </a:rPr>
              <a:t>nej</a:t>
            </a:r>
            <a:r>
              <a:rPr lang="fr-BE" sz="1400" dirty="0" smtClean="0">
                <a:solidFill>
                  <a:srgbClr val="004494"/>
                </a:solidFill>
              </a:rPr>
              <a:t> </a:t>
            </a:r>
            <a:r>
              <a:rPr lang="pl-PL" sz="1400" dirty="0" err="1">
                <a:solidFill>
                  <a:srgbClr val="004494"/>
                </a:solidFill>
              </a:rPr>
              <a:t>L</a:t>
            </a:r>
            <a:r>
              <a:rPr lang="fr-BE" sz="1400" dirty="0" err="1" smtClean="0">
                <a:solidFill>
                  <a:srgbClr val="004494"/>
                </a:solidFill>
              </a:rPr>
              <a:t>iczby</a:t>
            </a:r>
            <a:r>
              <a:rPr lang="fr-BE" sz="1400" dirty="0" smtClean="0">
                <a:solidFill>
                  <a:srgbClr val="004494"/>
                </a:solidFill>
              </a:rPr>
              <a:t> </a:t>
            </a:r>
            <a:r>
              <a:rPr lang="pl-PL" sz="1400" dirty="0" err="1">
                <a:solidFill>
                  <a:srgbClr val="004494"/>
                </a:solidFill>
              </a:rPr>
              <a:t>M</a:t>
            </a:r>
            <a:r>
              <a:rPr lang="fr-BE" sz="1400" dirty="0" err="1" smtClean="0">
                <a:solidFill>
                  <a:srgbClr val="004494"/>
                </a:solidFill>
              </a:rPr>
              <a:t>ieszka</a:t>
            </a:r>
            <a:r>
              <a:rPr lang="pl-PL" sz="1400" dirty="0">
                <a:solidFill>
                  <a:srgbClr val="004494"/>
                </a:solidFill>
              </a:rPr>
              <a:t>ń</a:t>
            </a:r>
            <a:r>
              <a:rPr lang="fr-BE" sz="1400" dirty="0" err="1" smtClean="0">
                <a:solidFill>
                  <a:srgbClr val="004494"/>
                </a:solidFill>
              </a:rPr>
              <a:t>cow</a:t>
            </a:r>
            <a:r>
              <a:rPr lang="fr-BE" sz="1400" dirty="0" smtClean="0">
                <a:solidFill>
                  <a:srgbClr val="004494"/>
                </a:solidFill>
              </a:rPr>
              <a:t>) </a:t>
            </a:r>
            <a:r>
              <a:rPr lang="pl-PL" sz="1400" dirty="0" smtClean="0">
                <a:solidFill>
                  <a:srgbClr val="004494"/>
                </a:solidFill>
              </a:rPr>
              <a:t>w </a:t>
            </a:r>
            <a:r>
              <a:rPr lang="pl-PL" sz="1400" dirty="0">
                <a:solidFill>
                  <a:srgbClr val="004494"/>
                </a:solidFill>
              </a:rPr>
              <a:t>celu wypełnienia wymogów </a:t>
            </a:r>
            <a:r>
              <a:rPr lang="pl-PL" sz="1400" dirty="0" smtClean="0">
                <a:solidFill>
                  <a:srgbClr val="004494"/>
                </a:solidFill>
              </a:rPr>
              <a:t>dyrektywy</a:t>
            </a:r>
            <a:endParaRPr lang="fr-BE" sz="1400" dirty="0" smtClean="0">
              <a:solidFill>
                <a:srgbClr val="004494"/>
              </a:solidFill>
            </a:endParaRPr>
          </a:p>
          <a:p>
            <a:pPr lvl="0"/>
            <a:endParaRPr lang="en-IE" sz="1400" dirty="0" smtClean="0">
              <a:solidFill>
                <a:srgbClr val="004494"/>
              </a:solidFill>
            </a:endParaRPr>
          </a:p>
          <a:p>
            <a:pPr lvl="0"/>
            <a:r>
              <a:rPr lang="pl-PL" sz="1400" dirty="0" smtClean="0">
                <a:solidFill>
                  <a:srgbClr val="004494"/>
                </a:solidFill>
              </a:rPr>
              <a:t>Projekty </a:t>
            </a:r>
            <a:r>
              <a:rPr lang="pl-PL" sz="1400" dirty="0">
                <a:solidFill>
                  <a:srgbClr val="004494"/>
                </a:solidFill>
              </a:rPr>
              <a:t>kompleksowe: równoległe inwestycje w gospodarowanie osadami ściekowymi, efektywność zużycia zasobów. </a:t>
            </a:r>
            <a:endParaRPr lang="en-IE" sz="1400" dirty="0">
              <a:solidFill>
                <a:srgbClr val="004494"/>
              </a:solidFill>
            </a:endParaRPr>
          </a:p>
          <a:p>
            <a:pPr marL="0" indent="0">
              <a:buNone/>
            </a:pPr>
            <a:endParaRPr lang="en-IE" sz="1600" u="sng" dirty="0"/>
          </a:p>
        </p:txBody>
      </p:sp>
    </p:spTree>
    <p:extLst>
      <p:ext uri="{BB962C8B-B14F-4D97-AF65-F5344CB8AC3E}">
        <p14:creationId xmlns:p14="http://schemas.microsoft.com/office/powerpoint/2010/main" val="41267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2571"/>
            <a:ext cx="5698976" cy="3661445"/>
          </a:xfrm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/>
              <a:t>Efektywne zarządzanie zasobami wody pitnej</a:t>
            </a:r>
          </a:p>
          <a:p>
            <a:pPr marL="0" indent="0">
              <a:buNone/>
            </a:pPr>
            <a:endParaRPr lang="pl-PL" sz="1600" u="sng" dirty="0"/>
          </a:p>
          <a:p>
            <a:pPr lvl="0"/>
            <a:r>
              <a:rPr lang="pl-PL" sz="1400" dirty="0"/>
              <a:t>Priorytety: efektywność zużycia wody, ograniczenie strat wody, poprawa </a:t>
            </a:r>
            <a:r>
              <a:rPr lang="pl-PL" sz="1400" dirty="0" err="1"/>
              <a:t>zasobo</a:t>
            </a:r>
            <a:r>
              <a:rPr lang="pl-PL" sz="1400" dirty="0"/>
              <a:t>-oszczędności systemów. </a:t>
            </a:r>
            <a:endParaRPr lang="en-IE" sz="1400" dirty="0"/>
          </a:p>
          <a:p>
            <a:pPr lvl="0"/>
            <a:r>
              <a:rPr lang="pl-PL" sz="1400" dirty="0"/>
              <a:t>Promowanie oszczędności wody przez mieszkańców i przedsiębiorstwa (informacja i edukacja)</a:t>
            </a:r>
            <a:endParaRPr lang="en-IE" sz="1400" dirty="0"/>
          </a:p>
          <a:p>
            <a:pPr lvl="0"/>
            <a:r>
              <a:rPr lang="pl-PL" sz="1400" dirty="0"/>
              <a:t>Modernizacja sieci: </a:t>
            </a:r>
            <a:r>
              <a:rPr lang="pl-PL" sz="1400" dirty="0" smtClean="0"/>
              <a:t>powinna </a:t>
            </a:r>
            <a:r>
              <a:rPr lang="pl-PL" sz="1400" dirty="0"/>
              <a:t>być poparta danymi nt. awaryjności i strat wody w systemach </a:t>
            </a:r>
            <a:endParaRPr lang="en-IE" sz="1400" dirty="0"/>
          </a:p>
          <a:p>
            <a:pPr lvl="0"/>
            <a:r>
              <a:rPr lang="pl-PL" sz="1400" b="1" dirty="0"/>
              <a:t>Budowa/ rozbudowa sieci wodociągowych </a:t>
            </a:r>
            <a:r>
              <a:rPr lang="pl-PL" sz="1400" dirty="0"/>
              <a:t>będzie wspierana jedynie jako element projektów z </a:t>
            </a:r>
            <a:r>
              <a:rPr lang="pl-PL" sz="1400" dirty="0" smtClean="0"/>
              <a:t>KPOŚK</a:t>
            </a:r>
            <a:r>
              <a:rPr lang="fr-BE" sz="1400" dirty="0" smtClean="0"/>
              <a:t> (</a:t>
            </a:r>
            <a:r>
              <a:rPr lang="fr-BE" sz="1400" dirty="0" err="1" smtClean="0"/>
              <a:t>Krajowy</a:t>
            </a:r>
            <a:r>
              <a:rPr lang="fr-BE" sz="1400" dirty="0" smtClean="0"/>
              <a:t> Program </a:t>
            </a:r>
            <a:r>
              <a:rPr lang="fr-BE" sz="1400" dirty="0" err="1" smtClean="0"/>
              <a:t>Oczyszczania</a:t>
            </a:r>
            <a:r>
              <a:rPr lang="fr-BE" sz="1400" dirty="0" smtClean="0"/>
              <a:t> </a:t>
            </a:r>
            <a:r>
              <a:rPr lang="fr-BE" sz="1400" dirty="0" err="1" smtClean="0"/>
              <a:t>Ścieków</a:t>
            </a:r>
            <a:r>
              <a:rPr lang="fr-BE" sz="1400" dirty="0" smtClean="0"/>
              <a:t> </a:t>
            </a:r>
            <a:r>
              <a:rPr lang="fr-BE" sz="1400" dirty="0" err="1" smtClean="0"/>
              <a:t>Komunalnych</a:t>
            </a:r>
            <a:r>
              <a:rPr lang="fr-BE" sz="1400" dirty="0" smtClean="0"/>
              <a:t>) </a:t>
            </a:r>
            <a:endParaRPr lang="en-IE" sz="1400" dirty="0"/>
          </a:p>
          <a:p>
            <a:pPr marL="0" indent="0">
              <a:buNone/>
            </a:pPr>
            <a:endParaRPr lang="en-IE" sz="16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059582"/>
            <a:ext cx="2664296" cy="35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6059016" cy="3589437"/>
          </a:xfrm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/>
              <a:t>Gospodarka o obiegu zamkniętym </a:t>
            </a: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>
              <a:buAutoNum type="arabicParenR"/>
            </a:pPr>
            <a:r>
              <a:rPr lang="pl-PL" sz="1400" b="1" dirty="0" smtClean="0"/>
              <a:t>Strategiczne i regionalne podejście</a:t>
            </a:r>
          </a:p>
          <a:p>
            <a:r>
              <a:rPr lang="pl-PL" sz="1100" dirty="0" smtClean="0">
                <a:sym typeface="Wingdings" panose="05000000000000000000" pitchFamily="2" charset="2"/>
              </a:rPr>
              <a:t>Regionalne i lokalne mapy drogowe GOZ; strategie „zero waste”, „re-</a:t>
            </a:r>
            <a:r>
              <a:rPr lang="pl-PL" sz="1100" dirty="0" err="1" smtClean="0">
                <a:sym typeface="Wingdings" panose="05000000000000000000" pitchFamily="2" charset="2"/>
              </a:rPr>
              <a:t>use</a:t>
            </a:r>
            <a:r>
              <a:rPr lang="pl-PL" sz="1100" dirty="0" smtClean="0">
                <a:sym typeface="Wingdings" panose="05000000000000000000" pitchFamily="2" charset="2"/>
              </a:rPr>
              <a:t>” </a:t>
            </a:r>
          </a:p>
          <a:p>
            <a:pPr>
              <a:buFont typeface="Wingdings" panose="05000000000000000000" pitchFamily="2" charset="2"/>
              <a:buChar char="è"/>
            </a:pPr>
            <a:endParaRPr lang="pl-PL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pl-PL" sz="1400" b="1" dirty="0" smtClean="0">
                <a:sym typeface="Wingdings" panose="05000000000000000000" pitchFamily="2" charset="2"/>
              </a:rPr>
              <a:t>2) Edukacja</a:t>
            </a:r>
            <a:r>
              <a:rPr lang="pl-PL" sz="1400" dirty="0" smtClean="0">
                <a:sym typeface="Wingdings" panose="05000000000000000000" pitchFamily="2" charset="2"/>
              </a:rPr>
              <a:t> konsumentów, przedsiębiorców  </a:t>
            </a:r>
            <a:r>
              <a:rPr lang="pl-PL" sz="1100" dirty="0" smtClean="0">
                <a:sym typeface="Wingdings" panose="05000000000000000000" pitchFamily="2" charset="2"/>
              </a:rPr>
              <a:t>zmiana </a:t>
            </a:r>
            <a:r>
              <a:rPr lang="pl-PL" sz="1100" dirty="0" err="1" smtClean="0">
                <a:sym typeface="Wingdings" panose="05000000000000000000" pitchFamily="2" charset="2"/>
              </a:rPr>
              <a:t>zachowań</a:t>
            </a:r>
            <a:r>
              <a:rPr lang="pl-PL" sz="1100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pl-PL" sz="1400" b="1" dirty="0" smtClean="0">
                <a:sym typeface="Wingdings" panose="05000000000000000000" pitchFamily="2" charset="2"/>
              </a:rPr>
              <a:t>3) Gospodarka zasobami </a:t>
            </a:r>
          </a:p>
          <a:p>
            <a:r>
              <a:rPr lang="pl-PL" sz="1100" b="1" dirty="0" smtClean="0">
                <a:sym typeface="Wingdings" panose="05000000000000000000" pitchFamily="2" charset="2"/>
              </a:rPr>
              <a:t>W MSP: </a:t>
            </a:r>
            <a:r>
              <a:rPr lang="pl-PL" sz="1100" dirty="0" smtClean="0">
                <a:sym typeface="Wingdings" panose="05000000000000000000" pitchFamily="2" charset="2"/>
              </a:rPr>
              <a:t>zrównoważona produkcja, oszczędność zasobów</a:t>
            </a:r>
          </a:p>
          <a:p>
            <a:r>
              <a:rPr lang="pl-PL" sz="1100" b="1" dirty="0" smtClean="0">
                <a:sym typeface="Wingdings" panose="05000000000000000000" pitchFamily="2" charset="2"/>
              </a:rPr>
              <a:t>W sektorze komunalnym</a:t>
            </a:r>
            <a:r>
              <a:rPr lang="pl-PL" sz="1100" dirty="0" smtClean="0">
                <a:sym typeface="Wingdings" panose="05000000000000000000" pitchFamily="2" charset="2"/>
              </a:rPr>
              <a:t>: gospodarka odpadami </a:t>
            </a:r>
          </a:p>
          <a:p>
            <a:r>
              <a:rPr lang="pl-PL" sz="1100" dirty="0" smtClean="0">
                <a:sym typeface="Wingdings" panose="05000000000000000000" pitchFamily="2" charset="2"/>
              </a:rPr>
              <a:t>Wsparci</a:t>
            </a:r>
            <a:r>
              <a:rPr lang="fr-BE" sz="1100" dirty="0" smtClean="0">
                <a:sym typeface="Wingdings" panose="05000000000000000000" pitchFamily="2" charset="2"/>
              </a:rPr>
              <a:t>e</a:t>
            </a:r>
            <a:r>
              <a:rPr lang="pl-PL" sz="1100" dirty="0" smtClean="0">
                <a:sym typeface="Wingdings" panose="05000000000000000000" pitchFamily="2" charset="2"/>
              </a:rPr>
              <a:t> głównie na prewencję, ponowne użycie i odzysk </a:t>
            </a:r>
          </a:p>
          <a:p>
            <a:r>
              <a:rPr lang="pl-PL" sz="1100" b="1" dirty="0" smtClean="0">
                <a:sym typeface="Wingdings" panose="05000000000000000000" pitchFamily="2" charset="2"/>
              </a:rPr>
              <a:t>Zakaz finansowania spalarni i instalacji do odpadów zmieszanych</a:t>
            </a:r>
            <a:r>
              <a:rPr lang="pl-PL" sz="1100" dirty="0" smtClean="0">
                <a:sym typeface="Wingdings" panose="05000000000000000000" pitchFamily="2" charset="2"/>
              </a:rPr>
              <a:t> (MBT tylko, aby podnieść jakość recyklingu i odzysku)</a:t>
            </a:r>
          </a:p>
          <a:p>
            <a:r>
              <a:rPr lang="pl-PL" sz="1100" dirty="0" smtClean="0">
                <a:sym typeface="Wingdings" panose="05000000000000000000" pitchFamily="2" charset="2"/>
              </a:rPr>
              <a:t>Recykling pod kontrolą (faktyczny wzrost odzysku surowców) </a:t>
            </a:r>
          </a:p>
          <a:p>
            <a:r>
              <a:rPr lang="pl-PL" sz="1100" dirty="0" smtClean="0">
                <a:sym typeface="Wingdings" panose="05000000000000000000" pitchFamily="2" charset="2"/>
              </a:rPr>
              <a:t> </a:t>
            </a:r>
            <a:r>
              <a:rPr lang="pl-PL" sz="1100" b="1" dirty="0" smtClean="0">
                <a:sym typeface="Wingdings" panose="05000000000000000000" pitchFamily="2" charset="2"/>
              </a:rPr>
              <a:t>Odpady niebezpieczne </a:t>
            </a:r>
            <a:r>
              <a:rPr lang="pl-PL" sz="1100" dirty="0" smtClean="0">
                <a:sym typeface="Wingdings" panose="05000000000000000000" pitchFamily="2" charset="2"/>
              </a:rPr>
              <a:t> usuwanie azbestu </a:t>
            </a:r>
            <a:endParaRPr lang="pl-PL" sz="1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059582"/>
            <a:ext cx="2510907" cy="36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/>
              <a:t>Realizowanie </a:t>
            </a:r>
            <a:r>
              <a:rPr lang="pl-PL" sz="1600" u="sng" dirty="0"/>
              <a:t>z</a:t>
            </a:r>
            <a:r>
              <a:rPr lang="en-IE" sz="1600" u="sng" dirty="0" err="1" smtClean="0"/>
              <a:t>równowa</a:t>
            </a:r>
            <a:r>
              <a:rPr lang="pl-PL" sz="1600" u="sng" dirty="0" err="1" smtClean="0"/>
              <a:t>żonej</a:t>
            </a:r>
            <a:r>
              <a:rPr lang="pl-PL" sz="1600" u="sng" dirty="0" smtClean="0"/>
              <a:t> mobilności miejskiej poprzez:</a:t>
            </a:r>
          </a:p>
          <a:p>
            <a:pPr marL="0" indent="0">
              <a:buNone/>
            </a:pPr>
            <a:endParaRPr lang="pl-PL" sz="1400" u="sng" dirty="0" smtClean="0"/>
          </a:p>
          <a:p>
            <a:pPr lvl="0"/>
            <a:r>
              <a:rPr lang="pl-PL" sz="1400" dirty="0"/>
              <a:t>Uwarunkowanie wsparcia od przyjęcia Planów Zrównoważonej Mobilności Miejskiej – </a:t>
            </a:r>
            <a:r>
              <a:rPr lang="pl-PL" sz="1400" b="1" dirty="0"/>
              <a:t>SUMP</a:t>
            </a:r>
            <a:r>
              <a:rPr lang="pl-PL" sz="1400" dirty="0"/>
              <a:t> (obecnie przedmiot dyskusji z </a:t>
            </a:r>
            <a:r>
              <a:rPr lang="fr-BE" sz="1400" dirty="0" err="1" smtClean="0"/>
              <a:t>Ministerstwem</a:t>
            </a:r>
            <a:r>
              <a:rPr lang="pl-PL" sz="1400" dirty="0" smtClean="0"/>
              <a:t> </a:t>
            </a:r>
            <a:r>
              <a:rPr lang="pl-PL" sz="1400" dirty="0"/>
              <a:t>w procesie negocjacji Umowy Partnerstwa),</a:t>
            </a:r>
            <a:endParaRPr lang="en-IE" sz="1400" dirty="0"/>
          </a:p>
          <a:p>
            <a:pPr lvl="0"/>
            <a:r>
              <a:rPr lang="pl-PL" sz="1400" dirty="0"/>
              <a:t>Wsparcie finansowe dla </a:t>
            </a:r>
            <a:r>
              <a:rPr lang="pl-PL" sz="1400" b="1" dirty="0"/>
              <a:t>przygotowania SUMP-a</a:t>
            </a:r>
            <a:r>
              <a:rPr lang="pl-PL" sz="1400" dirty="0"/>
              <a:t>,</a:t>
            </a:r>
            <a:endParaRPr lang="en-IE" sz="1400" dirty="0"/>
          </a:p>
          <a:p>
            <a:pPr lvl="0"/>
            <a:r>
              <a:rPr lang="pl-PL" sz="1400" dirty="0"/>
              <a:t>Umożliwienie wsparcia dla </a:t>
            </a:r>
            <a:r>
              <a:rPr lang="pl-PL" sz="1400" b="1" dirty="0"/>
              <a:t>infrastruktury tankowania / ładowania pojazdów </a:t>
            </a:r>
            <a:r>
              <a:rPr lang="pl-PL" sz="1400" b="1" dirty="0">
                <a:solidFill>
                  <a:srgbClr val="004494"/>
                </a:solidFill>
              </a:rPr>
              <a:t>bezemisyjnych</a:t>
            </a:r>
            <a:r>
              <a:rPr lang="pl-PL" sz="1400" b="1" dirty="0"/>
              <a:t> </a:t>
            </a:r>
            <a:r>
              <a:rPr lang="pl-PL" sz="1400" dirty="0"/>
              <a:t>(elektrycznych, wodorowych), w tym dla użytkowników prywatnych,</a:t>
            </a:r>
            <a:endParaRPr lang="en-IE" sz="1400" dirty="0"/>
          </a:p>
          <a:p>
            <a:pPr lvl="0"/>
            <a:r>
              <a:rPr lang="pl-PL" sz="1400" dirty="0"/>
              <a:t>Brak wsparcia dla autobusów i innych środków transportu drogowego napędzanych wyłącznie </a:t>
            </a:r>
            <a:r>
              <a:rPr lang="pl-PL" sz="1400" b="1" dirty="0"/>
              <a:t>silnikiem diesla</a:t>
            </a:r>
            <a:r>
              <a:rPr lang="pl-PL" sz="1400" dirty="0"/>
              <a:t>,</a:t>
            </a:r>
            <a:endParaRPr lang="en-IE" sz="1400" dirty="0"/>
          </a:p>
          <a:p>
            <a:pPr lvl="0"/>
            <a:r>
              <a:rPr lang="pl-PL" sz="1400" dirty="0"/>
              <a:t>W przypadku </a:t>
            </a:r>
            <a:r>
              <a:rPr lang="pl-PL" sz="1400" b="1" dirty="0"/>
              <a:t>transportu szynowego </a:t>
            </a:r>
            <a:r>
              <a:rPr lang="pl-PL" sz="1400" dirty="0"/>
              <a:t>– wsparcie tylko dla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004494"/>
                </a:solidFill>
              </a:rPr>
              <a:t>bezemisyjnych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/>
              <a:t>środków transportu,</a:t>
            </a:r>
            <a:endParaRPr lang="en-IE" sz="1400" dirty="0"/>
          </a:p>
          <a:p>
            <a:pPr lvl="0"/>
            <a:r>
              <a:rPr lang="pl-PL" sz="1400" dirty="0"/>
              <a:t>Brak wsparcia dla </a:t>
            </a:r>
            <a:r>
              <a:rPr lang="pl-PL" sz="1400" b="1" dirty="0"/>
              <a:t>infrastruktury drogowej </a:t>
            </a:r>
            <a:r>
              <a:rPr lang="pl-PL" sz="1400" dirty="0"/>
              <a:t>wykorzystywanej w indywidualnym ruchu samochodowym,</a:t>
            </a:r>
            <a:endParaRPr lang="en-IE" sz="1400" dirty="0"/>
          </a:p>
          <a:p>
            <a:pPr lvl="0"/>
            <a:r>
              <a:rPr lang="pl-PL" sz="1400" b="1" dirty="0"/>
              <a:t>Terytorialny zakres </a:t>
            </a:r>
            <a:r>
              <a:rPr lang="pl-PL" sz="1400" dirty="0"/>
              <a:t>wsparcia – miasta rdzenie i ich obszary funkcjonalne (granice miejskiego obszaru funkcjonalnego będą wyznaczane w odpowiednich dokumencie planowania mobilności miejskiej). </a:t>
            </a:r>
            <a:endParaRPr lang="en-IE" sz="1400" dirty="0"/>
          </a:p>
          <a:p>
            <a:pPr marL="0" indent="0">
              <a:buNone/>
            </a:pPr>
            <a:endParaRPr lang="pl-PL" sz="1400" u="sng" dirty="0" smtClean="0"/>
          </a:p>
          <a:p>
            <a:pPr marL="0" indent="0">
              <a:buNone/>
            </a:pP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833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7205"/>
            <a:ext cx="8964487" cy="324426"/>
          </a:xfrm>
        </p:spPr>
        <p:txBody>
          <a:bodyPr/>
          <a:lstStyle/>
          <a:p>
            <a:r>
              <a:rPr lang="pl-PL" sz="1700" dirty="0" smtClean="0"/>
              <a:t>Cel 3: </a:t>
            </a:r>
            <a:r>
              <a:rPr lang="pl-PL" sz="1700" i="1" dirty="0"/>
              <a:t>Lepiej połączona Europa dzięki zwiększeniu </a:t>
            </a:r>
            <a:r>
              <a:rPr lang="pl-PL" sz="1700" i="1" dirty="0" smtClean="0"/>
              <a:t>mobilności</a:t>
            </a:r>
            <a:endParaRPr lang="en-IE" sz="1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1707654"/>
            <a:ext cx="8782100" cy="3240360"/>
          </a:xfrm>
        </p:spPr>
        <p:txBody>
          <a:bodyPr/>
          <a:lstStyle/>
          <a:p>
            <a:pPr marL="0" lvl="0" indent="0">
              <a:buNone/>
            </a:pPr>
            <a:r>
              <a:rPr lang="pl-PL" sz="1600" u="sng" dirty="0"/>
              <a:t>Zrównoważona, odporna na zmiany klimatu, inteligentna i intermodalna </a:t>
            </a:r>
            <a:r>
              <a:rPr lang="pl-PL" sz="1600" u="sng" dirty="0" smtClean="0"/>
              <a:t>mobilność</a:t>
            </a:r>
            <a:endParaRPr lang="fr-BE" sz="1600" u="sng" dirty="0" smtClean="0"/>
          </a:p>
          <a:p>
            <a:pPr marL="0" lvl="0" indent="0">
              <a:buNone/>
            </a:pPr>
            <a:endParaRPr lang="fr-BE" sz="1400" i="1" dirty="0" smtClean="0"/>
          </a:p>
          <a:p>
            <a:pPr lvl="0"/>
            <a:r>
              <a:rPr lang="pl-PL" sz="1400" dirty="0" smtClean="0"/>
              <a:t>Wsparcie </a:t>
            </a:r>
            <a:r>
              <a:rPr lang="pl-PL" sz="1400" dirty="0"/>
              <a:t>zostanie rozszerzone na </a:t>
            </a:r>
            <a:r>
              <a:rPr lang="pl-PL" sz="1400" b="1" dirty="0"/>
              <a:t>transport autobusowy pozamiejski</a:t>
            </a:r>
            <a:r>
              <a:rPr lang="pl-PL" sz="1400" dirty="0"/>
              <a:t>, </a:t>
            </a:r>
            <a:r>
              <a:rPr lang="pl-PL" sz="1400" b="1" dirty="0"/>
              <a:t>drogi rowerowe </a:t>
            </a:r>
            <a:r>
              <a:rPr lang="pl-PL" sz="1400" dirty="0"/>
              <a:t>poza miastami (np. połączenia pierwszej/ostatniej mili do przystanków kolejowych) oraz </a:t>
            </a:r>
            <a:r>
              <a:rPr lang="pl-PL" sz="1400" b="1" dirty="0"/>
              <a:t>infrastrukturę ładowania/tankowania </a:t>
            </a:r>
            <a:r>
              <a:rPr lang="pl-PL" sz="1400" dirty="0"/>
              <a:t>pojazdów bezemisyjnych (w tym prywatnych).</a:t>
            </a:r>
            <a:endParaRPr lang="en-IE" sz="1400" dirty="0"/>
          </a:p>
          <a:p>
            <a:pPr lvl="0"/>
            <a:r>
              <a:rPr lang="pl-PL" sz="1400" b="1" dirty="0"/>
              <a:t>Infrastruktura kolejowa </a:t>
            </a:r>
            <a:r>
              <a:rPr lang="pl-PL" sz="1400" dirty="0"/>
              <a:t>– inwestycje co do zasady przeniesione do programów krajowych; istnieje jednak konieczność zapewnienia finansowania dla kontynuacji projektów dokumentacyjnych (kwestia obecnie dyskutowana w ramach negocjacji Umowy Partnerstwa).</a:t>
            </a:r>
            <a:endParaRPr lang="en-IE" sz="1400" dirty="0"/>
          </a:p>
          <a:p>
            <a:pPr lvl="0"/>
            <a:r>
              <a:rPr lang="pl-PL" sz="1400" b="1" dirty="0"/>
              <a:t>Tabor kolejowy </a:t>
            </a:r>
            <a:r>
              <a:rPr lang="pl-PL" sz="1400" dirty="0"/>
              <a:t>– wsparcie tylko dla taboru </a:t>
            </a:r>
            <a:r>
              <a:rPr lang="pl-PL" sz="1400" dirty="0" err="1"/>
              <a:t>bezemisyjnego</a:t>
            </a:r>
            <a:r>
              <a:rPr lang="pl-PL" sz="1400" dirty="0"/>
              <a:t>, wyposażonego w ERTMS.</a:t>
            </a:r>
            <a:endParaRPr lang="en-IE" sz="1400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70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" y="843558"/>
            <a:ext cx="9140828" cy="4104456"/>
          </a:xfrm>
        </p:spPr>
        <p:txBody>
          <a:bodyPr/>
          <a:lstStyle/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r>
              <a:rPr lang="pl-PL" sz="1500" dirty="0" smtClean="0">
                <a:solidFill>
                  <a:srgbClr val="004494"/>
                </a:solidFill>
              </a:rPr>
              <a:t>   </a:t>
            </a:r>
            <a:r>
              <a:rPr lang="pl-PL" sz="1500" u="sng" dirty="0" smtClean="0">
                <a:solidFill>
                  <a:srgbClr val="004494"/>
                </a:solidFill>
              </a:rPr>
              <a:t>Zrównoważona</a:t>
            </a:r>
            <a:r>
              <a:rPr lang="pl-PL" sz="1500" u="sng" dirty="0">
                <a:solidFill>
                  <a:srgbClr val="004494"/>
                </a:solidFill>
              </a:rPr>
              <a:t>, odporna na zmiany klimatu, inteligentna </a:t>
            </a:r>
            <a:r>
              <a:rPr lang="pl-PL" sz="1500" u="sng" dirty="0" smtClean="0">
                <a:solidFill>
                  <a:srgbClr val="004494"/>
                </a:solidFill>
              </a:rPr>
              <a:t>i</a:t>
            </a:r>
            <a:r>
              <a:rPr lang="pl-PL" sz="1500" u="sng" dirty="0">
                <a:solidFill>
                  <a:srgbClr val="004494"/>
                </a:solidFill>
              </a:rPr>
              <a:t> intermodalna </a:t>
            </a:r>
            <a:r>
              <a:rPr lang="pl-PL" sz="1500" u="sng" dirty="0" smtClean="0">
                <a:solidFill>
                  <a:srgbClr val="004494"/>
                </a:solidFill>
              </a:rPr>
              <a:t>mobilność</a:t>
            </a:r>
            <a:r>
              <a:rPr lang="fr-BE" sz="1500" u="sng" dirty="0" smtClean="0">
                <a:solidFill>
                  <a:srgbClr val="004494"/>
                </a:solidFill>
              </a:rPr>
              <a:t> (cd)</a:t>
            </a:r>
            <a:endParaRPr lang="pl-PL" sz="1500" u="sng" dirty="0" smtClean="0">
              <a:solidFill>
                <a:srgbClr val="004494"/>
              </a:solidFill>
            </a:endParaRPr>
          </a:p>
          <a:p>
            <a:pPr marL="0" indent="0">
              <a:buNone/>
            </a:pPr>
            <a:endParaRPr lang="fr-BE" sz="1400" i="1" dirty="0">
              <a:solidFill>
                <a:srgbClr val="004494"/>
              </a:solidFill>
            </a:endParaRPr>
          </a:p>
          <a:p>
            <a:pPr lvl="0"/>
            <a:r>
              <a:rPr lang="pl-PL" sz="1400" b="1" dirty="0" smtClean="0">
                <a:solidFill>
                  <a:srgbClr val="004494"/>
                </a:solidFill>
              </a:rPr>
              <a:t>Infrastruktura </a:t>
            </a:r>
            <a:r>
              <a:rPr lang="pl-PL" sz="1400" b="1" dirty="0">
                <a:solidFill>
                  <a:srgbClr val="004494"/>
                </a:solidFill>
              </a:rPr>
              <a:t>drogowa poza TEN-T </a:t>
            </a:r>
            <a:r>
              <a:rPr lang="pl-PL" sz="1400" dirty="0">
                <a:solidFill>
                  <a:srgbClr val="004494"/>
                </a:solidFill>
              </a:rPr>
              <a:t>– wsparcie ograniczone do: a) niezbędnych połączeń do TEN-T lub przejść granicznych, miejsc inwestycyjnych i innych gałęzi transportu; b) inwestycji niezbędnych do wykonywania usług publicznego transportu zbiorowego na zasadach użyteczności publicznej; c) punktowych inwestycji poprawiających bezpieczeństwo ruchu drogowego; d) systemów cyfrowych (ITS).</a:t>
            </a:r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b="1" dirty="0">
                <a:solidFill>
                  <a:srgbClr val="004494"/>
                </a:solidFill>
              </a:rPr>
              <a:t>Infrastruktura drogowa w miastach </a:t>
            </a:r>
            <a:r>
              <a:rPr lang="pl-PL" sz="1400" dirty="0">
                <a:solidFill>
                  <a:srgbClr val="004494"/>
                </a:solidFill>
              </a:rPr>
              <a:t>– wsparcie ograniczone do: a) inwestycji zmniejszających/uspokajających ruch samochodowy; b) obwodnic, c) punktowych inwestycji poprawiających bezpieczeństwo ruchu drogowego; d) systemów cyfrowych (ITS).</a:t>
            </a:r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b="1" dirty="0">
                <a:solidFill>
                  <a:srgbClr val="004494"/>
                </a:solidFill>
              </a:rPr>
              <a:t>Drogi wodne śródlądowe </a:t>
            </a:r>
            <a:r>
              <a:rPr lang="pl-PL" sz="1400" dirty="0">
                <a:solidFill>
                  <a:srgbClr val="004494"/>
                </a:solidFill>
              </a:rPr>
              <a:t>– wsparcie ograniczone do rewitalizacji/utrzymania istniejącej infrastruktury, jeżeli nie narusza to statusu ekologicznego wód lub celów ochrony obszarów Natura 2000; brak możliwości budowy nowej lub rozbudowy istniejącej infrastruktury hydrotechnicznej.</a:t>
            </a:r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b="1" dirty="0">
                <a:solidFill>
                  <a:srgbClr val="004494"/>
                </a:solidFill>
              </a:rPr>
              <a:t>Podział alokacji </a:t>
            </a:r>
            <a:r>
              <a:rPr lang="pl-PL" sz="1400" dirty="0">
                <a:solidFill>
                  <a:srgbClr val="004494"/>
                </a:solidFill>
              </a:rPr>
              <a:t>– konieczne zwiększenie nacisku na transport publiczny i zrównoważony, kosztem infrastruktury drogowej.</a:t>
            </a:r>
            <a:endParaRPr lang="en-IE" sz="1400" dirty="0">
              <a:solidFill>
                <a:srgbClr val="004494"/>
              </a:solidFill>
            </a:endParaRPr>
          </a:p>
          <a:p>
            <a:pPr marL="0" indent="0">
              <a:buNone/>
            </a:pPr>
            <a:endParaRPr lang="en-IE" sz="1600" u="sng" dirty="0"/>
          </a:p>
        </p:txBody>
      </p:sp>
    </p:spTree>
    <p:extLst>
      <p:ext uri="{BB962C8B-B14F-4D97-AF65-F5344CB8AC3E}">
        <p14:creationId xmlns:p14="http://schemas.microsoft.com/office/powerpoint/2010/main" val="40245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702469"/>
          </a:xfrm>
        </p:spPr>
        <p:txBody>
          <a:bodyPr/>
          <a:lstStyle/>
          <a:p>
            <a:r>
              <a:rPr lang="pl-PL" sz="1700" dirty="0" smtClean="0"/>
              <a:t>Cel 4: </a:t>
            </a:r>
            <a:r>
              <a:rPr lang="pl-PL" sz="1700" i="1" dirty="0" smtClean="0"/>
              <a:t>Europa o silniejszym wymiarze społecznym </a:t>
            </a:r>
            <a:endParaRPr lang="en-IE" sz="1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044"/>
            <a:ext cx="8229600" cy="2958976"/>
          </a:xfr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/>
              <a:t>Zdrowie i opieka społeczna 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400" dirty="0"/>
              <a:t>Cel: „zapewnienie równego dostępu do opieki zdrowotnej i wspieranie odporności systemów opieki zdrowotnej, w tym </a:t>
            </a:r>
            <a:r>
              <a:rPr lang="pl-PL" sz="1400" b="1" dirty="0"/>
              <a:t>podstawowej opieki zdrowotnej, oraz promowanie przejścia od opieki instytucjonalnej do opieki </a:t>
            </a:r>
            <a:r>
              <a:rPr lang="pl-PL" sz="1400" b="1" dirty="0" smtClean="0"/>
              <a:t>ro</a:t>
            </a:r>
            <a:r>
              <a:rPr lang="en-IE" sz="1400" b="1" dirty="0" err="1" smtClean="0"/>
              <a:t>dzinnej</a:t>
            </a:r>
            <a:r>
              <a:rPr lang="en-IE" sz="1400" b="1" dirty="0" smtClean="0"/>
              <a:t> </a:t>
            </a:r>
            <a:r>
              <a:rPr lang="en-IE" sz="1400" b="1" dirty="0" err="1" smtClean="0"/>
              <a:t>i</a:t>
            </a:r>
            <a:r>
              <a:rPr lang="en-IE" sz="1400" b="1" dirty="0" smtClean="0"/>
              <a:t> </a:t>
            </a:r>
            <a:r>
              <a:rPr lang="pl-PL" sz="1400" b="1" dirty="0" smtClean="0"/>
              <a:t>środowiskowej</a:t>
            </a:r>
            <a:r>
              <a:rPr lang="pl-PL" sz="1400" dirty="0" smtClean="0"/>
              <a:t>”</a:t>
            </a:r>
          </a:p>
          <a:p>
            <a:r>
              <a:rPr lang="pl-PL" sz="1400" dirty="0" smtClean="0"/>
              <a:t>Inwestycje </a:t>
            </a:r>
            <a:r>
              <a:rPr lang="pl-PL" sz="1400" dirty="0"/>
              <a:t>w infrastrukturę szpitalną nie są priorytetem dla EFRR</a:t>
            </a:r>
            <a:r>
              <a:rPr lang="pl-PL" sz="1400" dirty="0" smtClean="0"/>
              <a:t>.</a:t>
            </a:r>
            <a:endParaRPr lang="en-IE" sz="1400" dirty="0"/>
          </a:p>
          <a:p>
            <a:r>
              <a:rPr lang="pl-PL" sz="1400" dirty="0"/>
              <a:t>Infrastruktura społeczna  - wspieranie </a:t>
            </a:r>
            <a:r>
              <a:rPr lang="pl-PL" sz="1400" b="1" dirty="0"/>
              <a:t>włączenia społecznego</a:t>
            </a:r>
            <a:r>
              <a:rPr lang="pl-PL" sz="1400" dirty="0"/>
              <a:t> osób marginalizowanych i w niekorzystnej sytuacji, poprzez rozwój usług </a:t>
            </a:r>
            <a:r>
              <a:rPr lang="pl-PL" sz="1400" b="1" dirty="0"/>
              <a:t>mieszkaniowych</a:t>
            </a:r>
            <a:r>
              <a:rPr lang="pl-PL" sz="1400" dirty="0"/>
              <a:t> i </a:t>
            </a:r>
            <a:r>
              <a:rPr lang="pl-PL" sz="1400" b="1" dirty="0"/>
              <a:t>społecznych</a:t>
            </a:r>
            <a:r>
              <a:rPr lang="pl-PL" sz="1400" dirty="0"/>
              <a:t>. </a:t>
            </a:r>
            <a:endParaRPr lang="en-IE" sz="1400" dirty="0"/>
          </a:p>
          <a:p>
            <a:pPr marL="0" indent="0">
              <a:buNone/>
            </a:pPr>
            <a:endParaRPr lang="en-IE" sz="1400" dirty="0"/>
          </a:p>
          <a:p>
            <a:pPr marL="0" indent="0">
              <a:buNone/>
            </a:pPr>
            <a:r>
              <a:rPr lang="pl-PL" dirty="0"/>
              <a:t> </a:t>
            </a:r>
            <a:endParaRPr lang="en-IE" dirty="0"/>
          </a:p>
          <a:p>
            <a:pPr marL="0" indent="0">
              <a:buNone/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4203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7574"/>
            <a:ext cx="8712968" cy="3960440"/>
          </a:xfrm>
        </p:spPr>
        <p:txBody>
          <a:bodyPr/>
          <a:lstStyle/>
          <a:p>
            <a:pPr marL="0" indent="0">
              <a:buNone/>
            </a:pPr>
            <a:r>
              <a:rPr lang="pl-PL" sz="1600" u="sng" dirty="0" smtClean="0">
                <a:solidFill>
                  <a:srgbClr val="004494"/>
                </a:solidFill>
              </a:rPr>
              <a:t>Inwestycje w 2021-2027 (przykłady)</a:t>
            </a:r>
          </a:p>
          <a:p>
            <a:pPr marL="0" indent="0">
              <a:buNone/>
            </a:pPr>
            <a:endParaRPr lang="pl-PL" sz="1400" u="sng" dirty="0">
              <a:solidFill>
                <a:srgbClr val="004494"/>
              </a:solidFill>
            </a:endParaRPr>
          </a:p>
          <a:p>
            <a:pPr lvl="0"/>
            <a:r>
              <a:rPr lang="pl-PL" sz="1400" dirty="0">
                <a:solidFill>
                  <a:srgbClr val="004494"/>
                </a:solidFill>
              </a:rPr>
              <a:t>wdrożenie nowoczesnego systemu </a:t>
            </a:r>
            <a:r>
              <a:rPr lang="pl-PL" sz="1400" dirty="0" smtClean="0">
                <a:solidFill>
                  <a:srgbClr val="004494"/>
                </a:solidFill>
              </a:rPr>
              <a:t>POZ</a:t>
            </a:r>
            <a:r>
              <a:rPr lang="fr-BE" sz="1400" dirty="0" smtClean="0">
                <a:solidFill>
                  <a:srgbClr val="004494"/>
                </a:solidFill>
              </a:rPr>
              <a:t> </a:t>
            </a:r>
            <a:r>
              <a:rPr lang="pl-PL" sz="1400" dirty="0" smtClean="0">
                <a:solidFill>
                  <a:srgbClr val="004494"/>
                </a:solidFill>
              </a:rPr>
              <a:t>na </a:t>
            </a:r>
            <a:r>
              <a:rPr lang="pl-PL" sz="1400" dirty="0">
                <a:solidFill>
                  <a:srgbClr val="004494"/>
                </a:solidFill>
              </a:rPr>
              <a:t>obszarach wiejskich (profilaktyka, opieka koordynowana…)</a:t>
            </a:r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dirty="0">
                <a:solidFill>
                  <a:srgbClr val="004494"/>
                </a:solidFill>
              </a:rPr>
              <a:t>kompleksowa cyfryzacja </a:t>
            </a:r>
            <a:r>
              <a:rPr lang="pl-PL" sz="1400" dirty="0" smtClean="0">
                <a:solidFill>
                  <a:srgbClr val="004494"/>
                </a:solidFill>
              </a:rPr>
              <a:t>POZ</a:t>
            </a:r>
            <a:r>
              <a:rPr lang="fr-BE" sz="1400" dirty="0" smtClean="0">
                <a:solidFill>
                  <a:srgbClr val="004494"/>
                </a:solidFill>
              </a:rPr>
              <a:t> </a:t>
            </a:r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dirty="0">
                <a:solidFill>
                  <a:srgbClr val="004494"/>
                </a:solidFill>
              </a:rPr>
              <a:t>dostosowanie placówek medycznych POZ do potrzeb osób z niepełnosprawnościami</a:t>
            </a:r>
            <a:endParaRPr lang="en-IE" sz="1400" dirty="0">
              <a:solidFill>
                <a:srgbClr val="004494"/>
              </a:solidFill>
            </a:endParaRPr>
          </a:p>
          <a:p>
            <a:pPr lvl="0"/>
            <a:r>
              <a:rPr lang="pl-PL" sz="1400" dirty="0">
                <a:solidFill>
                  <a:srgbClr val="004494"/>
                </a:solidFill>
              </a:rPr>
              <a:t>Centrum Zdrowia Psychicznego w każdej </a:t>
            </a:r>
            <a:r>
              <a:rPr lang="pl-PL" sz="1400" dirty="0" smtClean="0">
                <a:solidFill>
                  <a:srgbClr val="004494"/>
                </a:solidFill>
              </a:rPr>
              <a:t>gminie</a:t>
            </a:r>
            <a:endParaRPr lang="pl-PL" sz="1600" u="sng" dirty="0" smtClean="0">
              <a:solidFill>
                <a:srgbClr val="004494"/>
              </a:solidFill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pl-PL" sz="1400" u="sng" dirty="0" smtClean="0">
                <a:solidFill>
                  <a:srgbClr val="004494"/>
                </a:solidFill>
              </a:rPr>
              <a:t>Objęcie </a:t>
            </a:r>
            <a:r>
              <a:rPr lang="pl-PL" sz="1400" u="sng" dirty="0">
                <a:solidFill>
                  <a:srgbClr val="004494"/>
                </a:solidFill>
              </a:rPr>
              <a:t>działaniem centrów zdrowia psychicznego całej populacji dzieci i </a:t>
            </a:r>
            <a:r>
              <a:rPr lang="pl-PL" sz="1400" u="sng" dirty="0" smtClean="0">
                <a:solidFill>
                  <a:srgbClr val="004494"/>
                </a:solidFill>
              </a:rPr>
              <a:t>młodzieży</a:t>
            </a:r>
          </a:p>
          <a:p>
            <a:pPr lvl="1"/>
            <a:r>
              <a:rPr lang="pl-PL" sz="1300" b="0" dirty="0">
                <a:solidFill>
                  <a:srgbClr val="004494"/>
                </a:solidFill>
              </a:rPr>
              <a:t>wdrożenie reformy i rozwój onkologii dziecięcej</a:t>
            </a:r>
            <a:endParaRPr lang="en-IE" sz="1300" b="0" dirty="0">
              <a:solidFill>
                <a:srgbClr val="004494"/>
              </a:solidFill>
            </a:endParaRPr>
          </a:p>
          <a:p>
            <a:pPr lvl="1"/>
            <a:r>
              <a:rPr lang="pl-PL" sz="1300" b="0" dirty="0">
                <a:solidFill>
                  <a:srgbClr val="004494"/>
                </a:solidFill>
              </a:rPr>
              <a:t>wdrożenie </a:t>
            </a:r>
            <a:r>
              <a:rPr lang="pl-PL" sz="1300" b="0" dirty="0" err="1">
                <a:solidFill>
                  <a:srgbClr val="004494"/>
                </a:solidFill>
              </a:rPr>
              <a:t>zdeinstytucjonalizowanej</a:t>
            </a:r>
            <a:r>
              <a:rPr lang="pl-PL" sz="1300" b="0" dirty="0">
                <a:solidFill>
                  <a:srgbClr val="004494"/>
                </a:solidFill>
              </a:rPr>
              <a:t> opieki długoterminowej dla osób starszych</a:t>
            </a:r>
            <a:endParaRPr lang="en-IE" sz="1300" b="0" dirty="0">
              <a:solidFill>
                <a:srgbClr val="004494"/>
              </a:solidFill>
            </a:endParaRPr>
          </a:p>
          <a:p>
            <a:pPr lvl="1"/>
            <a:r>
              <a:rPr lang="fr-BE" sz="1300" b="0" dirty="0">
                <a:solidFill>
                  <a:srgbClr val="004494"/>
                </a:solidFill>
              </a:rPr>
              <a:t>DDOM w </a:t>
            </a:r>
            <a:r>
              <a:rPr lang="fr-BE" sz="1300" b="0" dirty="0" err="1">
                <a:solidFill>
                  <a:srgbClr val="004494"/>
                </a:solidFill>
              </a:rPr>
              <a:t>każdej</a:t>
            </a:r>
            <a:r>
              <a:rPr lang="fr-BE" sz="1300" b="0" dirty="0">
                <a:solidFill>
                  <a:srgbClr val="004494"/>
                </a:solidFill>
              </a:rPr>
              <a:t> </a:t>
            </a:r>
            <a:r>
              <a:rPr lang="fr-BE" sz="1300" b="0" dirty="0" err="1">
                <a:solidFill>
                  <a:srgbClr val="004494"/>
                </a:solidFill>
              </a:rPr>
              <a:t>gminie</a:t>
            </a:r>
            <a:endParaRPr lang="en-IE" sz="1300" b="0" dirty="0">
              <a:solidFill>
                <a:srgbClr val="004494"/>
              </a:solidFill>
            </a:endParaRPr>
          </a:p>
          <a:p>
            <a:pPr lvl="1"/>
            <a:r>
              <a:rPr lang="pl-PL" sz="1300" b="0" dirty="0">
                <a:solidFill>
                  <a:srgbClr val="004494"/>
                </a:solidFill>
              </a:rPr>
              <a:t>przeniesienie </a:t>
            </a:r>
            <a:r>
              <a:rPr lang="pl-PL" sz="1300" b="0" dirty="0" smtClean="0">
                <a:solidFill>
                  <a:srgbClr val="004494"/>
                </a:solidFill>
              </a:rPr>
              <a:t>części </a:t>
            </a:r>
            <a:r>
              <a:rPr lang="pl-PL" sz="1300" b="0" dirty="0">
                <a:solidFill>
                  <a:srgbClr val="004494"/>
                </a:solidFill>
              </a:rPr>
              <a:t>diagnostyki ze szpitala na poziom AOS</a:t>
            </a:r>
            <a:endParaRPr lang="en-IE" sz="1300" b="0" dirty="0">
              <a:solidFill>
                <a:srgbClr val="004494"/>
              </a:solidFill>
            </a:endParaRPr>
          </a:p>
          <a:p>
            <a:pPr lvl="1"/>
            <a:r>
              <a:rPr lang="pl-PL" sz="1300" b="0" dirty="0">
                <a:solidFill>
                  <a:srgbClr val="004494"/>
                </a:solidFill>
              </a:rPr>
              <a:t>rozwój rehabilitacji prowadzonej w domu i w warunkach </a:t>
            </a:r>
            <a:r>
              <a:rPr lang="pl-PL" sz="1300" b="0" dirty="0" smtClean="0">
                <a:solidFill>
                  <a:srgbClr val="004494"/>
                </a:solidFill>
              </a:rPr>
              <a:t>ambulatoryjnych</a:t>
            </a:r>
          </a:p>
          <a:p>
            <a:pPr marL="0" indent="0">
              <a:buNone/>
            </a:pPr>
            <a:r>
              <a:rPr lang="pl-PL" sz="1300" dirty="0" smtClean="0">
                <a:solidFill>
                  <a:srgbClr val="004494"/>
                </a:solidFill>
                <a:sym typeface="Wingdings" panose="05000000000000000000" pitchFamily="2" charset="2"/>
              </a:rPr>
              <a:t></a:t>
            </a:r>
            <a:r>
              <a:rPr lang="pl-PL" sz="1700" dirty="0" smtClean="0">
                <a:solidFill>
                  <a:srgbClr val="004494"/>
                </a:solidFill>
                <a:sym typeface="Wingdings" panose="05000000000000000000" pitchFamily="2" charset="2"/>
              </a:rPr>
              <a:t> </a:t>
            </a:r>
            <a:r>
              <a:rPr lang="pl-PL" sz="1400" dirty="0" smtClean="0">
                <a:solidFill>
                  <a:srgbClr val="004494"/>
                </a:solidFill>
              </a:rPr>
              <a:t>Zachęcanie starszych pracowników do pozostawania w zatrudnieniu poprzez dostosowanie warunków pracy do ich stanu zdrowia i potrzeb w zakresie dostępności;</a:t>
            </a:r>
            <a:endParaRPr lang="en-IE" sz="1400" b="0" dirty="0" smtClean="0">
              <a:solidFill>
                <a:srgbClr val="004494"/>
              </a:solidFill>
            </a:endParaRPr>
          </a:p>
          <a:p>
            <a:pPr marL="0" indent="0">
              <a:buNone/>
            </a:pPr>
            <a:endParaRPr lang="pl-PL" sz="1400" u="sng" dirty="0"/>
          </a:p>
        </p:txBody>
      </p:sp>
    </p:spTree>
    <p:extLst>
      <p:ext uri="{BB962C8B-B14F-4D97-AF65-F5344CB8AC3E}">
        <p14:creationId xmlns:p14="http://schemas.microsoft.com/office/powerpoint/2010/main" val="16356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1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7574"/>
            <a:ext cx="8229600" cy="2725341"/>
          </a:xfrm>
        </p:spPr>
        <p:txBody>
          <a:bodyPr anchor="ctr"/>
          <a:lstStyle/>
          <a:p>
            <a:pPr marL="0" indent="0">
              <a:buNone/>
            </a:pPr>
            <a:r>
              <a:rPr lang="pl-PL" sz="1600" u="sng" dirty="0" smtClean="0"/>
              <a:t>Edukacja </a:t>
            </a:r>
          </a:p>
          <a:p>
            <a:r>
              <a:rPr lang="pl-PL" sz="1400" b="1" dirty="0"/>
              <a:t>Priorytety</a:t>
            </a:r>
            <a:r>
              <a:rPr lang="pl-PL" sz="1400" dirty="0"/>
              <a:t>: </a:t>
            </a:r>
            <a:r>
              <a:rPr lang="pl-PL" sz="1400" b="1" dirty="0"/>
              <a:t>edukacja włączająca</a:t>
            </a:r>
            <a:r>
              <a:rPr lang="pl-PL" sz="1400" dirty="0"/>
              <a:t>, </a:t>
            </a:r>
            <a:r>
              <a:rPr lang="pl-PL" sz="1400" b="1" dirty="0"/>
              <a:t>edukacja przedszkolna</a:t>
            </a:r>
            <a:r>
              <a:rPr lang="pl-PL" sz="1400" dirty="0"/>
              <a:t> oraz </a:t>
            </a:r>
            <a:r>
              <a:rPr lang="pl-PL" sz="1400" b="1" dirty="0"/>
              <a:t>kształcenie i szkolenie zawodowe (VET). </a:t>
            </a:r>
            <a:r>
              <a:rPr lang="pl-PL" sz="1400" dirty="0"/>
              <a:t>Szkoły specjalne nie będą wspierane, gdyż wydzielone wsparcie dla jednej konkretnej grupy docelowej (np. osób niepełnosprawnych) jest wyłączone ze wsparcia EFRR. </a:t>
            </a:r>
            <a:endParaRPr lang="fr-BE" sz="1400" dirty="0" smtClean="0"/>
          </a:p>
          <a:p>
            <a:endParaRPr lang="en-IE" sz="1400" dirty="0"/>
          </a:p>
          <a:p>
            <a:r>
              <a:rPr lang="pl-PL" sz="1400" b="1" dirty="0"/>
              <a:t>Zintegrowane działania z ESF+ warunkiem wsparcia: </a:t>
            </a:r>
            <a:r>
              <a:rPr lang="pl-PL" sz="1400" dirty="0"/>
              <a:t>EFS+ i EFRR </a:t>
            </a:r>
            <a:r>
              <a:rPr lang="pl-PL" sz="1400" dirty="0" smtClean="0"/>
              <a:t>będą</a:t>
            </a:r>
            <a:r>
              <a:rPr lang="en-IE" sz="1400" dirty="0" smtClean="0"/>
              <a:t> </a:t>
            </a:r>
            <a:r>
              <a:rPr lang="pl-PL" sz="1400" dirty="0" smtClean="0"/>
              <a:t>wdrażane </a:t>
            </a:r>
            <a:r>
              <a:rPr lang="pl-PL" sz="1400" dirty="0"/>
              <a:t>w sposób </a:t>
            </a:r>
            <a:r>
              <a:rPr lang="pl-PL" sz="1400" dirty="0" smtClean="0"/>
              <a:t>zintegrowany</a:t>
            </a:r>
            <a:r>
              <a:rPr lang="pl-PL" dirty="0" smtClean="0"/>
              <a:t> </a:t>
            </a:r>
            <a:endParaRPr lang="en-IE" dirty="0"/>
          </a:p>
          <a:p>
            <a:endParaRPr lang="en-IE" sz="1600" u="sng" dirty="0"/>
          </a:p>
        </p:txBody>
      </p:sp>
    </p:spTree>
    <p:extLst>
      <p:ext uri="{BB962C8B-B14F-4D97-AF65-F5344CB8AC3E}">
        <p14:creationId xmlns:p14="http://schemas.microsoft.com/office/powerpoint/2010/main" val="35236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99" y="1275606"/>
            <a:ext cx="8229600" cy="702469"/>
          </a:xfrm>
        </p:spPr>
        <p:txBody>
          <a:bodyPr/>
          <a:lstStyle/>
          <a:p>
            <a:pPr algn="ctr"/>
            <a:r>
              <a:rPr lang="pl-PL" sz="2800" dirty="0"/>
              <a:t>Dostępne środki z budżetu UE 2021-27 (ceny bieżące)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b="1" dirty="0"/>
              <a:t>Fundusze Polityki Spójności:</a:t>
            </a:r>
            <a:r>
              <a:rPr lang="pl-PL" sz="1600" dirty="0"/>
              <a:t> </a:t>
            </a:r>
            <a:r>
              <a:rPr lang="pl-PL" sz="1600" dirty="0" smtClean="0"/>
              <a:t>		</a:t>
            </a:r>
            <a:endParaRPr lang="en-IE" sz="1600" b="1" dirty="0" smtClean="0"/>
          </a:p>
          <a:p>
            <a:pPr marL="0" indent="0">
              <a:buNone/>
            </a:pPr>
            <a:r>
              <a:rPr lang="pl-PL" sz="1600" dirty="0" smtClean="0"/>
              <a:t>- Fundusz Spójności					    9 283 </a:t>
            </a:r>
            <a:r>
              <a:rPr lang="pl-PL" sz="1600" b="1" dirty="0"/>
              <a:t>mld €</a:t>
            </a:r>
            <a:endParaRPr lang="en-IE" sz="1600" dirty="0" smtClean="0"/>
          </a:p>
          <a:p>
            <a:pPr marL="0" indent="0">
              <a:buNone/>
            </a:pPr>
            <a:r>
              <a:rPr lang="pl-PL" sz="1600" dirty="0" smtClean="0"/>
              <a:t>- </a:t>
            </a:r>
            <a:r>
              <a:rPr lang="pl-PL" sz="1600" dirty="0"/>
              <a:t>Europejski Fundusz Rozwoju Regionalnego (EFRR)	</a:t>
            </a:r>
            <a:r>
              <a:rPr lang="pl-PL" sz="1600" dirty="0" smtClean="0"/>
              <a:t>	  47 416</a:t>
            </a:r>
            <a:endParaRPr lang="en-IE" sz="1600" dirty="0"/>
          </a:p>
          <a:p>
            <a:pPr marL="0" indent="0">
              <a:buNone/>
            </a:pPr>
            <a:r>
              <a:rPr lang="pl-PL" sz="1600" dirty="0"/>
              <a:t>- Europejski Fundusz Społeczny+ (</a:t>
            </a:r>
            <a:r>
              <a:rPr lang="pl-PL" sz="1600" dirty="0" smtClean="0"/>
              <a:t>EFS</a:t>
            </a:r>
            <a:r>
              <a:rPr lang="fr-BE" sz="1600" dirty="0" smtClean="0"/>
              <a:t>+</a:t>
            </a:r>
            <a:r>
              <a:rPr lang="pl-PL" sz="1600" dirty="0" smtClean="0"/>
              <a:t>) </a:t>
            </a:r>
            <a:r>
              <a:rPr lang="pl-PL" sz="1600" dirty="0"/>
              <a:t>			</a:t>
            </a:r>
            <a:r>
              <a:rPr lang="pl-PL" sz="1600" dirty="0" smtClean="0"/>
              <a:t>  14 913</a:t>
            </a:r>
            <a:endParaRPr lang="en-IE" sz="1600" dirty="0"/>
          </a:p>
          <a:p>
            <a:pPr marL="0" indent="0">
              <a:buNone/>
            </a:pPr>
            <a:r>
              <a:rPr lang="pl-PL" sz="1600" dirty="0"/>
              <a:t>- Europejska Współpraca Terytorialna	                           </a:t>
            </a:r>
            <a:r>
              <a:rPr lang="pl-PL" sz="1600" dirty="0" smtClean="0"/>
              <a:t>     569 </a:t>
            </a:r>
            <a:endParaRPr lang="en-IE" sz="1600" dirty="0"/>
          </a:p>
          <a:p>
            <a:pPr marL="0" indent="0">
              <a:buNone/>
            </a:pPr>
            <a:r>
              <a:rPr lang="pl-PL" sz="1600" dirty="0"/>
              <a:t>- Europejska Współpraca Ponadnarodowa	                   </a:t>
            </a:r>
            <a:r>
              <a:rPr lang="pl-PL" sz="1600" dirty="0" smtClean="0"/>
              <a:t>	      </a:t>
            </a:r>
            <a:r>
              <a:rPr lang="fr-BE" sz="1600" dirty="0" smtClean="0"/>
              <a:t> </a:t>
            </a:r>
            <a:r>
              <a:rPr lang="pl-PL" sz="1600" dirty="0" smtClean="0"/>
              <a:t>142 </a:t>
            </a:r>
            <a:endParaRPr lang="en-IE" sz="1600" dirty="0"/>
          </a:p>
          <a:p>
            <a:pPr marL="0" indent="0">
              <a:buNone/>
            </a:pPr>
            <a:r>
              <a:rPr lang="pl-PL" sz="1600" dirty="0" smtClean="0"/>
              <a:t>- Fundusz </a:t>
            </a:r>
            <a:r>
              <a:rPr lang="pl-PL" sz="1600" dirty="0"/>
              <a:t>Sprawiedliwej Transformacji     </a:t>
            </a:r>
            <a:r>
              <a:rPr lang="pl-PL" sz="1600" dirty="0" smtClean="0"/>
              <a:t>			    3 </a:t>
            </a:r>
            <a:r>
              <a:rPr lang="pl-PL" sz="1600" dirty="0"/>
              <a:t>847</a:t>
            </a:r>
            <a:endParaRPr lang="en-IE" sz="1600" dirty="0"/>
          </a:p>
          <a:p>
            <a:pPr>
              <a:buFontTx/>
              <a:buChar char="-"/>
            </a:pPr>
            <a:endParaRPr lang="pl-PL" sz="1600" dirty="0" smtClean="0"/>
          </a:p>
          <a:p>
            <a:pPr marL="0" indent="0">
              <a:buNone/>
            </a:pPr>
            <a:r>
              <a:rPr lang="pl-PL" sz="1800" b="1" dirty="0" smtClean="0"/>
              <a:t>W sumie</a:t>
            </a:r>
            <a:r>
              <a:rPr lang="pl-PL" sz="1600" b="1" dirty="0" smtClean="0"/>
              <a:t>				        	 </a:t>
            </a:r>
            <a:r>
              <a:rPr lang="fr-BE" sz="1600" b="1" dirty="0" smtClean="0"/>
              <a:t>           </a:t>
            </a:r>
            <a:r>
              <a:rPr lang="pl-PL" sz="1800" b="1" dirty="0" smtClean="0"/>
              <a:t>76 020  </a:t>
            </a:r>
            <a:r>
              <a:rPr lang="pl-PL" sz="1600" b="1" dirty="0" smtClean="0"/>
              <a:t>m</a:t>
            </a:r>
            <a:r>
              <a:rPr lang="fr-BE" sz="1600" b="1" dirty="0" err="1" smtClean="0"/>
              <a:t>ld</a:t>
            </a:r>
            <a:r>
              <a:rPr lang="fr-BE" sz="1600" b="1" dirty="0" smtClean="0"/>
              <a:t> </a:t>
            </a:r>
            <a:r>
              <a:rPr lang="pl-PL" sz="1600" b="1" dirty="0" smtClean="0"/>
              <a:t>€</a:t>
            </a:r>
            <a:endParaRPr lang="en-IE" sz="1600" b="1" dirty="0"/>
          </a:p>
          <a:p>
            <a:pPr marL="0" indent="0">
              <a:buNone/>
            </a:pPr>
            <a:endParaRPr lang="pl-PL" sz="1600" b="1" dirty="0" smtClean="0"/>
          </a:p>
          <a:p>
            <a:pPr marL="0" indent="0">
              <a:buNone/>
            </a:pPr>
            <a:r>
              <a:rPr lang="pl-PL" sz="1600" dirty="0"/>
              <a:t>						       </a:t>
            </a:r>
            <a:r>
              <a:rPr lang="pl-PL" sz="1600" dirty="0" smtClean="0"/>
              <a:t>    </a:t>
            </a:r>
            <a:r>
              <a:rPr lang="pl-PL" dirty="0"/>
              <a:t>	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30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89437"/>
          </a:xfrm>
        </p:spPr>
        <p:txBody>
          <a:bodyPr/>
          <a:lstStyle/>
          <a:p>
            <a:pPr marL="0" indent="0">
              <a:buNone/>
            </a:pPr>
            <a:r>
              <a:rPr lang="en-IE" sz="1600" u="sng" dirty="0" err="1" smtClean="0"/>
              <a:t>Kultura</a:t>
            </a:r>
            <a:r>
              <a:rPr lang="en-IE" sz="1600" u="sng" dirty="0" smtClean="0"/>
              <a:t> </a:t>
            </a:r>
            <a:r>
              <a:rPr lang="en-IE" sz="1600" u="sng" dirty="0" err="1" smtClean="0"/>
              <a:t>i</a:t>
            </a:r>
            <a:r>
              <a:rPr lang="en-IE" sz="1600" u="sng" dirty="0" smtClean="0"/>
              <a:t> </a:t>
            </a:r>
            <a:r>
              <a:rPr lang="en-IE" sz="1600" u="sng" dirty="0" err="1"/>
              <a:t>t</a:t>
            </a:r>
            <a:r>
              <a:rPr lang="en-IE" sz="1600" u="sng" dirty="0" err="1" smtClean="0"/>
              <a:t>urystyka</a:t>
            </a:r>
            <a:r>
              <a:rPr lang="en-IE" sz="1600" u="sng" dirty="0" smtClean="0"/>
              <a:t> </a:t>
            </a:r>
          </a:p>
          <a:p>
            <a:pPr marL="0" indent="0">
              <a:buNone/>
            </a:pPr>
            <a:endParaRPr lang="en-IE" sz="1600" u="sng" dirty="0" smtClean="0"/>
          </a:p>
          <a:p>
            <a:pPr marL="0" indent="0">
              <a:buNone/>
            </a:pPr>
            <a:r>
              <a:rPr lang="en-IE" sz="1600" dirty="0" smtClean="0">
                <a:sym typeface="Wingdings" panose="05000000000000000000" pitchFamily="2" charset="2"/>
              </a:rPr>
              <a:t> </a:t>
            </a:r>
            <a:r>
              <a:rPr lang="pl-PL" sz="1400" b="1" dirty="0" smtClean="0"/>
              <a:t>Wsparcie </a:t>
            </a:r>
            <a:r>
              <a:rPr lang="pl-PL" sz="1400" b="1" dirty="0"/>
              <a:t>w ramach </a:t>
            </a:r>
            <a:r>
              <a:rPr lang="fr-BE" sz="1400" b="1" dirty="0" err="1" smtClean="0"/>
              <a:t>celu</a:t>
            </a:r>
            <a:r>
              <a:rPr lang="fr-BE" sz="1400" b="1" dirty="0" smtClean="0"/>
              <a:t> 4</a:t>
            </a:r>
            <a:r>
              <a:rPr lang="pl-PL" sz="1400" b="1" dirty="0" smtClean="0"/>
              <a:t>: </a:t>
            </a:r>
            <a:endParaRPr lang="en-IE" sz="1400" b="1" dirty="0" smtClean="0"/>
          </a:p>
          <a:p>
            <a:pPr marL="0" indent="0">
              <a:buNone/>
            </a:pPr>
            <a:r>
              <a:rPr lang="en-IE" sz="1400" dirty="0" smtClean="0"/>
              <a:t>	</a:t>
            </a:r>
            <a:r>
              <a:rPr lang="pl-PL" sz="1400" dirty="0" smtClean="0"/>
              <a:t>Działania </a:t>
            </a:r>
            <a:r>
              <a:rPr lang="pl-PL" sz="1400" dirty="0"/>
              <a:t>powinny przyczyniać się do rozwoju gospodarczego i społecznego </a:t>
            </a:r>
            <a:r>
              <a:rPr lang="en-IE" sz="1400" dirty="0" smtClean="0"/>
              <a:t>	</a:t>
            </a:r>
            <a:r>
              <a:rPr lang="pl-PL" sz="1400" dirty="0" smtClean="0"/>
              <a:t>obszarów uzależnionych </a:t>
            </a:r>
            <a:r>
              <a:rPr lang="pl-PL" sz="1400" dirty="0"/>
              <a:t>od sektorów kultury i turystyki </a:t>
            </a:r>
            <a:r>
              <a:rPr lang="pl-PL" sz="1400" dirty="0" smtClean="0"/>
              <a:t>poprzez </a:t>
            </a:r>
            <a:r>
              <a:rPr lang="pl-PL" sz="1400" dirty="0"/>
              <a:t>tworzenie </a:t>
            </a:r>
            <a:r>
              <a:rPr lang="fr-BE" sz="1400" dirty="0" smtClean="0"/>
              <a:t>	</a:t>
            </a:r>
            <a:r>
              <a:rPr lang="pl-PL" sz="1400" dirty="0" smtClean="0"/>
              <a:t>odpornych </a:t>
            </a:r>
            <a:r>
              <a:rPr lang="pl-PL" sz="1400" dirty="0"/>
              <a:t>i trwałych miejsc pracy. Powinny one również </a:t>
            </a:r>
            <a:r>
              <a:rPr lang="pl-PL" sz="1400" dirty="0" smtClean="0"/>
              <a:t>zapewniać </a:t>
            </a:r>
            <a:r>
              <a:rPr lang="pl-PL" sz="1400" dirty="0"/>
              <a:t>szerszy </a:t>
            </a:r>
            <a:r>
              <a:rPr lang="fr-BE" sz="1400" dirty="0" smtClean="0"/>
              <a:t>	</a:t>
            </a:r>
            <a:r>
              <a:rPr lang="pl-PL" sz="1400" dirty="0" smtClean="0"/>
              <a:t>dostęp </a:t>
            </a:r>
            <a:r>
              <a:rPr lang="pl-PL" sz="1400" dirty="0"/>
              <a:t>do kultury i bardziej zróżnicowanych usług </a:t>
            </a:r>
            <a:r>
              <a:rPr lang="en-IE" sz="1400" dirty="0" smtClean="0"/>
              <a:t>	</a:t>
            </a:r>
            <a:r>
              <a:rPr lang="pl-PL" sz="1400" dirty="0" smtClean="0"/>
              <a:t>turystycznych</a:t>
            </a:r>
            <a:r>
              <a:rPr lang="pl-PL" sz="1400" dirty="0"/>
              <a:t>, dążąc do </a:t>
            </a:r>
            <a:r>
              <a:rPr lang="fr-BE" sz="1400" dirty="0" smtClean="0"/>
              <a:t>	</a:t>
            </a:r>
            <a:r>
              <a:rPr lang="pl-PL" sz="1400" dirty="0" smtClean="0"/>
              <a:t>pozytywnego </a:t>
            </a:r>
            <a:r>
              <a:rPr lang="pl-PL" sz="1400" dirty="0"/>
              <a:t>wpływu na społeczności lokalne oraz, w </a:t>
            </a:r>
            <a:r>
              <a:rPr lang="pl-PL" sz="1400" dirty="0" smtClean="0"/>
              <a:t>stosownych </a:t>
            </a:r>
            <a:r>
              <a:rPr lang="fr-BE" sz="1400" dirty="0" smtClean="0"/>
              <a:t>	</a:t>
            </a:r>
            <a:r>
              <a:rPr lang="pl-PL" sz="1400" dirty="0" smtClean="0"/>
              <a:t>przypadkach</a:t>
            </a:r>
            <a:r>
              <a:rPr lang="pl-PL" sz="1400" dirty="0"/>
              <a:t>, kładąc nacisk na integrację ubogich społeczności i </a:t>
            </a:r>
            <a:r>
              <a:rPr lang="en-IE" sz="1400" dirty="0" smtClean="0"/>
              <a:t>	</a:t>
            </a:r>
            <a:r>
              <a:rPr lang="pl-PL" sz="1400" dirty="0" smtClean="0"/>
              <a:t>zatrudnianie </a:t>
            </a:r>
            <a:r>
              <a:rPr lang="pl-PL" sz="1400" dirty="0"/>
              <a:t>osób wykluczonych</a:t>
            </a:r>
            <a:r>
              <a:rPr lang="pl-PL" sz="1400" dirty="0" smtClean="0"/>
              <a:t>.</a:t>
            </a:r>
            <a:endParaRPr lang="en-IE" sz="1400" dirty="0" smtClean="0"/>
          </a:p>
          <a:p>
            <a:pPr>
              <a:buFont typeface="Wingdings" panose="05000000000000000000" pitchFamily="2" charset="2"/>
              <a:buChar char="è"/>
            </a:pPr>
            <a:r>
              <a:rPr lang="en-IE" sz="1400" b="1" dirty="0" err="1" smtClean="0">
                <a:sym typeface="Wingdings" panose="05000000000000000000" pitchFamily="2" charset="2"/>
              </a:rPr>
              <a:t>Charakterystyka</a:t>
            </a:r>
            <a:r>
              <a:rPr lang="en-IE" sz="1400" b="1" dirty="0" smtClean="0">
                <a:sym typeface="Wingdings" panose="05000000000000000000" pitchFamily="2" charset="2"/>
              </a:rPr>
              <a:t> </a:t>
            </a:r>
            <a:r>
              <a:rPr lang="en-IE" sz="1400" b="1" dirty="0" err="1" smtClean="0">
                <a:sym typeface="Wingdings" panose="05000000000000000000" pitchFamily="2" charset="2"/>
              </a:rPr>
              <a:t>inwestycji</a:t>
            </a:r>
            <a:r>
              <a:rPr lang="en-IE" sz="1400" b="1" dirty="0" smtClean="0"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en-IE" sz="1400" dirty="0" smtClean="0"/>
              <a:t>	</a:t>
            </a:r>
            <a:r>
              <a:rPr lang="en-IE" sz="1400" dirty="0"/>
              <a:t>I</a:t>
            </a:r>
            <a:r>
              <a:rPr lang="pl-PL" sz="1400" dirty="0" err="1" smtClean="0"/>
              <a:t>nwestycje</a:t>
            </a:r>
            <a:r>
              <a:rPr lang="pl-PL" sz="1400" dirty="0" smtClean="0"/>
              <a:t> </a:t>
            </a:r>
            <a:r>
              <a:rPr lang="pl-PL" sz="1400" dirty="0"/>
              <a:t>powinny być trwale finansowo, zrównoważone środowiskowo oraz </a:t>
            </a:r>
            <a:r>
              <a:rPr lang="en-IE" sz="1400" dirty="0" smtClean="0"/>
              <a:t>	</a:t>
            </a:r>
            <a:r>
              <a:rPr lang="pl-PL" sz="1400" dirty="0" smtClean="0"/>
              <a:t>odporne </a:t>
            </a:r>
            <a:r>
              <a:rPr lang="pl-PL" sz="1400" dirty="0"/>
              <a:t>na przyszłe kryzysy w perspektywie długoterminowej (kryzys </a:t>
            </a:r>
            <a:r>
              <a:rPr lang="pl-PL" sz="1400" dirty="0" smtClean="0"/>
              <a:t>COVID-</a:t>
            </a:r>
            <a:r>
              <a:rPr lang="en-IE" sz="1400" dirty="0" smtClean="0"/>
              <a:t>	</a:t>
            </a:r>
            <a:r>
              <a:rPr lang="pl-PL" sz="1400" dirty="0" smtClean="0"/>
              <a:t>19 </a:t>
            </a:r>
            <a:r>
              <a:rPr lang="pl-PL" sz="1400" dirty="0"/>
              <a:t>może być szansą na transformację, wykorzystując innowacyjne </a:t>
            </a:r>
            <a:r>
              <a:rPr lang="en-IE" sz="1400" dirty="0" smtClean="0"/>
              <a:t>	</a:t>
            </a:r>
            <a:r>
              <a:rPr lang="pl-PL" sz="1400" dirty="0" smtClean="0"/>
              <a:t>rozwiązania</a:t>
            </a:r>
            <a:r>
              <a:rPr lang="pl-PL" sz="1400" dirty="0"/>
              <a:t>, np. cyfrowe). </a:t>
            </a:r>
            <a:endParaRPr lang="en-IE" sz="1400" b="1" dirty="0"/>
          </a:p>
          <a:p>
            <a:pPr marL="0" indent="0">
              <a:buNone/>
            </a:pPr>
            <a:endParaRPr lang="en-IE" sz="1400" dirty="0"/>
          </a:p>
          <a:p>
            <a:endParaRPr lang="en-IE" sz="1600" u="sng" dirty="0"/>
          </a:p>
        </p:txBody>
      </p:sp>
    </p:spTree>
    <p:extLst>
      <p:ext uri="{BB962C8B-B14F-4D97-AF65-F5344CB8AC3E}">
        <p14:creationId xmlns:p14="http://schemas.microsoft.com/office/powerpoint/2010/main" val="15594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1700" dirty="0" err="1" smtClean="0"/>
              <a:t>Cel</a:t>
            </a:r>
            <a:r>
              <a:rPr lang="en-IE" sz="1700" dirty="0" smtClean="0"/>
              <a:t> 5: </a:t>
            </a:r>
            <a:r>
              <a:rPr lang="en-IE" sz="1700" i="1" dirty="0" smtClean="0"/>
              <a:t>Europa </a:t>
            </a:r>
            <a:r>
              <a:rPr lang="en-IE" sz="1700" i="1" dirty="0" err="1" smtClean="0"/>
              <a:t>bli</a:t>
            </a:r>
            <a:r>
              <a:rPr lang="pl-PL" sz="1700" i="1" dirty="0" err="1" smtClean="0"/>
              <a:t>żej</a:t>
            </a:r>
            <a:r>
              <a:rPr lang="pl-PL" sz="1700" i="1" dirty="0" smtClean="0"/>
              <a:t> obywateli </a:t>
            </a:r>
            <a:endParaRPr lang="en-IE" sz="1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9662"/>
            <a:ext cx="8229600" cy="2437309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  <a:p>
            <a:pPr lvl="0" eaLnBrk="0" hangingPunct="0"/>
            <a:r>
              <a:rPr lang="pl-PL" sz="1400" dirty="0" smtClean="0"/>
              <a:t>C</a:t>
            </a:r>
            <a:r>
              <a:rPr lang="fr-BE" sz="1400" dirty="0" smtClean="0"/>
              <a:t>el 5</a:t>
            </a:r>
            <a:r>
              <a:rPr lang="pl-PL" sz="1400" dirty="0" smtClean="0"/>
              <a:t> </a:t>
            </a:r>
            <a:r>
              <a:rPr lang="pl-PL" sz="1400" dirty="0"/>
              <a:t>w całości oparty o zintegrowane strategie terytorialne lub strategie rozwoju lokalnego </a:t>
            </a:r>
            <a:endParaRPr lang="fr-BE" sz="1400" dirty="0" smtClean="0"/>
          </a:p>
          <a:p>
            <a:pPr lvl="0" eaLnBrk="0" hangingPunct="0"/>
            <a:endParaRPr lang="en-IE" sz="1400" dirty="0"/>
          </a:p>
          <a:p>
            <a:pPr lvl="0" eaLnBrk="0" hangingPunct="0"/>
            <a:r>
              <a:rPr lang="pl-PL" sz="1400" dirty="0"/>
              <a:t>Strategie muszą być wdrażane przez </a:t>
            </a:r>
            <a:r>
              <a:rPr lang="pl-PL" sz="1400" dirty="0" smtClean="0"/>
              <a:t>instrumenty </a:t>
            </a:r>
            <a:r>
              <a:rPr lang="pl-PL" sz="1400" dirty="0"/>
              <a:t>terytorialne: ZIT, RLKS (</a:t>
            </a:r>
            <a:r>
              <a:rPr lang="pl-PL" sz="1400" dirty="0" smtClean="0"/>
              <a:t>większy </a:t>
            </a:r>
            <a:r>
              <a:rPr lang="pl-PL" sz="1400" dirty="0"/>
              <a:t>nacisk), </a:t>
            </a:r>
            <a:r>
              <a:rPr lang="pl-PL" sz="1400" b="1" dirty="0"/>
              <a:t>inne instrumenty terytorialne (nowość</a:t>
            </a:r>
            <a:r>
              <a:rPr lang="pl-PL" sz="1400" b="1" dirty="0" smtClean="0"/>
              <a:t>)</a:t>
            </a:r>
            <a:endParaRPr lang="fr-BE" sz="1400" b="1" dirty="0" smtClean="0"/>
          </a:p>
          <a:p>
            <a:pPr lvl="0" eaLnBrk="0" hangingPunct="0"/>
            <a:endParaRPr lang="en-IE" sz="1400" dirty="0"/>
          </a:p>
          <a:p>
            <a:pPr lvl="0"/>
            <a:r>
              <a:rPr lang="pl-PL" sz="1400" dirty="0"/>
              <a:t>Min. </a:t>
            </a:r>
            <a:r>
              <a:rPr lang="pl-PL" sz="1400" b="1" dirty="0"/>
              <a:t>8 % zasobów EFRR </a:t>
            </a:r>
            <a:r>
              <a:rPr lang="pl-PL" sz="1400" dirty="0"/>
              <a:t>na poziomie krajowym przeznacza się na zrównoważony rozwój obszarów miejskich poprzez instrumenty </a:t>
            </a:r>
            <a:r>
              <a:rPr lang="pl-PL" sz="1400" dirty="0" smtClean="0"/>
              <a:t>terytorialne</a:t>
            </a:r>
            <a:r>
              <a:rPr lang="fr-BE" sz="1400" dirty="0" smtClean="0"/>
              <a:t>.</a:t>
            </a:r>
            <a:endParaRPr lang="en-IE" sz="1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1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8" y="843558"/>
            <a:ext cx="8928992" cy="702469"/>
          </a:xfrm>
        </p:spPr>
        <p:txBody>
          <a:bodyPr/>
          <a:lstStyle/>
          <a:p>
            <a:pPr algn="ctr"/>
            <a:r>
              <a:rPr lang="pl-PL" dirty="0"/>
              <a:t> </a:t>
            </a:r>
            <a:r>
              <a:rPr lang="en-IE" dirty="0"/>
              <a:t/>
            </a:r>
            <a:br>
              <a:rPr lang="en-IE" dirty="0"/>
            </a:br>
            <a:r>
              <a:rPr lang="pl-PL" sz="2400" dirty="0"/>
              <a:t>Stan zaawansowania negocjacji </a:t>
            </a:r>
            <a:r>
              <a:rPr lang="fr-BE" sz="2400" dirty="0" err="1" smtClean="0"/>
              <a:t>nad</a:t>
            </a:r>
            <a:r>
              <a:rPr lang="fr-BE" sz="2400" dirty="0" smtClean="0"/>
              <a:t> UP i </a:t>
            </a:r>
            <a:r>
              <a:rPr lang="fr-BE" sz="2400" dirty="0" err="1" smtClean="0"/>
              <a:t>programami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46027"/>
            <a:ext cx="8229600" cy="2725341"/>
          </a:xfrm>
        </p:spPr>
        <p:txBody>
          <a:bodyPr/>
          <a:lstStyle/>
          <a:p>
            <a:pPr lvl="0"/>
            <a:r>
              <a:rPr lang="pl-PL" sz="1600" dirty="0"/>
              <a:t>Negocjacje pomiędzy Komisja </a:t>
            </a:r>
            <a:r>
              <a:rPr lang="fr-BE" sz="1600" dirty="0" smtClean="0"/>
              <a:t>a</a:t>
            </a:r>
            <a:r>
              <a:rPr lang="pl-PL" sz="1600" dirty="0" smtClean="0"/>
              <a:t> </a:t>
            </a:r>
            <a:r>
              <a:rPr lang="pl-PL" sz="1600" dirty="0"/>
              <a:t>władzami polskimi trwają </a:t>
            </a:r>
            <a:r>
              <a:rPr lang="pl-PL" sz="1600" dirty="0" smtClean="0"/>
              <a:t>o</a:t>
            </a:r>
            <a:r>
              <a:rPr lang="fr-BE" sz="1600" dirty="0" smtClean="0"/>
              <a:t>d</a:t>
            </a:r>
            <a:r>
              <a:rPr lang="pl-PL" sz="1600" dirty="0" smtClean="0"/>
              <a:t> </a:t>
            </a:r>
            <a:r>
              <a:rPr lang="pl-PL" sz="1600" dirty="0"/>
              <a:t>kwietnia </a:t>
            </a:r>
            <a:r>
              <a:rPr lang="pl-PL" sz="1600" dirty="0" smtClean="0"/>
              <a:t>2019</a:t>
            </a:r>
          </a:p>
          <a:p>
            <a:pPr marL="0" lvl="0" indent="0">
              <a:buNone/>
            </a:pPr>
            <a:endParaRPr lang="en-IE" sz="1600" dirty="0"/>
          </a:p>
          <a:p>
            <a:pPr lvl="0"/>
            <a:r>
              <a:rPr lang="pl-PL" sz="1600" dirty="0"/>
              <a:t>Wpływ pandemii oraz równoległych prac nad Krajowym Planie Odbudowy (Instrument na rzecz Odbudowy i </a:t>
            </a:r>
            <a:r>
              <a:rPr lang="fr-BE" sz="1600" dirty="0" smtClean="0"/>
              <a:t>Z</a:t>
            </a:r>
            <a:r>
              <a:rPr lang="pl-PL" sz="1600" dirty="0" err="1" smtClean="0"/>
              <a:t>większania</a:t>
            </a:r>
            <a:r>
              <a:rPr lang="pl-PL" sz="1600" dirty="0" smtClean="0"/>
              <a:t> </a:t>
            </a:r>
            <a:r>
              <a:rPr lang="fr-BE" sz="1600" dirty="0" smtClean="0"/>
              <a:t>O</a:t>
            </a:r>
            <a:r>
              <a:rPr lang="pl-PL" sz="1600" dirty="0" err="1" smtClean="0"/>
              <a:t>dporności</a:t>
            </a:r>
            <a:r>
              <a:rPr lang="pl-PL" sz="1600" dirty="0" smtClean="0"/>
              <a:t>)</a:t>
            </a:r>
          </a:p>
          <a:p>
            <a:pPr marL="0" lvl="0" indent="0">
              <a:buNone/>
            </a:pPr>
            <a:endParaRPr lang="en-IE" sz="1600" dirty="0"/>
          </a:p>
          <a:p>
            <a:pPr lvl="0"/>
            <a:r>
              <a:rPr lang="pl-PL" sz="1600" dirty="0"/>
              <a:t>Uwagi n/t projektów Umowy Partnerstwa przekazane przez Komisje – nakierowanie funduszy na modernizacje polskiej gospodarki, na transformacje ekologiczna oraz cyfrowa.   </a:t>
            </a:r>
            <a:endParaRPr lang="pl-PL" sz="1600" dirty="0" smtClean="0"/>
          </a:p>
          <a:p>
            <a:pPr marL="0" lvl="0" indent="0">
              <a:buNone/>
            </a:pPr>
            <a:endParaRPr lang="en-IE" sz="1600" dirty="0"/>
          </a:p>
          <a:p>
            <a:pPr lvl="0"/>
            <a:r>
              <a:rPr lang="pl-PL" sz="1600" dirty="0"/>
              <a:t>Równolegle rozmowy n/t programów krajowych oraz niektórych regionalnych.</a:t>
            </a:r>
            <a:endParaRPr lang="en-IE" sz="16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7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6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Dalsze kroki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pl-PL" sz="1800" dirty="0" smtClean="0"/>
              <a:t>Planowane </a:t>
            </a:r>
            <a:r>
              <a:rPr lang="pl-PL" sz="1800" dirty="0"/>
              <a:t>zatwierdzenie </a:t>
            </a:r>
            <a:r>
              <a:rPr lang="fr-BE" sz="1800" dirty="0" err="1" smtClean="0"/>
              <a:t>Umowy</a:t>
            </a:r>
            <a:r>
              <a:rPr lang="fr-BE" sz="1800" dirty="0" smtClean="0"/>
              <a:t> </a:t>
            </a:r>
            <a:r>
              <a:rPr lang="fr-BE" sz="1800" dirty="0" err="1" smtClean="0"/>
              <a:t>Partnerstwa</a:t>
            </a:r>
            <a:r>
              <a:rPr lang="fr-BE" sz="1800" dirty="0" smtClean="0"/>
              <a:t> – I </a:t>
            </a:r>
            <a:r>
              <a:rPr lang="fr-BE" sz="1800" dirty="0" err="1" smtClean="0"/>
              <a:t>kwartal</a:t>
            </a:r>
            <a:r>
              <a:rPr lang="fr-BE" sz="1800" dirty="0" smtClean="0"/>
              <a:t> 2022 r </a:t>
            </a:r>
            <a:r>
              <a:rPr lang="fr-BE" sz="1800" dirty="0" err="1" smtClean="0"/>
              <a:t>oraz</a:t>
            </a:r>
            <a:r>
              <a:rPr lang="fr-BE" sz="1800" dirty="0" smtClean="0"/>
              <a:t> </a:t>
            </a:r>
            <a:r>
              <a:rPr lang="pl-PL" sz="1800" dirty="0" smtClean="0"/>
              <a:t>programów </a:t>
            </a:r>
            <a:r>
              <a:rPr lang="pl-PL" sz="1800" dirty="0"/>
              <a:t>– </a:t>
            </a:r>
            <a:r>
              <a:rPr lang="fr-BE" sz="1800" dirty="0" smtClean="0"/>
              <a:t>do I</a:t>
            </a:r>
            <a:r>
              <a:rPr lang="pl-PL" sz="1800" dirty="0" smtClean="0"/>
              <a:t>I kwartał</a:t>
            </a:r>
            <a:r>
              <a:rPr lang="fr-BE" sz="1800" dirty="0" smtClean="0"/>
              <a:t>u</a:t>
            </a:r>
            <a:r>
              <a:rPr lang="pl-PL" sz="1800" dirty="0" smtClean="0"/>
              <a:t> </a:t>
            </a:r>
            <a:r>
              <a:rPr lang="pl-PL" sz="1800" dirty="0"/>
              <a:t>2022. </a:t>
            </a:r>
            <a:endParaRPr lang="fr-BE" sz="1800" dirty="0" smtClean="0"/>
          </a:p>
          <a:p>
            <a:pPr lvl="0"/>
            <a:endParaRPr lang="fr-BE" sz="1800" dirty="0"/>
          </a:p>
          <a:p>
            <a:r>
              <a:rPr lang="pl-PL" sz="1800" dirty="0"/>
              <a:t>Wpływ aktualnej problematyki w kwestii praworządności </a:t>
            </a:r>
            <a:r>
              <a:rPr lang="fr-BE" sz="1800" dirty="0"/>
              <a:t>i LGBT </a:t>
            </a:r>
            <a:r>
              <a:rPr lang="pl-PL" sz="1800" dirty="0"/>
              <a:t>na zatwierdzenie dokumentów programowych.     </a:t>
            </a:r>
            <a:endParaRPr lang="en-IE" sz="1800" dirty="0"/>
          </a:p>
          <a:p>
            <a:pPr lvl="0"/>
            <a:endParaRPr lang="pl-PL" sz="1800" dirty="0" smtClean="0"/>
          </a:p>
          <a:p>
            <a:pPr marL="0" lvl="0" indent="0">
              <a:buNone/>
            </a:pP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1793878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419622"/>
            <a:ext cx="7920880" cy="1566174"/>
          </a:xfrm>
        </p:spPr>
        <p:txBody>
          <a:bodyPr/>
          <a:lstStyle/>
          <a:p>
            <a:pPr algn="ctr"/>
            <a:r>
              <a:rPr lang="pl-PL" sz="2800" b="0" dirty="0" smtClean="0"/>
              <a:t>Dziękuję za uwagę</a:t>
            </a:r>
            <a:endParaRPr lang="en-IE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12" y="2985796"/>
            <a:ext cx="2120392" cy="14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9582"/>
            <a:ext cx="8229600" cy="702469"/>
          </a:xfrm>
        </p:spPr>
        <p:txBody>
          <a:bodyPr/>
          <a:lstStyle/>
          <a:p>
            <a:pPr algn="ctr"/>
            <a:r>
              <a:rPr lang="fr-BE" sz="2800" dirty="0" err="1"/>
              <a:t>Fundusze</a:t>
            </a:r>
            <a:r>
              <a:rPr lang="fr-BE" sz="2800" dirty="0"/>
              <a:t> </a:t>
            </a:r>
            <a:r>
              <a:rPr lang="fr-BE" sz="2800" dirty="0" err="1"/>
              <a:t>Polityki</a:t>
            </a:r>
            <a:r>
              <a:rPr lang="fr-BE" sz="2800" dirty="0"/>
              <a:t> </a:t>
            </a:r>
            <a:r>
              <a:rPr lang="fr-BE" sz="2800" dirty="0" err="1"/>
              <a:t>Spójnosci</a:t>
            </a:r>
            <a:r>
              <a:rPr lang="fr-BE" sz="2800" dirty="0"/>
              <a:t> </a:t>
            </a:r>
            <a:r>
              <a:rPr lang="fr-BE" sz="2800" dirty="0" err="1"/>
              <a:t>oraz</a:t>
            </a:r>
            <a:r>
              <a:rPr lang="fr-BE" sz="2800" dirty="0"/>
              <a:t> «</a:t>
            </a:r>
            <a:r>
              <a:rPr lang="fr-BE" sz="2800" dirty="0" err="1"/>
              <a:t>Next</a:t>
            </a:r>
            <a:r>
              <a:rPr lang="fr-BE" sz="2800" dirty="0"/>
              <a:t> </a:t>
            </a:r>
            <a:r>
              <a:rPr lang="fr-BE" sz="2800" dirty="0" err="1"/>
              <a:t>Generation</a:t>
            </a:r>
            <a:r>
              <a:rPr lang="fr-BE" sz="2800" dirty="0"/>
              <a:t> EU» 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31420"/>
              </p:ext>
            </p:extLst>
          </p:nvPr>
        </p:nvGraphicFramePr>
        <p:xfrm>
          <a:off x="468313" y="1851670"/>
          <a:ext cx="8108716" cy="29775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7179">
                  <a:extLst>
                    <a:ext uri="{9D8B030D-6E8A-4147-A177-3AD203B41FA5}">
                      <a16:colId xmlns:a16="http://schemas.microsoft.com/office/drawing/2014/main" val="3195223598"/>
                    </a:ext>
                  </a:extLst>
                </a:gridCol>
                <a:gridCol w="2027179">
                  <a:extLst>
                    <a:ext uri="{9D8B030D-6E8A-4147-A177-3AD203B41FA5}">
                      <a16:colId xmlns:a16="http://schemas.microsoft.com/office/drawing/2014/main" val="3154609924"/>
                    </a:ext>
                  </a:extLst>
                </a:gridCol>
                <a:gridCol w="4054358">
                  <a:extLst>
                    <a:ext uri="{9D8B030D-6E8A-4147-A177-3AD203B41FA5}">
                      <a16:colId xmlns:a16="http://schemas.microsoft.com/office/drawing/2014/main" val="606432064"/>
                    </a:ext>
                  </a:extLst>
                </a:gridCol>
              </a:tblGrid>
              <a:tr h="3086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/>
                        <a:t>Instrument 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/>
                        <a:t>Kwota funduszu (mld </a:t>
                      </a:r>
                      <a:r>
                        <a:rPr lang="pl-PL" sz="1800" b="1" dirty="0" smtClean="0"/>
                        <a:t>€</a:t>
                      </a:r>
                      <a:r>
                        <a:rPr lang="pl-PL" sz="1800" kern="1200" dirty="0" smtClean="0"/>
                        <a:t>)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2709"/>
                  </a:ext>
                </a:extLst>
              </a:tr>
              <a:tr h="3086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Fundusz</a:t>
                      </a:r>
                      <a:r>
                        <a:rPr lang="fr-B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Polityki Spójności</a:t>
                      </a:r>
                      <a:endParaRPr lang="en-I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76,0</a:t>
                      </a:r>
                      <a:endParaRPr lang="en-I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034393"/>
                  </a:ext>
                </a:extLst>
              </a:tr>
              <a:tr h="3086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REACT-EU</a:t>
                      </a:r>
                      <a:endParaRPr lang="en-I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en-IE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24948"/>
                  </a:ext>
                </a:extLst>
              </a:tr>
              <a:tr h="5400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/>
                        <a:t>Instrument na rzecz </a:t>
                      </a:r>
                      <a:r>
                        <a:rPr lang="pl-PL" sz="1800" kern="1200" dirty="0" err="1" smtClean="0"/>
                        <a:t>Odbu</a:t>
                      </a:r>
                      <a:r>
                        <a:rPr lang="fr-BE" sz="1800" kern="1200" dirty="0" smtClean="0"/>
                        <a:t>d</a:t>
                      </a:r>
                      <a:r>
                        <a:rPr lang="pl-PL" sz="1800" kern="1200" dirty="0" err="1" smtClean="0"/>
                        <a:t>owy</a:t>
                      </a:r>
                      <a:r>
                        <a:rPr lang="pl-PL" sz="1800" kern="1200" dirty="0" smtClean="0"/>
                        <a:t> i Zwiększania Odporności </a:t>
                      </a:r>
                      <a:endParaRPr lang="en-I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</a:rPr>
                        <a:t>35,6</a:t>
                      </a:r>
                      <a:endParaRPr lang="en-IE" sz="18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36157"/>
                  </a:ext>
                </a:extLst>
              </a:tr>
              <a:tr h="43719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/>
                        <a:t>Dotacje</a:t>
                      </a:r>
                      <a:endParaRPr lang="en-I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500" kern="1200" dirty="0" smtClean="0">
                          <a:solidFill>
                            <a:schemeClr val="tx1"/>
                          </a:solidFill>
                        </a:rPr>
                        <a:t>23,9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274003"/>
                  </a:ext>
                </a:extLst>
              </a:tr>
              <a:tr h="43719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/>
                        <a:t>Pożyczki</a:t>
                      </a:r>
                      <a:endParaRPr lang="en-I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500" kern="1200" dirty="0" smtClean="0"/>
                        <a:t>11,7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18136"/>
                  </a:ext>
                </a:extLst>
              </a:tr>
              <a:tr h="3086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/>
                        <a:t>Suma </a:t>
                      </a:r>
                      <a:endParaRPr lang="en-I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113,2</a:t>
                      </a:r>
                      <a:endParaRPr lang="en-I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8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5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 </a:t>
            </a:r>
            <a:r>
              <a:rPr lang="en-IE" dirty="0"/>
              <a:t/>
            </a:r>
            <a:br>
              <a:rPr lang="en-IE" dirty="0"/>
            </a:br>
            <a:r>
              <a:rPr lang="pl-PL" sz="2400" dirty="0"/>
              <a:t>Europejski Fundusz Rozwoju Regionalnego – podstawa prawna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83718"/>
            <a:ext cx="8229600" cy="2725341"/>
          </a:xfrm>
        </p:spPr>
        <p:txBody>
          <a:bodyPr/>
          <a:lstStyle/>
          <a:p>
            <a:pPr lvl="0"/>
            <a:r>
              <a:rPr lang="pl-PL" sz="2200" dirty="0"/>
              <a:t>Rozporządzenie (UE) nr 2021/1060 z dnia 24 czerwca 2021 r. ustanawiające wspólne przepisy </a:t>
            </a:r>
            <a:r>
              <a:rPr lang="pl-PL" sz="2200" dirty="0" smtClean="0"/>
              <a:t>…</a:t>
            </a:r>
          </a:p>
          <a:p>
            <a:pPr marL="0" lvl="0" indent="0">
              <a:buNone/>
            </a:pPr>
            <a:endParaRPr lang="en-IE" sz="2200" dirty="0"/>
          </a:p>
          <a:p>
            <a:pPr lvl="0"/>
            <a:r>
              <a:rPr lang="pl-PL" sz="2200" dirty="0"/>
              <a:t>Rozporządzenie (UE) nr 2021/1058 z dnia 24 czerwca 2021 r. w sprawie Europejskiego Funduszu Rozwoju </a:t>
            </a:r>
            <a:r>
              <a:rPr lang="pl-PL" sz="2200" dirty="0" smtClean="0"/>
              <a:t>regionalnego </a:t>
            </a:r>
            <a:r>
              <a:rPr lang="pl-PL" sz="2200" dirty="0"/>
              <a:t>i Funduszu </a:t>
            </a:r>
            <a:r>
              <a:rPr lang="pl-PL" sz="2200" dirty="0" smtClean="0"/>
              <a:t>Spójności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24344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73746"/>
            <a:ext cx="8229600" cy="702469"/>
          </a:xfrm>
        </p:spPr>
        <p:txBody>
          <a:bodyPr/>
          <a:lstStyle/>
          <a:p>
            <a:r>
              <a:rPr lang="pl-PL" sz="3200" dirty="0"/>
              <a:t>Cele polityki spójności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019098"/>
              </p:ext>
            </p:extLst>
          </p:nvPr>
        </p:nvGraphicFramePr>
        <p:xfrm>
          <a:off x="467544" y="1851670"/>
          <a:ext cx="82296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43608" y="3959128"/>
            <a:ext cx="3416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altLang="fr-FR" sz="1400" b="1" dirty="0" smtClean="0">
                <a:latin typeface="Arial" panose="020B0604020202020204" pitchFamily="34" charset="0"/>
              </a:rPr>
              <a:t>2</a:t>
            </a:r>
            <a:r>
              <a:rPr lang="pl-PL" altLang="fr-FR" sz="1400" b="1" dirty="0" smtClean="0">
                <a:latin typeface="Arial" panose="020B0604020202020204" pitchFamily="34" charset="0"/>
              </a:rPr>
              <a:t> CELE HORYZONTALNE</a:t>
            </a:r>
            <a:endParaRPr lang="en-GB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1783340" y="1428173"/>
            <a:ext cx="5598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fr-FR" sz="1400" b="1" dirty="0" smtClean="0">
                <a:cs typeface="Arial" panose="020B0604020202020204" pitchFamily="34" charset="0"/>
              </a:rPr>
              <a:t>11 CELÓW UPROSZCZONO I SKONSOLIDOWANO DO 5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2923" y="395912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DODATKOWO</a:t>
            </a:r>
            <a:endParaRPr lang="en-IE" sz="14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Extract 8"/>
          <p:cNvSpPr/>
          <p:nvPr/>
        </p:nvSpPr>
        <p:spPr>
          <a:xfrm rot="5400000">
            <a:off x="1886227" y="3155696"/>
            <a:ext cx="286746" cy="243792"/>
          </a:xfrm>
          <a:prstGeom prst="flowChartExtract">
            <a:avLst/>
          </a:prstGeom>
          <a:solidFill>
            <a:srgbClr val="FFD624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lowchart: Extract 9"/>
          <p:cNvSpPr/>
          <p:nvPr/>
        </p:nvSpPr>
        <p:spPr>
          <a:xfrm rot="5400000">
            <a:off x="3492820" y="3162075"/>
            <a:ext cx="286746" cy="243792"/>
          </a:xfrm>
          <a:prstGeom prst="flowChartExtract">
            <a:avLst/>
          </a:prstGeom>
          <a:solidFill>
            <a:srgbClr val="FFD624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lowchart: Extract 10"/>
          <p:cNvSpPr/>
          <p:nvPr/>
        </p:nvSpPr>
        <p:spPr>
          <a:xfrm rot="5400000">
            <a:off x="5126587" y="3192851"/>
            <a:ext cx="286746" cy="243792"/>
          </a:xfrm>
          <a:prstGeom prst="flowChartExtract">
            <a:avLst/>
          </a:prstGeom>
          <a:solidFill>
            <a:srgbClr val="FFD624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lowchart: Extract 11"/>
          <p:cNvSpPr/>
          <p:nvPr/>
        </p:nvSpPr>
        <p:spPr>
          <a:xfrm rot="5400000">
            <a:off x="6771678" y="3192851"/>
            <a:ext cx="286746" cy="243792"/>
          </a:xfrm>
          <a:prstGeom prst="flowChartExtract">
            <a:avLst/>
          </a:prstGeom>
          <a:solidFill>
            <a:srgbClr val="FFD624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lowchart: Extract 12"/>
          <p:cNvSpPr/>
          <p:nvPr/>
        </p:nvSpPr>
        <p:spPr>
          <a:xfrm rot="5400000">
            <a:off x="3110363" y="4539799"/>
            <a:ext cx="286746" cy="243792"/>
          </a:xfrm>
          <a:prstGeom prst="flowChartExtract">
            <a:avLst/>
          </a:prstGeom>
          <a:solidFill>
            <a:srgbClr val="FFD624"/>
          </a:solid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302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005186"/>
            <a:ext cx="8229600" cy="702469"/>
          </a:xfrm>
        </p:spPr>
        <p:txBody>
          <a:bodyPr/>
          <a:lstStyle/>
          <a:p>
            <a:r>
              <a:rPr lang="pl-PL" dirty="0"/>
              <a:t>Koncentracja </a:t>
            </a:r>
            <a:r>
              <a:rPr lang="pl-PL" dirty="0" smtClean="0"/>
              <a:t>tematyczna (EFRR) 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707655"/>
            <a:ext cx="8784976" cy="432047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BE" sz="1400" dirty="0" err="1" smtClean="0">
                <a:solidFill>
                  <a:schemeClr val="tx2"/>
                </a:solidFill>
              </a:rPr>
              <a:t>Koncentracja</a:t>
            </a:r>
            <a:r>
              <a:rPr lang="fr-BE" sz="1400" dirty="0" smtClean="0">
                <a:solidFill>
                  <a:schemeClr val="tx2"/>
                </a:solidFill>
              </a:rPr>
              <a:t> </a:t>
            </a:r>
            <a:r>
              <a:rPr lang="pl-PL" sz="1400" dirty="0" smtClean="0">
                <a:solidFill>
                  <a:schemeClr val="tx2"/>
                </a:solidFill>
              </a:rPr>
              <a:t>wydatków </a:t>
            </a:r>
            <a:r>
              <a:rPr lang="pl-PL" sz="1400" dirty="0">
                <a:solidFill>
                  <a:schemeClr val="tx2"/>
                </a:solidFill>
              </a:rPr>
              <a:t>w kluczowych </a:t>
            </a:r>
            <a:r>
              <a:rPr lang="pl-PL" sz="1400" dirty="0" smtClean="0">
                <a:solidFill>
                  <a:schemeClr val="tx2"/>
                </a:solidFill>
              </a:rPr>
              <a:t>obszarach</a:t>
            </a:r>
            <a:endParaRPr lang="pl-PL" sz="1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193708"/>
            <a:ext cx="8784976" cy="432047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0" dirty="0">
                <a:solidFill>
                  <a:schemeClr val="tx2"/>
                </a:solidFill>
              </a:rPr>
              <a:t>Na poziomie krajowym lub regionalnym  w oparciu o DNB na mieszkańca =&gt; elastyczność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36220"/>
              </p:ext>
            </p:extLst>
          </p:nvPr>
        </p:nvGraphicFramePr>
        <p:xfrm>
          <a:off x="1187624" y="2696246"/>
          <a:ext cx="6840760" cy="2015207"/>
        </p:xfrm>
        <a:graphic>
          <a:graphicData uri="http://schemas.openxmlformats.org/drawingml/2006/table">
            <a:tbl>
              <a:tblPr/>
              <a:tblGrid>
                <a:gridCol w="1777824">
                  <a:extLst>
                    <a:ext uri="{9D8B030D-6E8A-4147-A177-3AD203B41FA5}">
                      <a16:colId xmlns:a16="http://schemas.microsoft.com/office/drawing/2014/main" val="2061424058"/>
                    </a:ext>
                  </a:extLst>
                </a:gridCol>
                <a:gridCol w="2447276">
                  <a:extLst>
                    <a:ext uri="{9D8B030D-6E8A-4147-A177-3AD203B41FA5}">
                      <a16:colId xmlns:a16="http://schemas.microsoft.com/office/drawing/2014/main" val="1879147460"/>
                    </a:ext>
                  </a:extLst>
                </a:gridCol>
                <a:gridCol w="2615660">
                  <a:extLst>
                    <a:ext uri="{9D8B030D-6E8A-4147-A177-3AD203B41FA5}">
                      <a16:colId xmlns:a16="http://schemas.microsoft.com/office/drawing/2014/main" val="768935982"/>
                    </a:ext>
                  </a:extLst>
                </a:gridCol>
              </a:tblGrid>
              <a:tr h="799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 przypadku krajów z 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minimalna wartość % dla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 PO1 („inteligentna Europa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minimalna wartość % dla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 PO2 ( „ekologiczna, niskoemisyjna Europa</a:t>
                      </a: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10262"/>
                  </a:ext>
                </a:extLst>
              </a:tr>
              <a:tr h="34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DNB poniżej 75%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pl-PL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39727"/>
                  </a:ext>
                </a:extLst>
              </a:tr>
              <a:tr h="341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DNB 75–100%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fr-BE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pl-PL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kumimoji="0" lang="pl-PL" alt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92287"/>
                  </a:ext>
                </a:extLst>
              </a:tr>
              <a:tr h="398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DNB</a:t>
                      </a:r>
                      <a:r>
                        <a:rPr kumimoji="0" lang="fr-BE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l-PL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powyżej 100%</a:t>
                      </a: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PO1 + PO2 min. 85%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2000" i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9FBA"/>
                        </a:buClr>
                        <a:defRPr b="1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1200">
                          <a:solidFill>
                            <a:srgbClr val="AE7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kumimoji="0" lang="pl-PL" alt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63916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4781944"/>
            <a:ext cx="8794688" cy="307942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2"/>
                </a:solidFill>
              </a:rPr>
              <a:t>8% środków z EFRR: zrównoważony rozwój obszarów miejskich</a:t>
            </a:r>
          </a:p>
        </p:txBody>
      </p:sp>
    </p:spTree>
    <p:extLst>
      <p:ext uri="{BB962C8B-B14F-4D97-AF65-F5344CB8AC3E}">
        <p14:creationId xmlns:p14="http://schemas.microsoft.com/office/powerpoint/2010/main" val="17079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15566"/>
            <a:ext cx="8382325" cy="1008112"/>
          </a:xfrm>
        </p:spPr>
        <p:txBody>
          <a:bodyPr/>
          <a:lstStyle/>
          <a:p>
            <a:pPr algn="ctr"/>
            <a:r>
              <a:rPr lang="pl-PL" sz="2400" dirty="0"/>
              <a:t>Zalecenia Rady Unii Europejskiej dla Polski 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r. 2020 (fragmenty</a:t>
            </a:r>
            <a:r>
              <a:rPr lang="pl-PL" sz="2400" dirty="0" smtClean="0"/>
              <a:t>)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678"/>
            <a:ext cx="8229600" cy="2952328"/>
          </a:xfrm>
        </p:spPr>
        <p:txBody>
          <a:bodyPr/>
          <a:lstStyle/>
          <a:p>
            <a:pPr lvl="0"/>
            <a:r>
              <a:rPr lang="pl-PL" sz="1500" dirty="0" smtClean="0"/>
              <a:t>Ukierunkowanie inwestycji na </a:t>
            </a:r>
            <a:r>
              <a:rPr lang="pl-PL" sz="1500" b="1" dirty="0" smtClean="0"/>
              <a:t>transformację ekologiczną i cyfrową</a:t>
            </a:r>
            <a:r>
              <a:rPr lang="pl-PL" sz="1500" dirty="0" smtClean="0"/>
              <a:t>, w szczególności na infrastrukturę cyfrową, czyste i wydajne wytwarzanie i wykorzystanie energii oraz zrównoważony transport, co będzie przyczyniać się do stopniowej dekarbonizacji gospodarki, m.in. w regionach górniczych. </a:t>
            </a:r>
            <a:endParaRPr lang="en-IE" sz="1500" dirty="0" smtClean="0"/>
          </a:p>
          <a:p>
            <a:pPr lvl="0"/>
            <a:r>
              <a:rPr lang="pl-PL" sz="1500" dirty="0" smtClean="0"/>
              <a:t>Podnoszenie </a:t>
            </a:r>
            <a:r>
              <a:rPr lang="pl-PL" sz="1500" b="1" dirty="0" smtClean="0"/>
              <a:t>umiejętności cyfrowych</a:t>
            </a:r>
            <a:r>
              <a:rPr lang="pl-PL" sz="1500" dirty="0" smtClean="0"/>
              <a:t>. Dalsze promowanie transformacji cyfrowej przedsiębiorstw i administracji publicznej.</a:t>
            </a:r>
            <a:endParaRPr lang="en-IE" sz="1500" dirty="0" smtClean="0"/>
          </a:p>
          <a:p>
            <a:pPr lvl="0"/>
            <a:r>
              <a:rPr lang="pl-PL" sz="1500" dirty="0" smtClean="0"/>
              <a:t>Poprawa </a:t>
            </a:r>
            <a:r>
              <a:rPr lang="pl-PL" sz="1500" b="1" dirty="0" smtClean="0"/>
              <a:t>dostępności, odporności i skuteczności systemu ochrony zdrowia</a:t>
            </a:r>
            <a:r>
              <a:rPr lang="pl-PL" sz="1500" dirty="0" smtClean="0"/>
              <a:t>, m.in. przez zapewnienie wystarczających zasobów i przyspieszenie wdrażania usług e-zdrowia.</a:t>
            </a:r>
            <a:endParaRPr lang="en-IE" sz="1500" dirty="0" smtClean="0"/>
          </a:p>
          <a:p>
            <a:pPr lvl="0"/>
            <a:r>
              <a:rPr lang="pl-PL" sz="1500" dirty="0" smtClean="0"/>
              <a:t>Poprawa klimatu inwestycyjnego, w szczególności przez </a:t>
            </a:r>
            <a:r>
              <a:rPr lang="pl-PL" sz="1500" b="1" dirty="0" smtClean="0"/>
              <a:t>ochronę niezależności sądów</a:t>
            </a:r>
            <a:r>
              <a:rPr lang="pl-PL" sz="1500" dirty="0" smtClean="0"/>
              <a:t>. Zapewnienie </a:t>
            </a:r>
            <a:r>
              <a:rPr lang="pl-PL" sz="1500" b="1" dirty="0" smtClean="0"/>
              <a:t>skutecznych konsultacji publicznych </a:t>
            </a:r>
            <a:r>
              <a:rPr lang="pl-PL" sz="1500" dirty="0" smtClean="0"/>
              <a:t>i zaangażowania partnerów społecznych w proces kształtowania polityki.</a:t>
            </a:r>
            <a:endParaRPr lang="en-IE" sz="15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59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7574"/>
            <a:ext cx="8229600" cy="702469"/>
          </a:xfrm>
        </p:spPr>
        <p:txBody>
          <a:bodyPr/>
          <a:lstStyle/>
          <a:p>
            <a:r>
              <a:rPr lang="pl-PL" dirty="0"/>
              <a:t>Zasady horyzontalne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9662"/>
            <a:ext cx="8229600" cy="2725341"/>
          </a:xfrm>
        </p:spPr>
        <p:txBody>
          <a:bodyPr/>
          <a:lstStyle/>
          <a:p>
            <a:pPr marL="0" indent="0">
              <a:buNone/>
            </a:pPr>
            <a:r>
              <a:rPr lang="pl-PL" sz="2000" u="sng" dirty="0"/>
              <a:t>Art. 9 rozporządzenia </a:t>
            </a:r>
            <a:r>
              <a:rPr lang="pl-PL" sz="2000" u="sng" dirty="0" smtClean="0"/>
              <a:t>ogólnego</a:t>
            </a:r>
            <a:r>
              <a:rPr lang="pl-PL" sz="2000" u="sng" dirty="0"/>
              <a:t>:</a:t>
            </a:r>
            <a:endParaRPr lang="en-IE" sz="2000" u="sng" dirty="0"/>
          </a:p>
          <a:p>
            <a:pPr lvl="0"/>
            <a:r>
              <a:rPr lang="pl-PL" sz="2000" dirty="0"/>
              <a:t>poszanowanie praw podstawowych oraz przestrzeganie </a:t>
            </a:r>
            <a:r>
              <a:rPr lang="pl-PL" sz="2000" b="1" dirty="0"/>
              <a:t>Karty </a:t>
            </a:r>
            <a:r>
              <a:rPr lang="fr-BE" sz="2000" b="1" dirty="0" smtClean="0"/>
              <a:t>P</a:t>
            </a:r>
            <a:r>
              <a:rPr lang="pl-PL" sz="2000" b="1" dirty="0" err="1" smtClean="0"/>
              <a:t>raw</a:t>
            </a:r>
            <a:r>
              <a:rPr lang="pl-PL" sz="2000" b="1" dirty="0" smtClean="0"/>
              <a:t> </a:t>
            </a:r>
            <a:r>
              <a:rPr lang="fr-BE" sz="2000" b="1" dirty="0" smtClean="0"/>
              <a:t>P</a:t>
            </a:r>
            <a:r>
              <a:rPr lang="pl-PL" sz="2000" b="1" dirty="0" smtClean="0"/>
              <a:t>odstawowych </a:t>
            </a:r>
            <a:r>
              <a:rPr lang="pl-PL" sz="2000" b="1" dirty="0"/>
              <a:t>Unii Europejskiej </a:t>
            </a:r>
            <a:r>
              <a:rPr lang="pl-PL" sz="2000" dirty="0"/>
              <a:t>w procesie wdrażania funduszy. </a:t>
            </a:r>
            <a:endParaRPr lang="en-IE" sz="2000" dirty="0"/>
          </a:p>
          <a:p>
            <a:pPr lvl="0"/>
            <a:r>
              <a:rPr lang="pl-PL" sz="2000" b="1" dirty="0"/>
              <a:t>zapobieganie wszelkiej dyskryminacji </a:t>
            </a:r>
            <a:r>
              <a:rPr lang="pl-PL" sz="2000" dirty="0"/>
              <a:t>ze względu na płeć, rasę lub pochodzenie etniczne, religię lub światopogląd, niepełnosprawność, wiek lub orientację seksualną podczas przygotowywania, wdrażania, monitorowania, sprawozdawczości i ewaluacji programów. </a:t>
            </a:r>
            <a:endParaRPr lang="en-IE" sz="20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5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template_bluebanner_EN 169.pptx" id="{F877137F-040B-49F9-9454-438E6A8C6E72}" vid="{7E171B85-A9D6-43A0-96B1-BD7C5DAEF2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A2DA33-DB0F-4723-B9EA-086431A269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DD8D5-9B5D-4329-A5FA-BB635811A11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D14567-0064-41AA-B17E-6D061E25B1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1471</TotalTime>
  <Words>2624</Words>
  <Application>Microsoft Office PowerPoint</Application>
  <PresentationFormat>On-screen Show (16:9)</PresentationFormat>
  <Paragraphs>268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</vt:lpstr>
      <vt:lpstr>Calibri</vt:lpstr>
      <vt:lpstr>Calibri Light</vt:lpstr>
      <vt:lpstr>Segoe UI</vt:lpstr>
      <vt:lpstr>Times New Roman</vt:lpstr>
      <vt:lpstr>Verdana</vt:lpstr>
      <vt:lpstr>Wingdings</vt:lpstr>
      <vt:lpstr>Default Design</vt:lpstr>
      <vt:lpstr>Konkretnie o Europie. Webinarium </vt:lpstr>
      <vt:lpstr>Plan prezentacji</vt:lpstr>
      <vt:lpstr>Dostępne środki z budżetu UE 2021-27 (ceny bieżące) </vt:lpstr>
      <vt:lpstr>Fundusze Polityki Spójnosci oraz «Next Generation EU» </vt:lpstr>
      <vt:lpstr>  Europejski Fundusz Rozwoju Regionalnego – podstawa prawna </vt:lpstr>
      <vt:lpstr>Cele polityki spójności</vt:lpstr>
      <vt:lpstr>Koncentracja tematyczna (EFRR) </vt:lpstr>
      <vt:lpstr>Zalecenia Rady Unii Europejskiej dla Polski  z r. 2020 (fragmenty) </vt:lpstr>
      <vt:lpstr>Zasady horyzontalne </vt:lpstr>
      <vt:lpstr>Różnice pomiędzy okresem  2014-20 oraz 2021-27   - kwestie horyzontalne</vt:lpstr>
      <vt:lpstr>Wzrost znaczenia zasady partnerstwa oraz wielopoziomowego zarzadzania   </vt:lpstr>
      <vt:lpstr>Wzrost znaczenia komunikacji</vt:lpstr>
      <vt:lpstr>Środowiskowe aspekty realizacji projektów</vt:lpstr>
      <vt:lpstr>Różnice pomiędzy okresem  2014-20 oraz 2021-27   - kwestie sektorowe</vt:lpstr>
      <vt:lpstr>Cel polityki 1: Bardziej konkurencyjna i inteligentna Europa dzięki promowaniu innowacyjnej i inteligentnej transformacji gospodarczej oraz łączności cyfrowej</vt:lpstr>
      <vt:lpstr>PowerPoint Presentation</vt:lpstr>
      <vt:lpstr>PowerPoint Presentation</vt:lpstr>
      <vt:lpstr>Cel polityki 2: Bardziej przyjazna dla środowiska niskoemisyjna Europa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 3: Lepiej połączona Europa dzięki zwiększeniu mobilności</vt:lpstr>
      <vt:lpstr>PowerPoint Presentation</vt:lpstr>
      <vt:lpstr>Cel 4: Europa o silniejszym wymiarze społecznym </vt:lpstr>
      <vt:lpstr>PowerPoint Presentation</vt:lpstr>
      <vt:lpstr>PowerPoint Presentation</vt:lpstr>
      <vt:lpstr>PowerPoint Presentation</vt:lpstr>
      <vt:lpstr>Cel 5: Europa bliżej obywateli </vt:lpstr>
      <vt:lpstr>  Stan zaawansowania negocjacji nad UP i programami </vt:lpstr>
      <vt:lpstr>Dalsze kroki</vt:lpstr>
      <vt:lpstr>Dziękuję za uwagę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Konkretnie o Europie. Webinarium:</dc:title>
  <dc:creator>LYSIEN Dominika (REGIO)</dc:creator>
  <cp:lastModifiedBy>SWIATKOWSKA Jolanta (REGIO)</cp:lastModifiedBy>
  <cp:revision>92</cp:revision>
  <cp:lastPrinted>2021-10-25T12:23:56Z</cp:lastPrinted>
  <dcterms:created xsi:type="dcterms:W3CDTF">2021-10-25T06:59:44Z</dcterms:created>
  <dcterms:modified xsi:type="dcterms:W3CDTF">2021-10-29T09:17:39Z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