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62" r:id="rId10"/>
    <p:sldId id="259" r:id="rId11"/>
    <p:sldId id="268" r:id="rId12"/>
    <p:sldId id="269" r:id="rId13"/>
    <p:sldId id="270" r:id="rId14"/>
    <p:sldId id="271" r:id="rId15"/>
    <p:sldId id="266" r:id="rId16"/>
    <p:sldId id="267" r:id="rId17"/>
    <p:sldId id="264"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p:scale>
          <a:sx n="100" d="100"/>
          <a:sy n="100" d="100"/>
        </p:scale>
        <p:origin x="1152"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F50D68-7ADB-4608-82BF-86F3AC84264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E84DFB3-7DBD-4802-8368-2348BA43E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EA8F051-060A-40BC-9CED-D67DD67CA936}"/>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19F22FE4-DA08-462A-B9BE-9BA0A37E4C2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46CC5BA-DC60-4E64-8831-4D23FE303D80}"/>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428205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D88287-1363-4515-B695-EDDBB3D46C2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3512BCA-DA05-41AF-B24F-C3073F10087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796288A-6DC6-4525-9D81-504BA557572D}"/>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BC922AA7-6528-4707-A9C4-E98CA774DB9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EE8216E-DB13-4ADA-BECF-863346864578}"/>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187367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7389F75-CBD1-4FF3-AC1B-45C97BB7EFC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2DAD1BA-7B54-42FE-AB39-918DAE9C60C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3AA2421-CD9B-4AA3-A65D-F2BFED494052}"/>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53793920-598C-4595-999F-F12D85B9A51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F69A7B-23E8-4D4B-A6DF-90B7C8D6B4BD}"/>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268271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C833E1-67CE-422A-B679-69AE46D3BDD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BDEB3F8-EB89-45AB-AED4-10F862353B0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446B30A-6511-4163-B907-5BC496543446}"/>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62CA0A0E-0B5F-4651-9D94-D34BE1BBE75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DA923D3-1731-45A5-8FE7-C88C2FC0015A}"/>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313001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91D6A6-C358-43A2-A007-D6C22C971B1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589EB2F-A290-486F-8D59-5B4A5E397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9DE78896-B872-4FEB-AF9A-855C4CA252BF}"/>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4AC3B0FB-F86E-4F9A-A9DF-5F2CCD7CC3F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972C8FB-A214-4EDA-8EE1-F8EE6CA5901D}"/>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127619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F11920-D5CB-48D5-A930-B087BC00C1A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BE02C74-8EBC-4B89-BD65-A743FD2DEA01}"/>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C55ED2C-6A05-4018-95F8-6FD2889AE07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98305BA-2D44-40E9-9CDA-9671B902814D}"/>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6" name="Symbol zastępczy stopki 5">
            <a:extLst>
              <a:ext uri="{FF2B5EF4-FFF2-40B4-BE49-F238E27FC236}">
                <a16:creationId xmlns:a16="http://schemas.microsoft.com/office/drawing/2014/main" id="{42C056AF-AF26-4226-9A0A-7EC45C8DE7B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92CF388-CB82-4654-857A-64C6CDBF4628}"/>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9346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1BF23B-8C1A-494B-805A-C6AB3994B59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655C72C-0F9F-4C40-BBEA-7E1C6FDCF1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B0DB5E6-7086-459B-8E03-F6F3B6E644C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9932BFA-C9BE-4FB2-B882-2884F5394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DB641AC-2218-48AE-9D5B-E9858B08FE3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20398B6-F819-4D9E-947A-7DA5ABD1A913}"/>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8" name="Symbol zastępczy stopki 7">
            <a:extLst>
              <a:ext uri="{FF2B5EF4-FFF2-40B4-BE49-F238E27FC236}">
                <a16:creationId xmlns:a16="http://schemas.microsoft.com/office/drawing/2014/main" id="{FBE3B407-7767-44F4-97BF-9E4A03BD21C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41958A7-D5F0-48EA-AD26-3ED7F105C708}"/>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39154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CE2FCE-F50C-45F7-A233-C9829EC2FCC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2D88C2A-57CD-428C-86C5-AE90EC35A75C}"/>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4" name="Symbol zastępczy stopki 3">
            <a:extLst>
              <a:ext uri="{FF2B5EF4-FFF2-40B4-BE49-F238E27FC236}">
                <a16:creationId xmlns:a16="http://schemas.microsoft.com/office/drawing/2014/main" id="{DB99A4FA-2E54-4E68-A70F-1B29FF7045F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D16EA1A-5D30-4314-9023-7991F3811A04}"/>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241677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D0284EB-DC40-4706-8CD6-1659C8231584}"/>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3" name="Symbol zastępczy stopki 2">
            <a:extLst>
              <a:ext uri="{FF2B5EF4-FFF2-40B4-BE49-F238E27FC236}">
                <a16:creationId xmlns:a16="http://schemas.microsoft.com/office/drawing/2014/main" id="{D8D8AE04-80D5-4647-AA42-237414D7EFDB}"/>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E756B0F-0561-4B9D-9AE6-1D1C575DA9FB}"/>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99335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115548-DB59-4975-AA3A-5CC7D0BAA93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FDDE3F9-F528-47A0-AC36-61D080A38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7531B73-D5EB-46A8-9DB9-CF4D7CB743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A9D8748-9B6E-47E1-86D9-7665F1679D7F}"/>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6" name="Symbol zastępczy stopki 5">
            <a:extLst>
              <a:ext uri="{FF2B5EF4-FFF2-40B4-BE49-F238E27FC236}">
                <a16:creationId xmlns:a16="http://schemas.microsoft.com/office/drawing/2014/main" id="{5FE8EDD2-5485-463A-A51C-B9F27E488C3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862C2DB-00D6-4760-8513-098F73F842DD}"/>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118492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DAE309-472B-4DD0-AF38-0D4004E9E37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7FA3922-4E01-4CA3-848A-6AC9AE9DEE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24D211A9-9B2A-45DD-A6F2-58ACE3D52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D67EE13-2E0F-405F-BF78-65E576858B8C}"/>
              </a:ext>
            </a:extLst>
          </p:cNvPr>
          <p:cNvSpPr>
            <a:spLocks noGrp="1"/>
          </p:cNvSpPr>
          <p:nvPr>
            <p:ph type="dt" sz="half" idx="10"/>
          </p:nvPr>
        </p:nvSpPr>
        <p:spPr/>
        <p:txBody>
          <a:bodyPr/>
          <a:lstStyle/>
          <a:p>
            <a:fld id="{73FA7EAD-3289-4B47-ACEE-A1F6F5F628E5}" type="datetimeFigureOut">
              <a:rPr lang="pl-PL" smtClean="0"/>
              <a:t>17.03.2022</a:t>
            </a:fld>
            <a:endParaRPr lang="pl-PL"/>
          </a:p>
        </p:txBody>
      </p:sp>
      <p:sp>
        <p:nvSpPr>
          <p:cNvPr id="6" name="Symbol zastępczy stopki 5">
            <a:extLst>
              <a:ext uri="{FF2B5EF4-FFF2-40B4-BE49-F238E27FC236}">
                <a16:creationId xmlns:a16="http://schemas.microsoft.com/office/drawing/2014/main" id="{1F0E3DFD-0080-4DA5-B9F4-6C15DCCBBBA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92681B1-3E32-48F4-ABDB-D0CA1443EFEC}"/>
              </a:ext>
            </a:extLst>
          </p:cNvPr>
          <p:cNvSpPr>
            <a:spLocks noGrp="1"/>
          </p:cNvSpPr>
          <p:nvPr>
            <p:ph type="sldNum" sz="quarter" idx="12"/>
          </p:nvPr>
        </p:nvSpPr>
        <p:spPr/>
        <p:txBody>
          <a:bodyPr/>
          <a:lstStyle/>
          <a:p>
            <a:fld id="{A0276A9A-C70E-4549-95BF-6E0B7190A619}" type="slidenum">
              <a:rPr lang="pl-PL" smtClean="0"/>
              <a:t>‹#›</a:t>
            </a:fld>
            <a:endParaRPr lang="pl-PL"/>
          </a:p>
        </p:txBody>
      </p:sp>
    </p:spTree>
    <p:extLst>
      <p:ext uri="{BB962C8B-B14F-4D97-AF65-F5344CB8AC3E}">
        <p14:creationId xmlns:p14="http://schemas.microsoft.com/office/powerpoint/2010/main" val="100322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5D25A4B-1828-4928-B3DF-63D99F5F9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8A479B9-BE9F-4FC5-AC34-305873026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52B0470-8DB2-432B-9F52-BB444D06E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A7EAD-3289-4B47-ACEE-A1F6F5F628E5}" type="datetimeFigureOut">
              <a:rPr lang="pl-PL" smtClean="0"/>
              <a:t>17.03.2022</a:t>
            </a:fld>
            <a:endParaRPr lang="pl-PL"/>
          </a:p>
        </p:txBody>
      </p:sp>
      <p:sp>
        <p:nvSpPr>
          <p:cNvPr id="5" name="Symbol zastępczy stopki 4">
            <a:extLst>
              <a:ext uri="{FF2B5EF4-FFF2-40B4-BE49-F238E27FC236}">
                <a16:creationId xmlns:a16="http://schemas.microsoft.com/office/drawing/2014/main" id="{84C793B1-6F36-425D-9BF0-0821C2256A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6C8361C-68EF-4365-ADB3-B3B910236F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76A9A-C70E-4549-95BF-6E0B7190A619}" type="slidenum">
              <a:rPr lang="pl-PL" smtClean="0"/>
              <a:t>‹#›</a:t>
            </a:fld>
            <a:endParaRPr lang="pl-PL"/>
          </a:p>
        </p:txBody>
      </p:sp>
    </p:spTree>
    <p:extLst>
      <p:ext uri="{BB962C8B-B14F-4D97-AF65-F5344CB8AC3E}">
        <p14:creationId xmlns:p14="http://schemas.microsoft.com/office/powerpoint/2010/main" val="4044141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ur-lex.europa.eu/legal-content/PL/TXT/?uri=CELEX:52020XC0401(0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ip.legalis.pl/document-view.seam?documentId=mfrxilrtg4ytomzthaztgltqmfyc4nrsg42tonrxga" TargetMode="External"/><Relationship Id="rId3" Type="http://schemas.openxmlformats.org/officeDocument/2006/relationships/hyperlink" Target="https://sip.legalis.pl/document-view.seam?documentId=mfrxilrtg4ytmnbrhazdiltqmfyc4njzgm2dmmjtgq" TargetMode="External"/><Relationship Id="rId7" Type="http://schemas.openxmlformats.org/officeDocument/2006/relationships/hyperlink" Target="https://sip.legalis.pl/document-view.seam?documentId=mfrxilrtg4ytomjqgq2tmltqmfyc4nrrhe3dcobxgq" TargetMode="External"/><Relationship Id="rId2" Type="http://schemas.openxmlformats.org/officeDocument/2006/relationships/hyperlink" Target="https://sip.legalis.pl/document-view.seam?documentId=mfrxilrtg4ytmnbrhazdiltqmfyc4njzgm2dmmjuga" TargetMode="External"/><Relationship Id="rId1" Type="http://schemas.openxmlformats.org/officeDocument/2006/relationships/slideLayout" Target="../slideLayouts/slideLayout2.xml"/><Relationship Id="rId6" Type="http://schemas.openxmlformats.org/officeDocument/2006/relationships/hyperlink" Target="https://sip.legalis.pl/document-view.seam?documentId=mfrxilrtg4ytmojygeztsltqmfyc4nrrguytgojxga" TargetMode="External"/><Relationship Id="rId5" Type="http://schemas.openxmlformats.org/officeDocument/2006/relationships/hyperlink" Target="https://sip.legalis.pl/document-view.seam?documentId=mfrxilrtg4ytmobtheztsltqmfyc4nrrga2tqnjxge" TargetMode="External"/><Relationship Id="rId10" Type="http://schemas.openxmlformats.org/officeDocument/2006/relationships/hyperlink" Target="https://sip.legalis.pl/document-view.seam?documentId=mfrxilrtg4ytomzthaztgltqmfyc4nrsg42tonzuha" TargetMode="External"/><Relationship Id="rId4" Type="http://schemas.openxmlformats.org/officeDocument/2006/relationships/hyperlink" Target="https://sip.legalis.pl/document-view.seam?documentId=mfrxilrtg4ytmnrqheyteltqmfyc4nrqgezdomzugm" TargetMode="External"/><Relationship Id="rId9" Type="http://schemas.openxmlformats.org/officeDocument/2006/relationships/hyperlink" Target="https://sip.legalis.pl/document-view.seam?documentId=mfrxilrtg4ytomzthaztgltqmfyc4nrsg42tonrzha"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ip.legalis.pl/document-view.seam?documentId=mfrxilryguztgojwgy2c44dboaxdknrvgy4tqnj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6">
            <a:extLst>
              <a:ext uri="{FF2B5EF4-FFF2-40B4-BE49-F238E27FC236}">
                <a16:creationId xmlns:a16="http://schemas.microsoft.com/office/drawing/2014/main" id="{26355CF0-422E-4E6A-95EA-261971F67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6E6B1F-D812-44D7-983B-70E0879DAD37}"/>
              </a:ext>
            </a:extLst>
          </p:cNvPr>
          <p:cNvSpPr>
            <a:spLocks noGrp="1"/>
          </p:cNvSpPr>
          <p:nvPr>
            <p:ph type="ctrTitle"/>
          </p:nvPr>
        </p:nvSpPr>
        <p:spPr>
          <a:xfrm>
            <a:off x="1106557" y="637953"/>
            <a:ext cx="7659688" cy="3189507"/>
          </a:xfrm>
        </p:spPr>
        <p:txBody>
          <a:bodyPr>
            <a:normAutofit/>
          </a:bodyPr>
          <a:lstStyle/>
          <a:p>
            <a:pPr algn="l"/>
            <a:r>
              <a:rPr lang="pl-PL" sz="4400" dirty="0">
                <a:solidFill>
                  <a:schemeClr val="tx1">
                    <a:lumMod val="75000"/>
                    <a:lumOff val="25000"/>
                  </a:schemeClr>
                </a:solidFill>
              </a:rPr>
              <a:t>Instytucja pomocy społecznościom lokalnym i regionalnym innych państw </a:t>
            </a:r>
            <a:r>
              <a:rPr lang="pl-PL" sz="2800" dirty="0">
                <a:solidFill>
                  <a:schemeClr val="tx1">
                    <a:lumMod val="75000"/>
                    <a:lumOff val="25000"/>
                  </a:schemeClr>
                </a:solidFill>
              </a:rPr>
              <a:t>+ kilka uwag o zamówieniach publicznych</a:t>
            </a:r>
          </a:p>
        </p:txBody>
      </p:sp>
      <p:sp>
        <p:nvSpPr>
          <p:cNvPr id="20" name="Freeform 5">
            <a:extLst>
              <a:ext uri="{FF2B5EF4-FFF2-40B4-BE49-F238E27FC236}">
                <a16:creationId xmlns:a16="http://schemas.microsoft.com/office/drawing/2014/main" id="{8AA5B50B-519E-4763-9EFB-2C80373D1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56608"/>
            <a:ext cx="542047" cy="1997227"/>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6">
            <a:extLst>
              <a:ext uri="{FF2B5EF4-FFF2-40B4-BE49-F238E27FC236}">
                <a16:creationId xmlns:a16="http://schemas.microsoft.com/office/drawing/2014/main" id="{298FD7FF-CB14-4A07-B879-0731A1847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14476"/>
            <a:ext cx="36976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CA0D5741-1590-4555-A7A7-DC9B4E2E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122185"/>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
            <a:extLst>
              <a:ext uri="{FF2B5EF4-FFF2-40B4-BE49-F238E27FC236}">
                <a16:creationId xmlns:a16="http://schemas.microsoft.com/office/drawing/2014/main" id="{3E9C0339-B0D3-40BA-96EF-3C1DB738A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6820" y="4214476"/>
            <a:ext cx="339126"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A4B9A42A-C5B8-4470-8743-670E34420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122186"/>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EDB12AFC-55F8-4AE8-9351-0F38D0C5D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122187"/>
            <a:ext cx="7978524" cy="164787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8">
            <a:extLst>
              <a:ext uri="{FF2B5EF4-FFF2-40B4-BE49-F238E27FC236}">
                <a16:creationId xmlns:a16="http://schemas.microsoft.com/office/drawing/2014/main" id="{C58506DD-7B3D-4594-846B-F78590BE9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5946" y="4356608"/>
            <a:ext cx="312207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8878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E73A16-98C2-42D4-8C8E-67E4A5ADAD0F}"/>
              </a:ext>
            </a:extLst>
          </p:cNvPr>
          <p:cNvSpPr>
            <a:spLocks noGrp="1"/>
          </p:cNvSpPr>
          <p:nvPr>
            <p:ph type="title"/>
          </p:nvPr>
        </p:nvSpPr>
        <p:spPr>
          <a:xfrm>
            <a:off x="1028700" y="365126"/>
            <a:ext cx="10306050" cy="739774"/>
          </a:xfrm>
        </p:spPr>
        <p:txBody>
          <a:bodyPr>
            <a:normAutofit fontScale="90000"/>
          </a:bodyPr>
          <a:lstStyle/>
          <a:p>
            <a:pPr algn="ctr"/>
            <a:r>
              <a:rPr lang="pl-PL" dirty="0"/>
              <a:t>Uwzględnianie zamówień pomocowych w planach zamówień i sprawozdaniach</a:t>
            </a:r>
          </a:p>
        </p:txBody>
      </p:sp>
      <p:pic>
        <p:nvPicPr>
          <p:cNvPr id="5" name="Symbol zastępczy zawartości 4">
            <a:extLst>
              <a:ext uri="{FF2B5EF4-FFF2-40B4-BE49-F238E27FC236}">
                <a16:creationId xmlns:a16="http://schemas.microsoft.com/office/drawing/2014/main" id="{B882063F-68C4-46FA-B1EF-BEEE6CE3FC03}"/>
              </a:ext>
            </a:extLst>
          </p:cNvPr>
          <p:cNvPicPr>
            <a:picLocks noGrp="1" noChangeAspect="1"/>
          </p:cNvPicPr>
          <p:nvPr>
            <p:ph idx="1"/>
          </p:nvPr>
        </p:nvPicPr>
        <p:blipFill>
          <a:blip r:embed="rId2"/>
          <a:stretch>
            <a:fillRect/>
          </a:stretch>
        </p:blipFill>
        <p:spPr>
          <a:xfrm>
            <a:off x="1295400" y="1474827"/>
            <a:ext cx="8572500" cy="5018048"/>
          </a:xfrm>
        </p:spPr>
      </p:pic>
    </p:spTree>
    <p:extLst>
      <p:ext uri="{BB962C8B-B14F-4D97-AF65-F5344CB8AC3E}">
        <p14:creationId xmlns:p14="http://schemas.microsoft.com/office/powerpoint/2010/main" val="364742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9058AC-417C-4859-B036-085303D599C7}"/>
              </a:ext>
            </a:extLst>
          </p:cNvPr>
          <p:cNvSpPr>
            <a:spLocks noGrp="1"/>
          </p:cNvSpPr>
          <p:nvPr>
            <p:ph type="title"/>
          </p:nvPr>
        </p:nvSpPr>
        <p:spPr>
          <a:xfrm>
            <a:off x="838200" y="365126"/>
            <a:ext cx="10515600" cy="977900"/>
          </a:xfrm>
        </p:spPr>
        <p:txBody>
          <a:bodyPr/>
          <a:lstStyle/>
          <a:p>
            <a:pPr algn="ctr"/>
            <a:r>
              <a:rPr lang="pl-PL" dirty="0"/>
              <a:t>Umowy o zamówienia</a:t>
            </a:r>
          </a:p>
        </p:txBody>
      </p:sp>
      <p:sp>
        <p:nvSpPr>
          <p:cNvPr id="3" name="Symbol zastępczy zawartości 2">
            <a:extLst>
              <a:ext uri="{FF2B5EF4-FFF2-40B4-BE49-F238E27FC236}">
                <a16:creationId xmlns:a16="http://schemas.microsoft.com/office/drawing/2014/main" id="{F8CAD59A-46B0-4318-B3AC-C245C1EC71AE}"/>
              </a:ext>
            </a:extLst>
          </p:cNvPr>
          <p:cNvSpPr>
            <a:spLocks noGrp="1"/>
          </p:cNvSpPr>
          <p:nvPr>
            <p:ph idx="1"/>
          </p:nvPr>
        </p:nvSpPr>
        <p:spPr>
          <a:xfrm>
            <a:off x="838200" y="1552575"/>
            <a:ext cx="10515600" cy="4624388"/>
          </a:xfrm>
        </p:spPr>
        <p:txBody>
          <a:bodyPr>
            <a:normAutofit fontScale="92500" lnSpcReduction="10000"/>
          </a:bodyPr>
          <a:lstStyle/>
          <a:p>
            <a:pPr marL="514350" indent="-514350">
              <a:buAutoNum type="arabicParenR"/>
            </a:pPr>
            <a:r>
              <a:rPr lang="pl-PL" dirty="0"/>
              <a:t>Należy zwrócić uwagę na niektóre wymogi które wskazane w PZP są również w innych ustawach </a:t>
            </a:r>
          </a:p>
          <a:p>
            <a:pPr marL="0" indent="0">
              <a:buNone/>
            </a:pPr>
            <a:endParaRPr lang="pl-PL" dirty="0"/>
          </a:p>
          <a:p>
            <a:pPr marL="0" indent="0">
              <a:buNone/>
            </a:pPr>
            <a:r>
              <a:rPr lang="pl-PL" dirty="0"/>
              <a:t>( np. art. 100 PZP   wymagania dotyczące dostępności są również w art. 4 ust 3 </a:t>
            </a:r>
            <a:r>
              <a:rPr lang="pl-PL" dirty="0">
                <a:effectLst/>
              </a:rPr>
              <a:t>Ustawy o zapewnianiu dostępności osobom ze szczególnymi potrzebami)</a:t>
            </a:r>
            <a:endParaRPr lang="pl-PL" dirty="0"/>
          </a:p>
          <a:p>
            <a:pPr marL="0" indent="0">
              <a:buNone/>
            </a:pPr>
            <a:endParaRPr lang="pl-PL" dirty="0"/>
          </a:p>
          <a:p>
            <a:pPr marL="0" indent="0">
              <a:buNone/>
            </a:pPr>
            <a:r>
              <a:rPr lang="pl-PL" dirty="0"/>
              <a:t>2) Znika wymóg co do formy – 432, ograniczenia co do aneksowania i wymogi </a:t>
            </a:r>
            <a:r>
              <a:rPr lang="pl-PL" dirty="0" err="1"/>
              <a:t>np</a:t>
            </a:r>
            <a:r>
              <a:rPr lang="pl-PL" dirty="0"/>
              <a:t> co do waloryzacji w umowach wieloletnich.  </a:t>
            </a:r>
          </a:p>
          <a:p>
            <a:pPr marL="0" indent="0">
              <a:buNone/>
            </a:pPr>
            <a:endParaRPr lang="pl-PL" dirty="0"/>
          </a:p>
          <a:p>
            <a:pPr marL="0" indent="0">
              <a:buNone/>
            </a:pPr>
            <a:r>
              <a:rPr lang="pl-PL" dirty="0"/>
              <a:t>3) Ogólną dyrektywą angażowania środków jest art. 44 ustawy o finansach publicznych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94007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0B240-5535-4383-850A-112A5D0DD5DC}"/>
              </a:ext>
            </a:extLst>
          </p:cNvPr>
          <p:cNvSpPr>
            <a:spLocks noGrp="1"/>
          </p:cNvSpPr>
          <p:nvPr>
            <p:ph type="title"/>
          </p:nvPr>
        </p:nvSpPr>
        <p:spPr>
          <a:xfrm>
            <a:off x="838200" y="365125"/>
            <a:ext cx="10515600" cy="1034467"/>
          </a:xfrm>
        </p:spPr>
        <p:txBody>
          <a:bodyPr>
            <a:normAutofit/>
          </a:bodyPr>
          <a:lstStyle/>
          <a:p>
            <a:pPr algn="ctr"/>
            <a:r>
              <a:rPr lang="pl-PL" dirty="0"/>
              <a:t>Kilka uwag o PZP</a:t>
            </a:r>
          </a:p>
        </p:txBody>
      </p:sp>
      <p:sp>
        <p:nvSpPr>
          <p:cNvPr id="5" name="Owal 4">
            <a:extLst>
              <a:ext uri="{FF2B5EF4-FFF2-40B4-BE49-F238E27FC236}">
                <a16:creationId xmlns:a16="http://schemas.microsoft.com/office/drawing/2014/main" id="{57B9CB53-16A3-4948-9F79-E1856D4E7E59}"/>
              </a:ext>
            </a:extLst>
          </p:cNvPr>
          <p:cNvSpPr/>
          <p:nvPr/>
        </p:nvSpPr>
        <p:spPr>
          <a:xfrm>
            <a:off x="481720" y="1535470"/>
            <a:ext cx="4828510" cy="420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 Obywatelom Ukrainy na terenie RP</a:t>
            </a:r>
          </a:p>
          <a:p>
            <a:pPr algn="ctr"/>
            <a:r>
              <a:rPr lang="pl-PL" dirty="0"/>
              <a:t>- Formy pomocy</a:t>
            </a:r>
          </a:p>
          <a:p>
            <a:pPr marL="285750" indent="-285750" algn="ctr">
              <a:buFontTx/>
              <a:buChar char="-"/>
            </a:pPr>
            <a:r>
              <a:rPr lang="pl-PL" dirty="0"/>
              <a:t>Obowiązki i tryb legalizacji pobytu</a:t>
            </a:r>
          </a:p>
          <a:p>
            <a:pPr marL="285750" indent="-285750" algn="ctr">
              <a:buFontTx/>
              <a:buChar char="-"/>
            </a:pPr>
            <a:r>
              <a:rPr lang="pl-PL" dirty="0"/>
              <a:t>Warunki podejmowania zatrudnienia</a:t>
            </a:r>
          </a:p>
          <a:p>
            <a:pPr marL="285750" indent="-285750" algn="ctr">
              <a:buFontTx/>
              <a:buChar char="-"/>
            </a:pPr>
            <a:r>
              <a:rPr lang="pl-PL" dirty="0"/>
              <a:t>Dostęp do usług publicznych</a:t>
            </a:r>
          </a:p>
          <a:p>
            <a:pPr algn="ctr"/>
            <a:r>
              <a:rPr lang="pl-PL" dirty="0"/>
              <a:t>itp. </a:t>
            </a:r>
          </a:p>
          <a:p>
            <a:pPr algn="ctr"/>
            <a:endParaRPr lang="pl-PL" dirty="0"/>
          </a:p>
          <a:p>
            <a:pPr algn="ctr"/>
            <a:r>
              <a:rPr lang="pl-PL" dirty="0"/>
              <a:t>113 artykułów </a:t>
            </a:r>
          </a:p>
        </p:txBody>
      </p:sp>
      <p:sp>
        <p:nvSpPr>
          <p:cNvPr id="6" name="Owal 5">
            <a:extLst>
              <a:ext uri="{FF2B5EF4-FFF2-40B4-BE49-F238E27FC236}">
                <a16:creationId xmlns:a16="http://schemas.microsoft.com/office/drawing/2014/main" id="{4FA78B71-A5A4-4729-A039-D4FCF7612AAC}"/>
              </a:ext>
            </a:extLst>
          </p:cNvPr>
          <p:cNvSpPr/>
          <p:nvPr/>
        </p:nvSpPr>
        <p:spPr>
          <a:xfrm>
            <a:off x="7911689" y="1989021"/>
            <a:ext cx="1356860" cy="12221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100" dirty="0"/>
              <a:t>Pomoc wspólnotom innych krajów   art. 73/78/79</a:t>
            </a:r>
          </a:p>
        </p:txBody>
      </p:sp>
      <p:sp>
        <p:nvSpPr>
          <p:cNvPr id="7" name="Strzałka: w dół 6">
            <a:extLst>
              <a:ext uri="{FF2B5EF4-FFF2-40B4-BE49-F238E27FC236}">
                <a16:creationId xmlns:a16="http://schemas.microsoft.com/office/drawing/2014/main" id="{996B2A46-56E4-4E59-B015-01B1081A5A9C}"/>
              </a:ext>
            </a:extLst>
          </p:cNvPr>
          <p:cNvSpPr/>
          <p:nvPr/>
        </p:nvSpPr>
        <p:spPr>
          <a:xfrm rot="5400000">
            <a:off x="5132012" y="6057671"/>
            <a:ext cx="755009" cy="398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a:extLst>
              <a:ext uri="{FF2B5EF4-FFF2-40B4-BE49-F238E27FC236}">
                <a16:creationId xmlns:a16="http://schemas.microsoft.com/office/drawing/2014/main" id="{585D9560-F12D-48F5-BC92-F04B809F767D}"/>
              </a:ext>
            </a:extLst>
          </p:cNvPr>
          <p:cNvSpPr/>
          <p:nvPr/>
        </p:nvSpPr>
        <p:spPr>
          <a:xfrm rot="16200000">
            <a:off x="5917784" y="6046370"/>
            <a:ext cx="755009" cy="398576"/>
          </a:xfrm>
          <a:prstGeom prst="downArrow">
            <a:avLst>
              <a:gd name="adj1" fmla="val 4785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a:extLst>
              <a:ext uri="{FF2B5EF4-FFF2-40B4-BE49-F238E27FC236}">
                <a16:creationId xmlns:a16="http://schemas.microsoft.com/office/drawing/2014/main" id="{65CF88D9-BD74-480A-B281-30F91420F5E2}"/>
              </a:ext>
            </a:extLst>
          </p:cNvPr>
          <p:cNvSpPr txBox="1"/>
          <p:nvPr/>
        </p:nvSpPr>
        <p:spPr>
          <a:xfrm>
            <a:off x="1510022" y="6077350"/>
            <a:ext cx="3330430" cy="369332"/>
          </a:xfrm>
          <a:prstGeom prst="rect">
            <a:avLst/>
          </a:prstGeom>
          <a:noFill/>
        </p:spPr>
        <p:txBody>
          <a:bodyPr wrap="square" rtlCol="0">
            <a:spAutoFit/>
          </a:bodyPr>
          <a:lstStyle/>
          <a:p>
            <a:r>
              <a:rPr lang="pl-PL" dirty="0"/>
              <a:t>Zwolnienia ustawowe  </a:t>
            </a:r>
          </a:p>
        </p:txBody>
      </p:sp>
      <p:sp>
        <p:nvSpPr>
          <p:cNvPr id="11" name="pole tekstowe 10">
            <a:extLst>
              <a:ext uri="{FF2B5EF4-FFF2-40B4-BE49-F238E27FC236}">
                <a16:creationId xmlns:a16="http://schemas.microsoft.com/office/drawing/2014/main" id="{5C8BB6DD-15AE-452B-B8FE-46BABB45D502}"/>
              </a:ext>
            </a:extLst>
          </p:cNvPr>
          <p:cNvSpPr txBox="1"/>
          <p:nvPr/>
        </p:nvSpPr>
        <p:spPr>
          <a:xfrm>
            <a:off x="7277242" y="6077350"/>
            <a:ext cx="3330430" cy="369332"/>
          </a:xfrm>
          <a:prstGeom prst="rect">
            <a:avLst/>
          </a:prstGeom>
          <a:noFill/>
        </p:spPr>
        <p:txBody>
          <a:bodyPr wrap="square" rtlCol="0">
            <a:spAutoFit/>
          </a:bodyPr>
          <a:lstStyle/>
          <a:p>
            <a:r>
              <a:rPr lang="pl-PL" dirty="0"/>
              <a:t>Brak zwolnienia ustawowego </a:t>
            </a:r>
          </a:p>
        </p:txBody>
      </p:sp>
      <p:sp>
        <p:nvSpPr>
          <p:cNvPr id="9" name="Dymek mowy: prostokąt 8">
            <a:extLst>
              <a:ext uri="{FF2B5EF4-FFF2-40B4-BE49-F238E27FC236}">
                <a16:creationId xmlns:a16="http://schemas.microsoft.com/office/drawing/2014/main" id="{E871F95F-15E3-4F7C-8C55-C294D64B65D5}"/>
              </a:ext>
            </a:extLst>
          </p:cNvPr>
          <p:cNvSpPr/>
          <p:nvPr/>
        </p:nvSpPr>
        <p:spPr>
          <a:xfrm>
            <a:off x="5561900" y="3548543"/>
            <a:ext cx="4828510" cy="1853967"/>
          </a:xfrm>
          <a:prstGeom prst="wedgeRectCallout">
            <a:avLst>
              <a:gd name="adj1" fmla="val -94212"/>
              <a:gd name="adj2" fmla="val 84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ln w="0"/>
                <a:solidFill>
                  <a:schemeClr val="tx1"/>
                </a:solidFill>
                <a:effectLst>
                  <a:outerShdw blurRad="38100" dist="19050" dir="2700000" algn="tl" rotWithShape="0">
                    <a:schemeClr val="dk1">
                      <a:alpha val="40000"/>
                    </a:schemeClr>
                  </a:outerShdw>
                </a:effectLst>
              </a:rPr>
              <a:t>https://www.uzp.gov.pl/strona-glowna/slider-aktualnosci/wylaczenia-stosowania-ustawy-pzp-obywatele-ukrainy/wylaczenia-stosowania-ustawy-pzp-przewidziane-w-ustawie-o-pomocy-obywatelom-ukrainy-w-zwiazku-z-konfliktem-zbrojnym-na-terytorium-tego-panstwa  </a:t>
            </a:r>
          </a:p>
        </p:txBody>
      </p:sp>
    </p:spTree>
    <p:extLst>
      <p:ext uri="{BB962C8B-B14F-4D97-AF65-F5344CB8AC3E}">
        <p14:creationId xmlns:p14="http://schemas.microsoft.com/office/powerpoint/2010/main" val="16656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0B240-5535-4383-850A-112A5D0DD5DC}"/>
              </a:ext>
            </a:extLst>
          </p:cNvPr>
          <p:cNvSpPr>
            <a:spLocks noGrp="1"/>
          </p:cNvSpPr>
          <p:nvPr>
            <p:ph type="title"/>
          </p:nvPr>
        </p:nvSpPr>
        <p:spPr>
          <a:xfrm>
            <a:off x="838200" y="365125"/>
            <a:ext cx="10515600" cy="1034467"/>
          </a:xfrm>
        </p:spPr>
        <p:txBody>
          <a:bodyPr>
            <a:normAutofit fontScale="90000"/>
          </a:bodyPr>
          <a:lstStyle/>
          <a:p>
            <a:pPr algn="ctr"/>
            <a:r>
              <a:rPr lang="pl-PL" dirty="0"/>
              <a:t>Kilka uwag o PZP w pomocy społecznościom lokalnym </a:t>
            </a:r>
          </a:p>
        </p:txBody>
      </p:sp>
      <p:sp>
        <p:nvSpPr>
          <p:cNvPr id="3" name="pole tekstowe 2">
            <a:extLst>
              <a:ext uri="{FF2B5EF4-FFF2-40B4-BE49-F238E27FC236}">
                <a16:creationId xmlns:a16="http://schemas.microsoft.com/office/drawing/2014/main" id="{49179246-A616-4205-9C32-B93B93D9027A}"/>
              </a:ext>
            </a:extLst>
          </p:cNvPr>
          <p:cNvSpPr txBox="1"/>
          <p:nvPr/>
        </p:nvSpPr>
        <p:spPr>
          <a:xfrm>
            <a:off x="629174" y="1399593"/>
            <a:ext cx="10724626" cy="4247317"/>
          </a:xfrm>
          <a:prstGeom prst="rect">
            <a:avLst/>
          </a:prstGeom>
          <a:noFill/>
        </p:spPr>
        <p:txBody>
          <a:bodyPr wrap="square" rtlCol="0">
            <a:spAutoFit/>
          </a:bodyPr>
          <a:lstStyle/>
          <a:p>
            <a:r>
              <a:rPr lang="pl-PL" dirty="0"/>
              <a:t>Przy pomocy społecznościom lokalnym i regionalnym stosujemy PZP ale:</a:t>
            </a:r>
          </a:p>
          <a:p>
            <a:br>
              <a:rPr lang="pl-PL" dirty="0"/>
            </a:br>
            <a:r>
              <a:rPr lang="pl-PL" dirty="0"/>
              <a:t>Komunikat Komisji pt.: </a:t>
            </a:r>
            <a:r>
              <a:rPr lang="pl-PL" i="1" dirty="0"/>
              <a:t>Wytyczne Komisji Europejskiej w sprawie stosowania ram dotyczących zamówień publicznych w sytuacji nadzwyczajnej związanej z kryzysem wywołanym epidemią COVID-19 2020/C 108 I/01</a:t>
            </a:r>
          </a:p>
          <a:p>
            <a:endParaRPr lang="pl-PL" dirty="0"/>
          </a:p>
          <a:p>
            <a:r>
              <a:rPr lang="pl-PL" sz="1800" u="sng" dirty="0">
                <a:solidFill>
                  <a:srgbClr val="0563C1"/>
                </a:solidFill>
                <a:effectLst/>
                <a:latin typeface="Calibri" panose="020F0502020204030204" pitchFamily="34" charset="0"/>
                <a:ea typeface="Calibri" panose="020F0502020204030204" pitchFamily="34" charset="0"/>
                <a:hlinkClick r:id="rId2"/>
              </a:rPr>
              <a:t>https://eur-lex.europa.eu/legal-content/PL/TXT/?uri=CELEX:52020XC0401(05)</a:t>
            </a:r>
            <a:endParaRPr lang="pl-PL" sz="1800" dirty="0">
              <a:effectLst/>
              <a:latin typeface="Calibri" panose="020F0502020204030204" pitchFamily="34" charset="0"/>
              <a:ea typeface="Calibri" panose="020F0502020204030204" pitchFamily="34" charset="0"/>
            </a:endParaRPr>
          </a:p>
          <a:p>
            <a:endParaRPr lang="pl-PL" dirty="0"/>
          </a:p>
          <a:p>
            <a:pPr marL="285750" indent="-285750">
              <a:buFontTx/>
              <a:buChar char="-"/>
            </a:pPr>
            <a:r>
              <a:rPr lang="pl-PL" dirty="0"/>
              <a:t>Komisja wyjaśnia jakie możliwości i elastyczność są dostępne w oparciu o unijne ramy dotyczące zamówień publicznych na dostawy, usługi i roboty budowlane niezbędne, aby stawić czoła kryzysowi</a:t>
            </a:r>
          </a:p>
          <a:p>
            <a:endParaRPr lang="pl-PL" dirty="0"/>
          </a:p>
          <a:p>
            <a:pPr marL="285750" indent="-285750">
              <a:buFontTx/>
              <a:buChar char="-"/>
            </a:pPr>
            <a:r>
              <a:rPr lang="pl-PL" dirty="0"/>
              <a:t>m.in. omawiane są tryby niekonkurencyjne m.in. Udzielenie zamówienia w trybie negocjacji bez ogłoszenia (art. 209.1.4 PZP). </a:t>
            </a:r>
          </a:p>
          <a:p>
            <a:endParaRPr lang="pl-PL" dirty="0"/>
          </a:p>
          <a:p>
            <a:endParaRPr lang="pl-PL" dirty="0"/>
          </a:p>
          <a:p>
            <a:endParaRPr lang="pl-PL" dirty="0"/>
          </a:p>
        </p:txBody>
      </p:sp>
    </p:spTree>
    <p:extLst>
      <p:ext uri="{BB962C8B-B14F-4D97-AF65-F5344CB8AC3E}">
        <p14:creationId xmlns:p14="http://schemas.microsoft.com/office/powerpoint/2010/main" val="158173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6355CF0-422E-4E6A-95EA-261971F67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57D21F-AB80-4CDE-8DB8-41361788C81A}"/>
              </a:ext>
            </a:extLst>
          </p:cNvPr>
          <p:cNvSpPr>
            <a:spLocks noGrp="1"/>
          </p:cNvSpPr>
          <p:nvPr>
            <p:ph type="title"/>
          </p:nvPr>
        </p:nvSpPr>
        <p:spPr>
          <a:xfrm>
            <a:off x="1106557" y="637953"/>
            <a:ext cx="7659688" cy="3189507"/>
          </a:xfrm>
        </p:spPr>
        <p:txBody>
          <a:bodyPr vert="horz" lIns="91440" tIns="45720" rIns="91440" bIns="45720" rtlCol="0" anchor="b">
            <a:normAutofit/>
          </a:bodyPr>
          <a:lstStyle/>
          <a:p>
            <a:r>
              <a:rPr lang="en-US" sz="8000" kern="1200">
                <a:solidFill>
                  <a:schemeClr val="tx1">
                    <a:lumMod val="75000"/>
                    <a:lumOff val="25000"/>
                  </a:schemeClr>
                </a:solidFill>
                <a:latin typeface="+mj-lt"/>
                <a:ea typeface="+mj-ea"/>
                <a:cs typeface="+mj-cs"/>
              </a:rPr>
              <a:t>Dziękuje za uwagę</a:t>
            </a:r>
          </a:p>
        </p:txBody>
      </p:sp>
      <p:sp>
        <p:nvSpPr>
          <p:cNvPr id="9" name="Freeform 5">
            <a:extLst>
              <a:ext uri="{FF2B5EF4-FFF2-40B4-BE49-F238E27FC236}">
                <a16:creationId xmlns:a16="http://schemas.microsoft.com/office/drawing/2014/main" id="{8AA5B50B-519E-4763-9EFB-2C80373D1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56608"/>
            <a:ext cx="542047" cy="1997227"/>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6">
            <a:extLst>
              <a:ext uri="{FF2B5EF4-FFF2-40B4-BE49-F238E27FC236}">
                <a16:creationId xmlns:a16="http://schemas.microsoft.com/office/drawing/2014/main" id="{298FD7FF-CB14-4A07-B879-0731A1847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14476"/>
            <a:ext cx="36976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CA0D5741-1590-4555-A7A7-DC9B4E2E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122185"/>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E9C0339-B0D3-40BA-96EF-3C1DB738A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6820" y="4214476"/>
            <a:ext cx="339126"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A4B9A42A-C5B8-4470-8743-670E34420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122186"/>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EDB12AFC-55F8-4AE8-9351-0F38D0C5D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122187"/>
            <a:ext cx="7978524" cy="164787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8">
            <a:extLst>
              <a:ext uri="{FF2B5EF4-FFF2-40B4-BE49-F238E27FC236}">
                <a16:creationId xmlns:a16="http://schemas.microsoft.com/office/drawing/2014/main" id="{C58506DD-7B3D-4594-846B-F78590BE9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5946" y="4356608"/>
            <a:ext cx="312207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5903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0B240-5535-4383-850A-112A5D0DD5DC}"/>
              </a:ext>
            </a:extLst>
          </p:cNvPr>
          <p:cNvSpPr>
            <a:spLocks noGrp="1"/>
          </p:cNvSpPr>
          <p:nvPr>
            <p:ph type="title"/>
          </p:nvPr>
        </p:nvSpPr>
        <p:spPr>
          <a:xfrm>
            <a:off x="838200" y="365125"/>
            <a:ext cx="10515600" cy="1034467"/>
          </a:xfrm>
        </p:spPr>
        <p:txBody>
          <a:bodyPr>
            <a:normAutofit fontScale="90000"/>
          </a:bodyPr>
          <a:lstStyle/>
          <a:p>
            <a:r>
              <a:rPr lang="pl-PL" dirty="0"/>
              <a:t>Pomoc społecznościom lokalnym i regionalnym</a:t>
            </a:r>
          </a:p>
        </p:txBody>
      </p:sp>
      <p:sp>
        <p:nvSpPr>
          <p:cNvPr id="3" name="Symbol zastępczy zawartości 2">
            <a:extLst>
              <a:ext uri="{FF2B5EF4-FFF2-40B4-BE49-F238E27FC236}">
                <a16:creationId xmlns:a16="http://schemas.microsoft.com/office/drawing/2014/main" id="{A7339F17-B0E5-46E3-9212-4849ABD19CAA}"/>
              </a:ext>
            </a:extLst>
          </p:cNvPr>
          <p:cNvSpPr>
            <a:spLocks noGrp="1"/>
          </p:cNvSpPr>
          <p:nvPr>
            <p:ph idx="1"/>
          </p:nvPr>
        </p:nvSpPr>
        <p:spPr>
          <a:xfrm>
            <a:off x="653643" y="1624289"/>
            <a:ext cx="10515600" cy="4351338"/>
          </a:xfrm>
        </p:spPr>
        <p:txBody>
          <a:bodyPr/>
          <a:lstStyle/>
          <a:p>
            <a:pPr marL="0" indent="0" algn="ctr">
              <a:buNone/>
            </a:pPr>
            <a:r>
              <a:rPr lang="pl-PL" dirty="0"/>
              <a:t>Zakres przedmiotowy ustawy z 12 marca  </a:t>
            </a:r>
          </a:p>
        </p:txBody>
      </p:sp>
      <p:sp>
        <p:nvSpPr>
          <p:cNvPr id="5" name="Owal 4">
            <a:extLst>
              <a:ext uri="{FF2B5EF4-FFF2-40B4-BE49-F238E27FC236}">
                <a16:creationId xmlns:a16="http://schemas.microsoft.com/office/drawing/2014/main" id="{57B9CB53-16A3-4948-9F79-E1856D4E7E59}"/>
              </a:ext>
            </a:extLst>
          </p:cNvPr>
          <p:cNvSpPr/>
          <p:nvPr/>
        </p:nvSpPr>
        <p:spPr>
          <a:xfrm>
            <a:off x="1333850" y="2390862"/>
            <a:ext cx="4828510" cy="420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 Obywatelom Ukrainy na terenie RP</a:t>
            </a:r>
          </a:p>
          <a:p>
            <a:pPr algn="ctr"/>
            <a:r>
              <a:rPr lang="pl-PL" dirty="0"/>
              <a:t>- Formy pomocy</a:t>
            </a:r>
          </a:p>
          <a:p>
            <a:pPr marL="285750" indent="-285750" algn="ctr">
              <a:buFontTx/>
              <a:buChar char="-"/>
            </a:pPr>
            <a:r>
              <a:rPr lang="pl-PL" dirty="0"/>
              <a:t>Obowiązki i tryb legalizacji pobytu</a:t>
            </a:r>
          </a:p>
          <a:p>
            <a:pPr marL="285750" indent="-285750" algn="ctr">
              <a:buFontTx/>
              <a:buChar char="-"/>
            </a:pPr>
            <a:r>
              <a:rPr lang="pl-PL" dirty="0"/>
              <a:t>Warunki podejmowania zatrudnienia</a:t>
            </a:r>
          </a:p>
          <a:p>
            <a:pPr marL="285750" indent="-285750" algn="ctr">
              <a:buFontTx/>
              <a:buChar char="-"/>
            </a:pPr>
            <a:r>
              <a:rPr lang="pl-PL" dirty="0"/>
              <a:t>Dostęp do usług publicznych</a:t>
            </a:r>
          </a:p>
          <a:p>
            <a:pPr algn="ctr"/>
            <a:r>
              <a:rPr lang="pl-PL" dirty="0"/>
              <a:t>itp. </a:t>
            </a:r>
          </a:p>
          <a:p>
            <a:pPr algn="ctr"/>
            <a:endParaRPr lang="pl-PL" dirty="0"/>
          </a:p>
          <a:p>
            <a:pPr algn="ctr"/>
            <a:r>
              <a:rPr lang="pl-PL" dirty="0"/>
              <a:t>113 artykułów </a:t>
            </a:r>
          </a:p>
        </p:txBody>
      </p:sp>
      <p:sp>
        <p:nvSpPr>
          <p:cNvPr id="6" name="Owal 5">
            <a:extLst>
              <a:ext uri="{FF2B5EF4-FFF2-40B4-BE49-F238E27FC236}">
                <a16:creationId xmlns:a16="http://schemas.microsoft.com/office/drawing/2014/main" id="{4FA78B71-A5A4-4729-A039-D4FCF7612AAC}"/>
              </a:ext>
            </a:extLst>
          </p:cNvPr>
          <p:cNvSpPr/>
          <p:nvPr/>
        </p:nvSpPr>
        <p:spPr>
          <a:xfrm>
            <a:off x="6317781" y="2588103"/>
            <a:ext cx="1356860" cy="12221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100" dirty="0"/>
              <a:t>Pomoc społecznościom innych krajów   art. 73/78/79</a:t>
            </a:r>
          </a:p>
        </p:txBody>
      </p:sp>
      <p:sp>
        <p:nvSpPr>
          <p:cNvPr id="7" name="Strzałka: w dół 6">
            <a:extLst>
              <a:ext uri="{FF2B5EF4-FFF2-40B4-BE49-F238E27FC236}">
                <a16:creationId xmlns:a16="http://schemas.microsoft.com/office/drawing/2014/main" id="{996B2A46-56E4-4E59-B015-01B1081A5A9C}"/>
              </a:ext>
            </a:extLst>
          </p:cNvPr>
          <p:cNvSpPr/>
          <p:nvPr/>
        </p:nvSpPr>
        <p:spPr>
          <a:xfrm rot="1632847">
            <a:off x="4773335" y="2227329"/>
            <a:ext cx="755009" cy="398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a:extLst>
              <a:ext uri="{FF2B5EF4-FFF2-40B4-BE49-F238E27FC236}">
                <a16:creationId xmlns:a16="http://schemas.microsoft.com/office/drawing/2014/main" id="{585D9560-F12D-48F5-BC92-F04B809F767D}"/>
              </a:ext>
            </a:extLst>
          </p:cNvPr>
          <p:cNvSpPr/>
          <p:nvPr/>
        </p:nvSpPr>
        <p:spPr>
          <a:xfrm rot="19186374">
            <a:off x="6201781" y="2248251"/>
            <a:ext cx="755009" cy="398576"/>
          </a:xfrm>
          <a:prstGeom prst="downArrow">
            <a:avLst>
              <a:gd name="adj1" fmla="val 4785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a:extLst>
              <a:ext uri="{FF2B5EF4-FFF2-40B4-BE49-F238E27FC236}">
                <a16:creationId xmlns:a16="http://schemas.microsoft.com/office/drawing/2014/main" id="{79811C9B-BB6C-4DBE-A231-6603691CA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9618" y="3199154"/>
            <a:ext cx="2394840" cy="2148963"/>
          </a:xfrm>
          <a:prstGeom prst="rect">
            <a:avLst/>
          </a:prstGeom>
        </p:spPr>
      </p:pic>
    </p:spTree>
    <p:extLst>
      <p:ext uri="{BB962C8B-B14F-4D97-AF65-F5344CB8AC3E}">
        <p14:creationId xmlns:p14="http://schemas.microsoft.com/office/powerpoint/2010/main" val="172516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D82A6-02B1-471B-AFB2-F163A208FFB3}"/>
              </a:ext>
            </a:extLst>
          </p:cNvPr>
          <p:cNvSpPr>
            <a:spLocks noGrp="1"/>
          </p:cNvSpPr>
          <p:nvPr>
            <p:ph type="title"/>
          </p:nvPr>
        </p:nvSpPr>
        <p:spPr/>
        <p:txBody>
          <a:bodyPr>
            <a:normAutofit/>
          </a:bodyPr>
          <a:lstStyle/>
          <a:p>
            <a:pPr algn="ctr"/>
            <a:r>
              <a:rPr lang="pl-PL" sz="4000" dirty="0"/>
              <a:t>Pomoc społecznościom lokalnym i regionalnym</a:t>
            </a:r>
          </a:p>
        </p:txBody>
      </p:sp>
      <p:sp>
        <p:nvSpPr>
          <p:cNvPr id="3" name="Symbol zastępczy zawartości 2">
            <a:extLst>
              <a:ext uri="{FF2B5EF4-FFF2-40B4-BE49-F238E27FC236}">
                <a16:creationId xmlns:a16="http://schemas.microsoft.com/office/drawing/2014/main" id="{756EB882-E377-4F6D-950A-B3799FCBA39A}"/>
              </a:ext>
            </a:extLst>
          </p:cNvPr>
          <p:cNvSpPr>
            <a:spLocks noGrp="1"/>
          </p:cNvSpPr>
          <p:nvPr>
            <p:ph idx="1"/>
          </p:nvPr>
        </p:nvSpPr>
        <p:spPr>
          <a:xfrm>
            <a:off x="838200" y="1825624"/>
            <a:ext cx="10515600" cy="4810067"/>
          </a:xfrm>
        </p:spPr>
        <p:txBody>
          <a:bodyPr/>
          <a:lstStyle/>
          <a:p>
            <a:pPr marL="0" indent="0">
              <a:buNone/>
            </a:pPr>
            <a:r>
              <a:rPr lang="pl-PL" dirty="0"/>
              <a:t>Schemat szkieletu prawnego:</a:t>
            </a:r>
          </a:p>
          <a:p>
            <a:pPr marL="0" indent="0">
              <a:buNone/>
            </a:pPr>
            <a:endParaRPr lang="pl-PL" dirty="0"/>
          </a:p>
          <a:p>
            <a:r>
              <a:rPr lang="pl-PL" dirty="0" err="1"/>
              <a:t>jst</a:t>
            </a:r>
            <a:r>
              <a:rPr lang="pl-PL" dirty="0"/>
              <a:t> i stowarzyszenia/związki </a:t>
            </a:r>
            <a:r>
              <a:rPr lang="pl-PL" dirty="0" err="1"/>
              <a:t>jst</a:t>
            </a:r>
            <a:r>
              <a:rPr lang="pl-PL" dirty="0"/>
              <a:t> mogą udzielać pomocy, w tym pomocy finansowej, społecznościom lokalnym i regionalnym innych państw. </a:t>
            </a:r>
          </a:p>
          <a:p>
            <a:pPr marL="0" indent="0">
              <a:buNone/>
            </a:pPr>
            <a:endParaRPr lang="pl-PL" dirty="0"/>
          </a:p>
          <a:p>
            <a:r>
              <a:rPr lang="pl-PL" dirty="0"/>
              <a:t>podstawą udzielania tej pomocy jest uchwała organu stanowiącego.</a:t>
            </a:r>
          </a:p>
          <a:p>
            <a:pPr marL="0" indent="0">
              <a:buNone/>
            </a:pPr>
            <a:endParaRPr lang="pl-PL" dirty="0"/>
          </a:p>
          <a:p>
            <a:pPr marL="0" indent="0">
              <a:buNone/>
            </a:pPr>
            <a:r>
              <a:rPr lang="pl-PL" dirty="0"/>
              <a:t>  </a:t>
            </a:r>
          </a:p>
        </p:txBody>
      </p:sp>
    </p:spTree>
    <p:extLst>
      <p:ext uri="{BB962C8B-B14F-4D97-AF65-F5344CB8AC3E}">
        <p14:creationId xmlns:p14="http://schemas.microsoft.com/office/powerpoint/2010/main" val="325363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D82A6-02B1-471B-AFB2-F163A208FFB3}"/>
              </a:ext>
            </a:extLst>
          </p:cNvPr>
          <p:cNvSpPr>
            <a:spLocks noGrp="1"/>
          </p:cNvSpPr>
          <p:nvPr>
            <p:ph type="title"/>
          </p:nvPr>
        </p:nvSpPr>
        <p:spPr/>
        <p:txBody>
          <a:bodyPr>
            <a:normAutofit/>
          </a:bodyPr>
          <a:lstStyle/>
          <a:p>
            <a:pPr algn="ctr"/>
            <a:r>
              <a:rPr lang="pl-PL" sz="4000" dirty="0"/>
              <a:t>Pomoc społecznościom lokalnym i regionalnym</a:t>
            </a:r>
          </a:p>
        </p:txBody>
      </p:sp>
      <p:sp>
        <p:nvSpPr>
          <p:cNvPr id="3" name="Symbol zastępczy zawartości 2">
            <a:extLst>
              <a:ext uri="{FF2B5EF4-FFF2-40B4-BE49-F238E27FC236}">
                <a16:creationId xmlns:a16="http://schemas.microsoft.com/office/drawing/2014/main" id="{756EB882-E377-4F6D-950A-B3799FCBA39A}"/>
              </a:ext>
            </a:extLst>
          </p:cNvPr>
          <p:cNvSpPr>
            <a:spLocks noGrp="1"/>
          </p:cNvSpPr>
          <p:nvPr>
            <p:ph idx="1"/>
          </p:nvPr>
        </p:nvSpPr>
        <p:spPr/>
        <p:txBody>
          <a:bodyPr>
            <a:normAutofit fontScale="85000" lnSpcReduction="20000"/>
          </a:bodyPr>
          <a:lstStyle/>
          <a:p>
            <a:pPr marL="514350" indent="-514350">
              <a:buAutoNum type="arabicParenR"/>
            </a:pPr>
            <a:r>
              <a:rPr lang="pl-PL" dirty="0"/>
              <a:t>Inna instytucja niż pomoc rzeczowa i finansowa </a:t>
            </a:r>
            <a:r>
              <a:rPr lang="pl-PL" dirty="0" err="1"/>
              <a:t>jst</a:t>
            </a:r>
            <a:r>
              <a:rPr lang="pl-PL" dirty="0"/>
              <a:t> uregulowana w przepisach ustrojowych i art. 220 ustawy o finansach publicznych</a:t>
            </a:r>
          </a:p>
          <a:p>
            <a:pPr marL="0" indent="0">
              <a:buNone/>
            </a:pPr>
            <a:r>
              <a:rPr lang="pl-PL" dirty="0"/>
              <a:t>( brak formy dotacji/brak wymogu umowy</a:t>
            </a:r>
            <a:r>
              <a:rPr lang="pl-PL" b="1" dirty="0"/>
              <a:t>*</a:t>
            </a:r>
            <a:r>
              <a:rPr lang="pl-PL" dirty="0"/>
              <a:t>)  </a:t>
            </a:r>
          </a:p>
          <a:p>
            <a:pPr marL="0" indent="0">
              <a:buNone/>
            </a:pPr>
            <a:endParaRPr lang="pl-PL" dirty="0"/>
          </a:p>
          <a:p>
            <a:pPr marL="0" indent="0">
              <a:buNone/>
            </a:pPr>
            <a:r>
              <a:rPr lang="pl-PL" dirty="0"/>
              <a:t>2) Społeczności lokalne i regionalne rozumiemy szeroko ( nie są to „ międzynarodowe struktury samorządu”) </a:t>
            </a:r>
          </a:p>
          <a:p>
            <a:pPr marL="0" indent="0">
              <a:buNone/>
            </a:pPr>
            <a:r>
              <a:rPr lang="pl-PL" sz="1800" b="0" i="0" u="none" strike="noStrike" baseline="0" dirty="0">
                <a:latin typeface="TimesNewRomanPSMT"/>
              </a:rPr>
              <a:t>Pewna </a:t>
            </a:r>
            <a:r>
              <a:rPr lang="pl-PL" sz="1800" dirty="0">
                <a:latin typeface="TimesNewRomanPSMT"/>
              </a:rPr>
              <a:t>analogia do prawnego pojęcia  </a:t>
            </a:r>
            <a:r>
              <a:rPr lang="pl-PL" sz="1800" b="0" i="0" u="none" strike="noStrike" baseline="0" dirty="0">
                <a:latin typeface="TimesNewRomanPSMT"/>
              </a:rPr>
              <a:t>„wspólnot i władz terytorialnych” które ma bardzo szeroki charakter, bowiem:</a:t>
            </a:r>
          </a:p>
          <a:p>
            <a:pPr algn="l"/>
            <a:r>
              <a:rPr lang="pl-PL" sz="1800" b="0" i="0" u="none" strike="noStrike" baseline="0" dirty="0">
                <a:latin typeface="TimesNewRomanPSMT"/>
              </a:rPr>
              <a:t>„(…) odnosi się do jednostek, urzędów i organów realizujących zadania lokalne i regionalne oraz uważanych za takie przez prawo wewnętrzne każdego państwa” Europejska Konwencja Ramowa o współpracy transgranicznej między wspólnotami i władzami terytorialnymi, art. 2 ust. 1. </a:t>
            </a:r>
            <a:endParaRPr lang="pl-PL" dirty="0"/>
          </a:p>
          <a:p>
            <a:pPr marL="0" indent="0">
              <a:buNone/>
            </a:pPr>
            <a:endParaRPr lang="pl-PL" dirty="0"/>
          </a:p>
          <a:p>
            <a:pPr marL="0" indent="0">
              <a:buNone/>
            </a:pPr>
            <a:r>
              <a:rPr lang="pl-PL" dirty="0"/>
              <a:t>3) Inna instytucja niż współpraca ze społecznościami lokalnymi regionalnymi innych państw oraz przystępowanie do międzynarodowych zrzeszeń społeczności lokalnych i regionalnych ( chodzi o skutek/cel nie o relację podmiot-podmiot)</a:t>
            </a:r>
          </a:p>
        </p:txBody>
      </p:sp>
    </p:spTree>
    <p:extLst>
      <p:ext uri="{BB962C8B-B14F-4D97-AF65-F5344CB8AC3E}">
        <p14:creationId xmlns:p14="http://schemas.microsoft.com/office/powerpoint/2010/main" val="123744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D82A6-02B1-471B-AFB2-F163A208FFB3}"/>
              </a:ext>
            </a:extLst>
          </p:cNvPr>
          <p:cNvSpPr>
            <a:spLocks noGrp="1"/>
          </p:cNvSpPr>
          <p:nvPr>
            <p:ph type="title"/>
          </p:nvPr>
        </p:nvSpPr>
        <p:spPr/>
        <p:txBody>
          <a:bodyPr>
            <a:normAutofit/>
          </a:bodyPr>
          <a:lstStyle/>
          <a:p>
            <a:pPr algn="ctr"/>
            <a:r>
              <a:rPr lang="pl-PL" sz="4000" dirty="0"/>
              <a:t>Pomoc społecznościom lokalnym i regionalnym</a:t>
            </a:r>
          </a:p>
        </p:txBody>
      </p:sp>
      <p:sp>
        <p:nvSpPr>
          <p:cNvPr id="3" name="Symbol zastępczy zawartości 2">
            <a:extLst>
              <a:ext uri="{FF2B5EF4-FFF2-40B4-BE49-F238E27FC236}">
                <a16:creationId xmlns:a16="http://schemas.microsoft.com/office/drawing/2014/main" id="{756EB882-E377-4F6D-950A-B3799FCBA39A}"/>
              </a:ext>
            </a:extLst>
          </p:cNvPr>
          <p:cNvSpPr>
            <a:spLocks noGrp="1"/>
          </p:cNvSpPr>
          <p:nvPr>
            <p:ph idx="1"/>
          </p:nvPr>
        </p:nvSpPr>
        <p:spPr/>
        <p:txBody>
          <a:bodyPr/>
          <a:lstStyle/>
          <a:p>
            <a:pPr marL="0" indent="0">
              <a:buNone/>
            </a:pPr>
            <a:endParaRPr lang="pl-PL" dirty="0"/>
          </a:p>
          <a:p>
            <a:pPr marL="514350" indent="-514350">
              <a:buAutoNum type="arabicParenR"/>
            </a:pPr>
            <a:r>
              <a:rPr lang="pl-PL" dirty="0"/>
              <a:t>Jest więcej niż jeden sposób zorganizowania pomocy międzynarodowej.  </a:t>
            </a:r>
          </a:p>
          <a:p>
            <a:pPr marL="514350" indent="-514350">
              <a:buAutoNum type="arabicParenR"/>
            </a:pPr>
            <a:endParaRPr lang="pl-PL" dirty="0"/>
          </a:p>
          <a:p>
            <a:pPr marL="514350" indent="-514350">
              <a:buAutoNum type="arabicParenR"/>
            </a:pPr>
            <a:r>
              <a:rPr lang="pl-PL" dirty="0"/>
              <a:t> Priorytetem jest wydatkowanie środków publicznych w sposób zapewniający uzyskanie najlepszych efektów z danych nakładów ( art. 44 ustawy o finansach publicznych)</a:t>
            </a:r>
          </a:p>
        </p:txBody>
      </p:sp>
    </p:spTree>
    <p:extLst>
      <p:ext uri="{BB962C8B-B14F-4D97-AF65-F5344CB8AC3E}">
        <p14:creationId xmlns:p14="http://schemas.microsoft.com/office/powerpoint/2010/main" val="255001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D82A6-02B1-471B-AFB2-F163A208FFB3}"/>
              </a:ext>
            </a:extLst>
          </p:cNvPr>
          <p:cNvSpPr>
            <a:spLocks noGrp="1"/>
          </p:cNvSpPr>
          <p:nvPr>
            <p:ph type="title"/>
          </p:nvPr>
        </p:nvSpPr>
        <p:spPr/>
        <p:txBody>
          <a:bodyPr>
            <a:normAutofit/>
          </a:bodyPr>
          <a:lstStyle/>
          <a:p>
            <a:pPr algn="ctr"/>
            <a:r>
              <a:rPr lang="pl-PL" sz="4000" dirty="0"/>
              <a:t>Pomoc społecznościom lokalnym i regionalnym</a:t>
            </a:r>
          </a:p>
        </p:txBody>
      </p:sp>
      <p:sp>
        <p:nvSpPr>
          <p:cNvPr id="3" name="Symbol zastępczy zawartości 2">
            <a:extLst>
              <a:ext uri="{FF2B5EF4-FFF2-40B4-BE49-F238E27FC236}">
                <a16:creationId xmlns:a16="http://schemas.microsoft.com/office/drawing/2014/main" id="{756EB882-E377-4F6D-950A-B3799FCBA39A}"/>
              </a:ext>
            </a:extLst>
          </p:cNvPr>
          <p:cNvSpPr>
            <a:spLocks noGrp="1"/>
          </p:cNvSpPr>
          <p:nvPr>
            <p:ph idx="1"/>
          </p:nvPr>
        </p:nvSpPr>
        <p:spPr>
          <a:xfrm>
            <a:off x="838200" y="1825625"/>
            <a:ext cx="10515600" cy="4667250"/>
          </a:xfrm>
        </p:spPr>
        <p:txBody>
          <a:bodyPr/>
          <a:lstStyle/>
          <a:p>
            <a:pPr marL="0" indent="0">
              <a:buNone/>
            </a:pPr>
            <a:r>
              <a:rPr lang="pl-PL" dirty="0"/>
              <a:t>Praktyka na podstawie projektowanych uchwał SW (ustrój samorządu woj. ma domniemanie kompetencji ZW!)  </a:t>
            </a:r>
          </a:p>
          <a:p>
            <a:pPr marL="0" indent="0">
              <a:buNone/>
            </a:pPr>
            <a:endParaRPr lang="pl-PL" dirty="0"/>
          </a:p>
          <a:p>
            <a:pPr marL="0" indent="0">
              <a:buNone/>
            </a:pPr>
            <a:r>
              <a:rPr lang="pl-PL" dirty="0"/>
              <a:t>Uchwała „ramowa”  określająca ogólny zakres pomocy/budżet/źródło finansowania/normę wykonawczą + etap wykonawczy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92597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92D274-7A66-426B-8F6F-4BD9AE79418E}"/>
              </a:ext>
            </a:extLst>
          </p:cNvPr>
          <p:cNvSpPr>
            <a:spLocks noGrp="1"/>
          </p:cNvSpPr>
          <p:nvPr>
            <p:ph type="title"/>
          </p:nvPr>
        </p:nvSpPr>
        <p:spPr/>
        <p:txBody>
          <a:bodyPr/>
          <a:lstStyle/>
          <a:p>
            <a:pPr algn="ctr"/>
            <a:r>
              <a:rPr lang="pl-PL" dirty="0"/>
              <a:t>Model pomocy </a:t>
            </a:r>
          </a:p>
        </p:txBody>
      </p:sp>
      <p:sp>
        <p:nvSpPr>
          <p:cNvPr id="3" name="Symbol zastępczy zawartości 2">
            <a:extLst>
              <a:ext uri="{FF2B5EF4-FFF2-40B4-BE49-F238E27FC236}">
                <a16:creationId xmlns:a16="http://schemas.microsoft.com/office/drawing/2014/main" id="{7BA57273-0C56-4DA6-BAFB-090150A2F52F}"/>
              </a:ext>
            </a:extLst>
          </p:cNvPr>
          <p:cNvSpPr>
            <a:spLocks noGrp="1"/>
          </p:cNvSpPr>
          <p:nvPr>
            <p:ph idx="1"/>
          </p:nvPr>
        </p:nvSpPr>
        <p:spPr>
          <a:xfrm>
            <a:off x="519418" y="1690687"/>
            <a:ext cx="10515600" cy="4617833"/>
          </a:xfrm>
        </p:spPr>
        <p:txBody>
          <a:bodyPr>
            <a:normAutofit fontScale="92500" lnSpcReduction="20000"/>
          </a:bodyPr>
          <a:lstStyle/>
          <a:p>
            <a:pPr marL="0" indent="0">
              <a:buNone/>
            </a:pPr>
            <a:r>
              <a:rPr lang="pl-PL" dirty="0"/>
              <a:t>Ramy prawne:  Sejmik - co i ile   </a:t>
            </a:r>
          </a:p>
          <a:p>
            <a:pPr marL="0" indent="0">
              <a:buNone/>
            </a:pPr>
            <a:endParaRPr lang="pl-PL" dirty="0"/>
          </a:p>
          <a:p>
            <a:pPr marL="0" indent="0">
              <a:buNone/>
            </a:pPr>
            <a:r>
              <a:rPr lang="pl-PL" dirty="0"/>
              <a:t>Wykonanie: Zarząd kierując się zasadą wydatkowania środków publicznych w sposób zapewniający uzyskanie najlepszych efektów z danych nakładów ( Jak najlepiej pomóc).</a:t>
            </a:r>
          </a:p>
          <a:p>
            <a:pPr marL="0" indent="0">
              <a:buNone/>
            </a:pPr>
            <a:r>
              <a:rPr lang="pl-PL" dirty="0"/>
              <a:t>				</a:t>
            </a:r>
            <a:r>
              <a:rPr lang="pl-PL" b="1" dirty="0"/>
              <a:t>Narzędzia wykonawcze:</a:t>
            </a:r>
          </a:p>
          <a:p>
            <a:pPr>
              <a:buFontTx/>
              <a:buChar char="-"/>
            </a:pPr>
            <a:r>
              <a:rPr lang="pl-PL" dirty="0"/>
              <a:t>Bezpośrednie zakupy w ramach PZP pomocy materiałowej i przekazanie swoimi kanałami lub za pośrednictwem ( NGO/ARM/?) </a:t>
            </a:r>
          </a:p>
          <a:p>
            <a:pPr>
              <a:buFontTx/>
              <a:buChar char="-"/>
            </a:pPr>
            <a:r>
              <a:rPr lang="pl-PL" dirty="0"/>
              <a:t>Zlecenie części zadania podległym podmiotom leczniczym (art. 38 </a:t>
            </a:r>
            <a:r>
              <a:rPr lang="pl-PL" dirty="0" err="1"/>
              <a:t>udl</a:t>
            </a:r>
            <a:r>
              <a:rPr lang="pl-PL" dirty="0"/>
              <a:t>) </a:t>
            </a:r>
          </a:p>
          <a:p>
            <a:pPr>
              <a:buFontTx/>
              <a:buChar char="-"/>
            </a:pPr>
            <a:r>
              <a:rPr lang="pl-PL" i="1" dirty="0">
                <a:solidFill>
                  <a:srgbClr val="FF0000"/>
                </a:solidFill>
              </a:rPr>
              <a:t>Dotacja dla podmiotu niezaliczanego do sektora finansów publicznych i niedziałające w celu osiągnięcia zysku np. Polski Czerwony Krzyż ( 221 ust 2 </a:t>
            </a:r>
            <a:r>
              <a:rPr lang="pl-PL" i="1" dirty="0" err="1">
                <a:solidFill>
                  <a:srgbClr val="FF0000"/>
                </a:solidFill>
              </a:rPr>
              <a:t>ufp</a:t>
            </a:r>
            <a:r>
              <a:rPr lang="pl-PL" i="1" dirty="0">
                <a:solidFill>
                  <a:srgbClr val="FF0000"/>
                </a:solidFill>
              </a:rPr>
              <a:t>) ( Potrzebna dot. uchwała organu stanowiącego dot. trybu 221 ust. 4) ???</a:t>
            </a:r>
          </a:p>
          <a:p>
            <a:pPr marL="0" indent="0">
              <a:buNone/>
            </a:pPr>
            <a:endParaRPr lang="pl-PL" dirty="0"/>
          </a:p>
        </p:txBody>
      </p:sp>
    </p:spTree>
    <p:extLst>
      <p:ext uri="{BB962C8B-B14F-4D97-AF65-F5344CB8AC3E}">
        <p14:creationId xmlns:p14="http://schemas.microsoft.com/office/powerpoint/2010/main" val="233269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C806972D-9B4B-4983-B10A-54B8621039D6}"/>
              </a:ext>
            </a:extLst>
          </p:cNvPr>
          <p:cNvGraphicFramePr>
            <a:graphicFrameLocks noGrp="1"/>
          </p:cNvGraphicFramePr>
          <p:nvPr>
            <p:ph idx="1"/>
            <p:extLst>
              <p:ext uri="{D42A27DB-BD31-4B8C-83A1-F6EECF244321}">
                <p14:modId xmlns:p14="http://schemas.microsoft.com/office/powerpoint/2010/main" val="2623093798"/>
              </p:ext>
            </p:extLst>
          </p:nvPr>
        </p:nvGraphicFramePr>
        <p:xfrm>
          <a:off x="259080" y="483870"/>
          <a:ext cx="11673840" cy="6159745"/>
        </p:xfrm>
        <a:graphic>
          <a:graphicData uri="http://schemas.openxmlformats.org/drawingml/2006/table">
            <a:tbl>
              <a:tblPr firstRow="1" firstCol="1" bandRow="1">
                <a:tableStyleId>{5940675A-B579-460E-94D1-54222C63F5DA}</a:tableStyleId>
              </a:tblPr>
              <a:tblGrid>
                <a:gridCol w="6107713">
                  <a:extLst>
                    <a:ext uri="{9D8B030D-6E8A-4147-A177-3AD203B41FA5}">
                      <a16:colId xmlns:a16="http://schemas.microsoft.com/office/drawing/2014/main" val="1381346253"/>
                    </a:ext>
                  </a:extLst>
                </a:gridCol>
                <a:gridCol w="5566127">
                  <a:extLst>
                    <a:ext uri="{9D8B030D-6E8A-4147-A177-3AD203B41FA5}">
                      <a16:colId xmlns:a16="http://schemas.microsoft.com/office/drawing/2014/main" val="1715923303"/>
                    </a:ext>
                  </a:extLst>
                </a:gridCol>
              </a:tblGrid>
              <a:tr h="593405">
                <a:tc>
                  <a:txBody>
                    <a:bodyPr/>
                    <a:lstStyle/>
                    <a:p>
                      <a:pPr algn="l">
                        <a:lnSpc>
                          <a:spcPct val="107000"/>
                        </a:lnSpc>
                        <a:spcAft>
                          <a:spcPts val="800"/>
                        </a:spcAft>
                      </a:pPr>
                      <a:r>
                        <a:rPr lang="pl-PL" sz="2800" dirty="0">
                          <a:effectLst/>
                        </a:rPr>
                        <a:t>Ustawa z 12 marca</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56" marR="31356" marT="0" marB="0"/>
                </a:tc>
                <a:tc>
                  <a:txBody>
                    <a:bodyPr/>
                    <a:lstStyle/>
                    <a:p>
                      <a:pPr algn="l">
                        <a:lnSpc>
                          <a:spcPct val="107000"/>
                        </a:lnSpc>
                        <a:spcAft>
                          <a:spcPts val="800"/>
                        </a:spcAft>
                      </a:pPr>
                      <a:r>
                        <a:rPr lang="pl-PL" sz="2800" dirty="0">
                          <a:effectLst/>
                        </a:rPr>
                        <a:t>Ustawa o przeciwdziałaniu COVID-19</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56" marR="31356" marT="0" marB="0"/>
                </a:tc>
                <a:extLst>
                  <a:ext uri="{0D108BD9-81ED-4DB2-BD59-A6C34878D82A}">
                    <a16:rowId xmlns:a16="http://schemas.microsoft.com/office/drawing/2014/main" val="946577728"/>
                  </a:ext>
                </a:extLst>
              </a:tr>
              <a:tr h="4755127">
                <a:tc>
                  <a:txBody>
                    <a:bodyPr/>
                    <a:lstStyle/>
                    <a:p>
                      <a:pPr algn="l">
                        <a:lnSpc>
                          <a:spcPct val="107000"/>
                        </a:lnSpc>
                        <a:spcAft>
                          <a:spcPts val="800"/>
                        </a:spcAft>
                      </a:pPr>
                      <a:r>
                        <a:rPr lang="pl-PL" sz="1100" dirty="0">
                          <a:effectLst/>
                        </a:rPr>
                        <a:t>Art. 12</a:t>
                      </a:r>
                      <a:br>
                        <a:rPr lang="pl-PL" sz="1100" dirty="0">
                          <a:effectLst/>
                        </a:rPr>
                      </a:br>
                      <a:br>
                        <a:rPr lang="pl-PL" sz="1100" dirty="0">
                          <a:effectLst/>
                        </a:rPr>
                      </a:br>
                      <a:r>
                        <a:rPr lang="pl-PL" sz="1100" dirty="0">
                          <a:effectLst/>
                        </a:rPr>
                        <a:t>6. </a:t>
                      </a:r>
                      <a:r>
                        <a:rPr lang="pl-PL" sz="1100" b="1" dirty="0">
                          <a:effectLst/>
                        </a:rPr>
                        <a:t>Do zamówień publicznych niezbędnych </a:t>
                      </a:r>
                      <a:r>
                        <a:rPr lang="pl-PL" sz="1100" dirty="0">
                          <a:effectLst/>
                        </a:rPr>
                        <a:t>do zapewnienia pomocy, o której mowa w ust. 1-4, 18 i 19, przez wojewodę, inne organy administracji publicznej, jednostki podległe lub nadzorowane przez organy administracji publicznej, jednostki sektora finansów publicznych oraz inne organy władzy publicznej, jednostki samorządu terytorialnego, związki jednostek samorządu terytorialnego lub związki metropolitalne, lub niezbędnych do informowania o pomocy kierowanej do obywateli Ukrainy, o których mowa w </a:t>
                      </a:r>
                      <a:r>
                        <a:rPr lang="pl-PL" sz="1100" dirty="0">
                          <a:effectLst/>
                          <a:hlinkClick r:id="rId2"/>
                        </a:rPr>
                        <a:t>art. 1 ust. 1</a:t>
                      </a:r>
                      <a:r>
                        <a:rPr lang="pl-PL" sz="1100" dirty="0">
                          <a:effectLst/>
                        </a:rPr>
                        <a:t>, </a:t>
                      </a:r>
                      <a:r>
                        <a:rPr lang="pl-PL" sz="1100" b="1" dirty="0">
                          <a:effectLst/>
                        </a:rPr>
                        <a:t>nie stosuje się przepisów ustawy z dnia 11 września 2019 r. - Prawo zamówień publicznych</a:t>
                      </a:r>
                      <a:r>
                        <a:rPr lang="pl-PL" sz="1100" dirty="0">
                          <a:effectLst/>
                        </a:rPr>
                        <a:t> (Dz.U. z 2021 r. </a:t>
                      </a:r>
                      <a:r>
                        <a:rPr lang="pl-PL" sz="1100" dirty="0">
                          <a:effectLst/>
                          <a:hlinkClick r:id="rId3"/>
                        </a:rPr>
                        <a:t>poz. 1129</a:t>
                      </a:r>
                      <a:r>
                        <a:rPr lang="pl-PL" sz="1100" dirty="0">
                          <a:effectLst/>
                        </a:rPr>
                        <a:t>, </a:t>
                      </a:r>
                      <a:r>
                        <a:rPr lang="pl-PL" sz="1100" dirty="0">
                          <a:effectLst/>
                          <a:hlinkClick r:id="rId4"/>
                        </a:rPr>
                        <a:t>1598</a:t>
                      </a:r>
                      <a:r>
                        <a:rPr lang="pl-PL" sz="1100" dirty="0">
                          <a:effectLst/>
                        </a:rPr>
                        <a:t>, </a:t>
                      </a:r>
                      <a:r>
                        <a:rPr lang="pl-PL" sz="1100" dirty="0">
                          <a:effectLst/>
                          <a:hlinkClick r:id="rId5"/>
                        </a:rPr>
                        <a:t>2054</a:t>
                      </a:r>
                      <a:r>
                        <a:rPr lang="pl-PL" sz="1100" dirty="0">
                          <a:effectLst/>
                        </a:rPr>
                        <a:t> i </a:t>
                      </a:r>
                      <a:r>
                        <a:rPr lang="pl-PL" sz="1100" dirty="0">
                          <a:effectLst/>
                          <a:hlinkClick r:id="rId6"/>
                        </a:rPr>
                        <a:t>2269</a:t>
                      </a:r>
                      <a:r>
                        <a:rPr lang="pl-PL" sz="1100" dirty="0">
                          <a:effectLst/>
                        </a:rPr>
                        <a:t> oraz z 2022 r. </a:t>
                      </a:r>
                      <a:r>
                        <a:rPr lang="pl-PL" sz="1100" dirty="0">
                          <a:effectLst/>
                          <a:hlinkClick r:id="rId7"/>
                        </a:rPr>
                        <a:t>poz. 25</a:t>
                      </a:r>
                      <a:r>
                        <a:rPr lang="pl-PL" sz="1100" dirty="0">
                          <a:effectLst/>
                        </a:rPr>
                        <a:t>).</a:t>
                      </a:r>
                    </a:p>
                    <a:p>
                      <a:pPr algn="l">
                        <a:lnSpc>
                          <a:spcPct val="107000"/>
                        </a:lnSpc>
                        <a:spcAft>
                          <a:spcPts val="800"/>
                        </a:spcAft>
                      </a:pPr>
                      <a:r>
                        <a:rPr lang="pl-PL" sz="1100" dirty="0">
                          <a:effectLst/>
                        </a:rPr>
                        <a:t>7. Wojewoda, inny organ administracji publicznej, jednostka podległa lub nadzorowana przez organy administracji publicznej, jednostka sektora finansów publicznych, inny organ władzy publicznej, jednostka samorządu terytorialnego, związek jednostek samorządu terytorialnego lub związek metropolitalny, w terminie </a:t>
                      </a:r>
                      <a:r>
                        <a:rPr lang="pl-PL" sz="1100" b="1" dirty="0">
                          <a:effectLst/>
                        </a:rPr>
                        <a:t>3 miesięcy od końca miesiąca, w którym udzielono zamówienia, zamieszcza w Biuletynie Zamówień Publicznych informację o udzieleniu zamówienia</a:t>
                      </a:r>
                      <a:r>
                        <a:rPr lang="pl-PL" sz="1100" dirty="0">
                          <a:effectLst/>
                        </a:rPr>
                        <a:t>, o którym mowa w ust. 6, podając:</a:t>
                      </a:r>
                    </a:p>
                    <a:p>
                      <a:pPr algn="l">
                        <a:lnSpc>
                          <a:spcPct val="107000"/>
                        </a:lnSpc>
                        <a:spcAft>
                          <a:spcPts val="800"/>
                        </a:spcAft>
                      </a:pPr>
                      <a:r>
                        <a:rPr lang="pl-PL" sz="1100" dirty="0">
                          <a:effectLst/>
                        </a:rPr>
                        <a:t>1) nazwę i adres siedziby zamawiającego;</a:t>
                      </a:r>
                    </a:p>
                    <a:p>
                      <a:pPr algn="l">
                        <a:lnSpc>
                          <a:spcPct val="107000"/>
                        </a:lnSpc>
                        <a:spcAft>
                          <a:spcPts val="800"/>
                        </a:spcAft>
                      </a:pPr>
                      <a:r>
                        <a:rPr lang="pl-PL" sz="1100" dirty="0">
                          <a:effectLst/>
                        </a:rPr>
                        <a:t>2) datę i miejsce zawarcia umowy lub informację o zawarciu umowy drogą elektroniczną;</a:t>
                      </a:r>
                    </a:p>
                    <a:p>
                      <a:pPr algn="l">
                        <a:lnSpc>
                          <a:spcPct val="107000"/>
                        </a:lnSpc>
                        <a:spcAft>
                          <a:spcPts val="800"/>
                        </a:spcAft>
                      </a:pPr>
                      <a:r>
                        <a:rPr lang="pl-PL" sz="1100" dirty="0">
                          <a:effectLst/>
                        </a:rPr>
                        <a:t>3) opis przedmiotu umowy, z wyszczególnieniem odpowiednio ilości rzeczy lub innych dóbr oraz zakresu usług;</a:t>
                      </a:r>
                    </a:p>
                    <a:p>
                      <a:pPr algn="l">
                        <a:lnSpc>
                          <a:spcPct val="107000"/>
                        </a:lnSpc>
                        <a:spcAft>
                          <a:spcPts val="800"/>
                        </a:spcAft>
                      </a:pPr>
                      <a:r>
                        <a:rPr lang="pl-PL" sz="1100" dirty="0">
                          <a:effectLst/>
                        </a:rPr>
                        <a:t>4) cenę albo cenę maksymalną, jeżeli cena nie jest znana w chwili zamieszczenia ogłoszenia;</a:t>
                      </a:r>
                    </a:p>
                    <a:p>
                      <a:pPr algn="l">
                        <a:lnSpc>
                          <a:spcPct val="107000"/>
                        </a:lnSpc>
                        <a:spcAft>
                          <a:spcPts val="800"/>
                        </a:spcAft>
                      </a:pPr>
                      <a:r>
                        <a:rPr lang="pl-PL" sz="1100" dirty="0">
                          <a:effectLst/>
                        </a:rPr>
                        <a:t>5) </a:t>
                      </a:r>
                      <a:r>
                        <a:rPr lang="pl-PL" sz="1100" b="1" dirty="0">
                          <a:effectLst/>
                        </a:rPr>
                        <a:t>wskazanie okoliczności faktycznych uzasadniających udzielenie zamówienia bez zastosowania przepisów ustawy z dnia 11 września 2019 r. - Prawo zamówień publicznych;</a:t>
                      </a:r>
                    </a:p>
                    <a:p>
                      <a:pPr algn="l">
                        <a:lnSpc>
                          <a:spcPct val="107000"/>
                        </a:lnSpc>
                        <a:spcAft>
                          <a:spcPts val="800"/>
                        </a:spcAft>
                      </a:pPr>
                      <a:r>
                        <a:rPr lang="pl-PL" sz="1100" dirty="0">
                          <a:effectLst/>
                        </a:rPr>
                        <a:t>6) nazwę (firmę) podmiotu albo imię i nazwisko osoby, z którymi została zawarta umowa.</a:t>
                      </a:r>
                    </a:p>
                  </a:txBody>
                  <a:tcPr marL="31356" marR="31356" marT="0" marB="0"/>
                </a:tc>
                <a:tc>
                  <a:txBody>
                    <a:bodyPr/>
                    <a:lstStyle/>
                    <a:p>
                      <a:pPr algn="l">
                        <a:lnSpc>
                          <a:spcPct val="107000"/>
                        </a:lnSpc>
                        <a:spcAft>
                          <a:spcPts val="800"/>
                        </a:spcAft>
                      </a:pPr>
                      <a:r>
                        <a:rPr lang="pl-PL" sz="1100" dirty="0">
                          <a:effectLst/>
                        </a:rPr>
                        <a:t>Art.  6a.  [Zamówienia na usługi lub dostawy niezbędne do przeciwdziałania COVID-19 - wyłączenie stosowania przepisów o zamówieniach publicznych]</a:t>
                      </a:r>
                    </a:p>
                    <a:p>
                      <a:pPr algn="l">
                        <a:lnSpc>
                          <a:spcPct val="107000"/>
                        </a:lnSpc>
                        <a:spcAft>
                          <a:spcPts val="800"/>
                        </a:spcAft>
                      </a:pPr>
                      <a:r>
                        <a:rPr lang="pl-PL" sz="1100" dirty="0">
                          <a:effectLst/>
                        </a:rPr>
                        <a:t> 1. Do zamówień na usługi lub dostawy niezbędne do przeciwdziałania COVID-19 nie stosuje się przepisów ustawy z dnia 11 września 2019 r. - Prawo zamówień publicznych (Dz. U. z 2021 r. poz. 1129 i 1598), </a:t>
                      </a:r>
                      <a:r>
                        <a:rPr lang="pl-PL" sz="1100" b="1" dirty="0">
                          <a:effectLst/>
                        </a:rPr>
                        <a:t>jeżeli zachodzi wysokie prawdopodobieństwo szybkiego i niekontrolowanego rozprzestrzeniania się choroby lub jeżeli wymaga tego ochrona zdrowia publicznego.</a:t>
                      </a:r>
                    </a:p>
                    <a:p>
                      <a:pPr algn="l">
                        <a:lnSpc>
                          <a:spcPct val="107000"/>
                        </a:lnSpc>
                        <a:spcAft>
                          <a:spcPts val="800"/>
                        </a:spcAft>
                      </a:pPr>
                      <a:r>
                        <a:rPr lang="pl-PL" sz="1100" dirty="0">
                          <a:effectLst/>
                        </a:rPr>
                        <a:t>2. Zamawiający, w </a:t>
                      </a:r>
                      <a:r>
                        <a:rPr lang="pl-PL" sz="1100" b="1" dirty="0">
                          <a:effectLst/>
                        </a:rPr>
                        <a:t>terminie 7 dni </a:t>
                      </a:r>
                      <a:r>
                        <a:rPr lang="pl-PL" sz="1100" dirty="0">
                          <a:effectLst/>
                        </a:rPr>
                        <a:t>od dnia udzielenia zamówienia, o którym mowa w ust. 1, zamieszcza w Biuletynie Zamówień Publicznych informację o udzieleniu tego zamówienia, w której podaje:</a:t>
                      </a:r>
                    </a:p>
                    <a:p>
                      <a:pPr marL="199390" algn="l">
                        <a:lnSpc>
                          <a:spcPct val="107000"/>
                        </a:lnSpc>
                        <a:spcAft>
                          <a:spcPts val="800"/>
                        </a:spcAft>
                      </a:pPr>
                      <a:r>
                        <a:rPr lang="pl-PL" sz="1100" dirty="0">
                          <a:effectLst/>
                        </a:rPr>
                        <a:t>1)nazwę (firmę) i adres siedziby zamawiającego;</a:t>
                      </a:r>
                    </a:p>
                    <a:p>
                      <a:pPr marL="199390" algn="l">
                        <a:lnSpc>
                          <a:spcPct val="107000"/>
                        </a:lnSpc>
                        <a:spcAft>
                          <a:spcPts val="800"/>
                        </a:spcAft>
                      </a:pPr>
                      <a:r>
                        <a:rPr lang="pl-PL" sz="1100" dirty="0">
                          <a:effectLst/>
                        </a:rPr>
                        <a:t>2)datę i miejsce zawarcia umowy lub informację o zawarciu umowy drogą elektroniczną;</a:t>
                      </a:r>
                    </a:p>
                    <a:p>
                      <a:pPr marL="199390" algn="l">
                        <a:lnSpc>
                          <a:spcPct val="107000"/>
                        </a:lnSpc>
                        <a:spcAft>
                          <a:spcPts val="800"/>
                        </a:spcAft>
                      </a:pPr>
                      <a:r>
                        <a:rPr lang="pl-PL" sz="1100" dirty="0">
                          <a:effectLst/>
                        </a:rPr>
                        <a:t>3)opis przedmiotu umowy, z wyszczególnieniem odpowiednio ilości rzeczy lub innych dóbr oraz zakresu usług;</a:t>
                      </a:r>
                    </a:p>
                    <a:p>
                      <a:pPr marL="199390" algn="l">
                        <a:lnSpc>
                          <a:spcPct val="107000"/>
                        </a:lnSpc>
                        <a:spcAft>
                          <a:spcPts val="800"/>
                        </a:spcAft>
                      </a:pPr>
                      <a:r>
                        <a:rPr lang="pl-PL" sz="1100" dirty="0">
                          <a:effectLst/>
                        </a:rPr>
                        <a:t>4)cenę albo cenę maksymalną, jeżeli cena nie jest znana w chwili zamieszczenia ogłoszenia;</a:t>
                      </a:r>
                    </a:p>
                    <a:p>
                      <a:pPr marL="199390" algn="l">
                        <a:lnSpc>
                          <a:spcPct val="107000"/>
                        </a:lnSpc>
                        <a:spcAft>
                          <a:spcPts val="800"/>
                        </a:spcAft>
                      </a:pPr>
                      <a:r>
                        <a:rPr lang="pl-PL" sz="1100" dirty="0">
                          <a:effectLst/>
                        </a:rPr>
                        <a:t>5)wskazanie okoliczności faktycznych uzasadniających udzielenie zamówienia bez zastosowania przepisów ustawy z dnia 11 września 2019 r. - Prawo zamówień publicznych;</a:t>
                      </a:r>
                    </a:p>
                    <a:p>
                      <a:pPr marL="199390" algn="l">
                        <a:lnSpc>
                          <a:spcPct val="107000"/>
                        </a:lnSpc>
                        <a:spcAft>
                          <a:spcPts val="800"/>
                        </a:spcAft>
                      </a:pPr>
                      <a:r>
                        <a:rPr lang="pl-PL" sz="1100" dirty="0">
                          <a:effectLst/>
                        </a:rPr>
                        <a:t>6)nazwę (firmę) podmiotu albo imię i nazwisko osoby, z którymi została zawarta umowa. </a:t>
                      </a:r>
                    </a:p>
                  </a:txBody>
                  <a:tcPr marL="31356" marR="31356" marT="0" marB="0"/>
                </a:tc>
                <a:extLst>
                  <a:ext uri="{0D108BD9-81ED-4DB2-BD59-A6C34878D82A}">
                    <a16:rowId xmlns:a16="http://schemas.microsoft.com/office/drawing/2014/main" val="2923089662"/>
                  </a:ext>
                </a:extLst>
              </a:tr>
              <a:tr h="769060">
                <a:tc>
                  <a:txBody>
                    <a:bodyPr/>
                    <a:lstStyle/>
                    <a:p>
                      <a:pPr algn="l">
                        <a:lnSpc>
                          <a:spcPct val="107000"/>
                        </a:lnSpc>
                        <a:spcAft>
                          <a:spcPts val="800"/>
                        </a:spcAft>
                      </a:pPr>
                      <a:r>
                        <a:rPr lang="pl-PL" sz="1100" dirty="0">
                          <a:solidFill>
                            <a:schemeClr val="tx1"/>
                          </a:solidFill>
                          <a:effectLst/>
                        </a:rPr>
                        <a:t>Art. 8  Do zamówień publicznych niezbędnych do realizacji zadań, o których mowa w </a:t>
                      </a:r>
                      <a:r>
                        <a:rPr lang="pl-PL" sz="1100" u="none" strike="noStrike" dirty="0">
                          <a:solidFill>
                            <a:schemeClr val="tx1"/>
                          </a:solidFill>
                          <a:effectLst/>
                          <a:hlinkClick r:id="rId8">
                            <a:extLst>
                              <a:ext uri="{A12FA001-AC4F-418D-AE19-62706E023703}">
                                <ahyp:hlinkClr xmlns:ahyp="http://schemas.microsoft.com/office/drawing/2018/hyperlinkcolor" val="tx"/>
                              </a:ext>
                            </a:extLst>
                          </a:hlinkClick>
                        </a:rPr>
                        <a:t>art. 5 ust. 1</a:t>
                      </a:r>
                      <a:r>
                        <a:rPr lang="pl-PL" sz="1100" dirty="0">
                          <a:solidFill>
                            <a:schemeClr val="tx1"/>
                          </a:solidFill>
                          <a:effectLst/>
                        </a:rPr>
                        <a:t>, przez organy gmin oraz do zakupu sprzętu i usług, o których mowa w </a:t>
                      </a:r>
                      <a:r>
                        <a:rPr lang="pl-PL" sz="1100" u="none" strike="noStrike" dirty="0">
                          <a:solidFill>
                            <a:schemeClr val="tx1"/>
                          </a:solidFill>
                          <a:effectLst/>
                          <a:hlinkClick r:id="rId9">
                            <a:extLst>
                              <a:ext uri="{A12FA001-AC4F-418D-AE19-62706E023703}">
                                <ahyp:hlinkClr xmlns:ahyp="http://schemas.microsoft.com/office/drawing/2018/hyperlinkcolor" val="tx"/>
                              </a:ext>
                            </a:extLst>
                          </a:hlinkClick>
                        </a:rPr>
                        <a:t>art. 7 ust. 1 i 2</a:t>
                      </a:r>
                      <a:r>
                        <a:rPr lang="pl-PL" sz="1100" dirty="0">
                          <a:solidFill>
                            <a:schemeClr val="tx1"/>
                          </a:solidFill>
                          <a:effectLst/>
                        </a:rPr>
                        <a:t>, </a:t>
                      </a:r>
                      <a:r>
                        <a:rPr lang="pl-PL" sz="1100" u="none" strike="noStrike" dirty="0">
                          <a:solidFill>
                            <a:schemeClr val="tx1"/>
                          </a:solidFill>
                          <a:effectLst/>
                          <a:hlinkClick r:id="rId10">
                            <a:extLst>
                              <a:ext uri="{A12FA001-AC4F-418D-AE19-62706E023703}">
                                <ahyp:hlinkClr xmlns:ahyp="http://schemas.microsoft.com/office/drawing/2018/hyperlinkcolor" val="tx"/>
                              </a:ext>
                            </a:extLst>
                          </a:hlinkClick>
                        </a:rPr>
                        <a:t>art. 12 ust. 6 i 7</a:t>
                      </a:r>
                      <a:r>
                        <a:rPr lang="pl-PL" sz="1100" dirty="0">
                          <a:solidFill>
                            <a:schemeClr val="tx1"/>
                          </a:solidFill>
                          <a:effectLst/>
                        </a:rPr>
                        <a:t> stosuje się odpowiednio.</a:t>
                      </a:r>
                    </a:p>
                    <a:p>
                      <a:pPr algn="l">
                        <a:lnSpc>
                          <a:spcPct val="107000"/>
                        </a:lnSpc>
                        <a:spcAft>
                          <a:spcPts val="800"/>
                        </a:spcAft>
                      </a:pPr>
                      <a:r>
                        <a:rPr lang="pl-PL" sz="1100" dirty="0">
                          <a:solidFill>
                            <a:schemeClr val="tx1"/>
                          </a:solidFill>
                          <a:effectLst/>
                        </a:rPr>
                        <a:t> </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56" marR="31356" marT="0" marB="0"/>
                </a:tc>
                <a:tc>
                  <a:txBody>
                    <a:bodyPr/>
                    <a:lstStyle/>
                    <a:p>
                      <a:pPr algn="l">
                        <a:lnSpc>
                          <a:spcPct val="107000"/>
                        </a:lnSpc>
                        <a:spcAft>
                          <a:spcPts val="800"/>
                        </a:spcAft>
                      </a:pPr>
                      <a:r>
                        <a:rPr lang="pl-PL" sz="1100" dirty="0">
                          <a:solidFill>
                            <a:schemeClr val="tx1"/>
                          </a:solidFill>
                          <a:effectLst/>
                        </a:rPr>
                        <a:t> </a:t>
                      </a:r>
                      <a:endParaRPr lang="pl-P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56" marR="31356" marT="0" marB="0"/>
                </a:tc>
                <a:extLst>
                  <a:ext uri="{0D108BD9-81ED-4DB2-BD59-A6C34878D82A}">
                    <a16:rowId xmlns:a16="http://schemas.microsoft.com/office/drawing/2014/main" val="243146355"/>
                  </a:ext>
                </a:extLst>
              </a:tr>
            </a:tbl>
          </a:graphicData>
        </a:graphic>
      </p:graphicFrame>
      <p:sp>
        <p:nvSpPr>
          <p:cNvPr id="5" name="Dymek mowy: prostokąt 4">
            <a:extLst>
              <a:ext uri="{FF2B5EF4-FFF2-40B4-BE49-F238E27FC236}">
                <a16:creationId xmlns:a16="http://schemas.microsoft.com/office/drawing/2014/main" id="{C5151CA9-42F9-4588-A183-76FD60942900}"/>
              </a:ext>
            </a:extLst>
          </p:cNvPr>
          <p:cNvSpPr/>
          <p:nvPr/>
        </p:nvSpPr>
        <p:spPr>
          <a:xfrm>
            <a:off x="4104640" y="12162790"/>
            <a:ext cx="2252345" cy="982345"/>
          </a:xfrm>
          <a:prstGeom prst="wedgeRectCallout">
            <a:avLst>
              <a:gd name="adj1" fmla="val -64678"/>
              <a:gd name="adj2" fmla="val 134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l-PL" sz="1100">
                <a:effectLst/>
                <a:ea typeface="Calibri" panose="020F0502020204030204" pitchFamily="34" charset="0"/>
                <a:cs typeface="Times New Roman" panose="02020603050405020304" pitchFamily="18" charset="0"/>
              </a:rPr>
              <a:t>https://www.uzp.gov.pl/aktualnosci/publikacja-w-bzp-informacji-o-udzieleniu-zamowienia</a:t>
            </a:r>
          </a:p>
        </p:txBody>
      </p:sp>
      <p:sp>
        <p:nvSpPr>
          <p:cNvPr id="6" name="Dymek mowy: prostokąt 5">
            <a:extLst>
              <a:ext uri="{FF2B5EF4-FFF2-40B4-BE49-F238E27FC236}">
                <a16:creationId xmlns:a16="http://schemas.microsoft.com/office/drawing/2014/main" id="{18D7EB4A-479C-42A0-A99F-7192BB9597D2}"/>
              </a:ext>
            </a:extLst>
          </p:cNvPr>
          <p:cNvSpPr/>
          <p:nvPr/>
        </p:nvSpPr>
        <p:spPr>
          <a:xfrm>
            <a:off x="8029575" y="5224390"/>
            <a:ext cx="4038600" cy="1362075"/>
          </a:xfrm>
          <a:prstGeom prst="wedgeRectCallout">
            <a:avLst>
              <a:gd name="adj1" fmla="val -177578"/>
              <a:gd name="adj2" fmla="val -1522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https://www.uzp.gov.pl/aktualnosci/publikacja-w-bzp-informacji-o-udzieleniu-zamowienia</a:t>
            </a:r>
            <a:endParaRPr lang="pl-PL" dirty="0">
              <a:latin typeface="Calibri" panose="020F0502020204030204" pitchFamily="34" charset="0"/>
              <a:ea typeface="Calibri" panose="020F0502020204030204" pitchFamily="34" charset="0"/>
              <a:cs typeface="Times New Roman" panose="02020603050405020304" pitchFamily="18" charset="0"/>
            </a:endParaRPr>
          </a:p>
          <a:p>
            <a:pPr algn="ctr"/>
            <a:endParaRPr lang="pl-PL" dirty="0"/>
          </a:p>
        </p:txBody>
      </p:sp>
    </p:spTree>
    <p:extLst>
      <p:ext uri="{BB962C8B-B14F-4D97-AF65-F5344CB8AC3E}">
        <p14:creationId xmlns:p14="http://schemas.microsoft.com/office/powerpoint/2010/main" val="141912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BA57273-0C56-4DA6-BAFB-090150A2F52F}"/>
              </a:ext>
            </a:extLst>
          </p:cNvPr>
          <p:cNvSpPr>
            <a:spLocks noGrp="1"/>
          </p:cNvSpPr>
          <p:nvPr>
            <p:ph idx="1"/>
          </p:nvPr>
        </p:nvSpPr>
        <p:spPr>
          <a:xfrm>
            <a:off x="519418" y="619125"/>
            <a:ext cx="10515600" cy="5689395"/>
          </a:xfrm>
        </p:spPr>
        <p:txBody>
          <a:bodyPr>
            <a:normAutofit/>
          </a:bodyPr>
          <a:lstStyle/>
          <a:p>
            <a:pPr marL="0" lvl="0" indent="0" algn="ctr">
              <a:lnSpc>
                <a:spcPct val="107000"/>
              </a:lnSpc>
              <a:spcAft>
                <a:spcPts val="800"/>
              </a:spcAft>
              <a:buNone/>
            </a:pPr>
            <a:r>
              <a:rPr lang="pl-PL" sz="1800" b="1" dirty="0">
                <a:effectLst/>
                <a:latin typeface="Calibri" panose="020F0502020204030204" pitchFamily="34" charset="0"/>
                <a:ea typeface="Calibri" panose="020F0502020204030204" pitchFamily="34" charset="0"/>
                <a:cs typeface="Arial" panose="020B0604020202020204" pitchFamily="34" charset="0"/>
              </a:rPr>
              <a:t>Przepisy mają status wyjątku analogicznie do wystąpienia stanu pandemii</a:t>
            </a:r>
            <a:endParaRPr lang="pl-PL"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pl-PL" sz="1800" dirty="0">
                <a:effectLst/>
                <a:latin typeface="Calibri" panose="020F0502020204030204" pitchFamily="34" charset="0"/>
                <a:ea typeface="Calibri" panose="020F0502020204030204" pitchFamily="34" charset="0"/>
                <a:cs typeface="Arial" panose="020B0604020202020204" pitchFamily="34" charset="0"/>
              </a:rPr>
              <a:t>Jak podkreśla Krajowa Izba Odwoławcza w uzasadnieniu wyroku z 15.04.2021 r., wystąpienie stanu epidemii ma charakter zjawiska ekstraordynaryjnego, a odpowiednie regulacje prawne pozwalają zamawiającym na zapewnienie sprawnego funkcjonowania, przy wystąpieniu wyjątkowych okoliczności. Przepisy szczególne umożliwiają procedowanie w sposób szybki, ograniczając do minimum formalności związane z udzielaniem zamówień (sygn. akt KIO 604/21).</a:t>
            </a:r>
          </a:p>
          <a:p>
            <a:pPr marL="0" indent="0">
              <a:lnSpc>
                <a:spcPct val="107000"/>
              </a:lnSpc>
              <a:spcAft>
                <a:spcPts val="800"/>
              </a:spcAft>
              <a:buNone/>
            </a:pPr>
            <a:r>
              <a:rPr lang="pl-PL" sz="1800" b="1" dirty="0">
                <a:effectLst/>
                <a:latin typeface="Calibri" panose="020F0502020204030204" pitchFamily="34" charset="0"/>
                <a:ea typeface="Calibri" panose="020F0502020204030204" pitchFamily="34" charset="0"/>
                <a:cs typeface="Arial" panose="020B0604020202020204" pitchFamily="34" charset="0"/>
              </a:rPr>
              <a:t>„Niezbędnych do zapewnienia pomocy” zamówień</a:t>
            </a:r>
            <a:r>
              <a:rPr lang="pl-PL" sz="1800" b="1" dirty="0">
                <a:latin typeface="Calibri" panose="020F0502020204030204" pitchFamily="34" charset="0"/>
                <a:ea typeface="Calibri" panose="020F0502020204030204" pitchFamily="34" charset="0"/>
                <a:cs typeface="Arial" panose="020B0604020202020204" pitchFamily="34" charset="0"/>
              </a:rPr>
              <a:t> – </a:t>
            </a:r>
            <a:r>
              <a:rPr lang="pl-PL" sz="1800" dirty="0">
                <a:effectLst/>
                <a:latin typeface="Calibri" panose="020F0502020204030204" pitchFamily="34" charset="0"/>
                <a:ea typeface="Calibri" panose="020F0502020204030204" pitchFamily="34" charset="0"/>
                <a:cs typeface="Arial" panose="020B0604020202020204" pitchFamily="34" charset="0"/>
              </a:rPr>
              <a:t>decyduje związek między zamówieniem a niezbędnością udzielenia pomocy.</a:t>
            </a:r>
          </a:p>
          <a:p>
            <a:pPr marL="0" indent="0">
              <a:lnSpc>
                <a:spcPct val="107000"/>
              </a:lnSpc>
              <a:spcAft>
                <a:spcPts val="800"/>
              </a:spcAft>
              <a:buNone/>
            </a:pPr>
            <a:r>
              <a:rPr lang="pl-PL" sz="1800" i="1" dirty="0">
                <a:effectLst/>
                <a:latin typeface="Calibri" panose="020F0502020204030204" pitchFamily="34" charset="0"/>
                <a:ea typeface="Calibri" panose="020F0502020204030204" pitchFamily="34" charset="0"/>
                <a:cs typeface="Arial" panose="020B0604020202020204" pitchFamily="34" charset="0"/>
              </a:rPr>
              <a:t>Przepis </a:t>
            </a:r>
            <a:r>
              <a:rPr lang="pl-PL" sz="1800" i="1"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art. 46c ust. 1</a:t>
            </a:r>
            <a:r>
              <a:rPr lang="pl-PL" sz="1800" i="1" dirty="0">
                <a:effectLst/>
                <a:latin typeface="Calibri" panose="020F0502020204030204" pitchFamily="34" charset="0"/>
                <a:ea typeface="Calibri" panose="020F0502020204030204" pitchFamily="34" charset="0"/>
                <a:cs typeface="Arial" panose="020B0604020202020204" pitchFamily="34" charset="0"/>
              </a:rPr>
              <a:t> ustawy o zapobieganiu oraz zwalczaniu zakażeń i chorób zakaźnych u ludzi odwołuje się do związku zamówień na usługi, dostawy lub roboty budowlane celem zapobiegania lub zwalczania epidemii na danym obszarze. Wbrew twierdzeniom Odwołującego w przepisie nie ma mowy o bezpośrednim związku takich zamówień z epidemią. </a:t>
            </a:r>
            <a:r>
              <a:rPr lang="pl-PL" sz="1800" b="1" i="1" dirty="0">
                <a:effectLst/>
                <a:latin typeface="Calibri" panose="020F0502020204030204" pitchFamily="34" charset="0"/>
                <a:ea typeface="Calibri" panose="020F0502020204030204" pitchFamily="34" charset="0"/>
                <a:cs typeface="Arial" panose="020B0604020202020204" pitchFamily="34" charset="0"/>
              </a:rPr>
              <a:t>Przepis nie wyłącza także zamówień, które w przypadku niewystępowania epidemii mają charakter rutynowy, jak na przykład sprzątanie pomieszczeń.</a:t>
            </a:r>
            <a:r>
              <a:rPr lang="pl-PL" sz="1800" dirty="0">
                <a:latin typeface="Calibri" panose="020F0502020204030204" pitchFamily="34" charset="0"/>
                <a:ea typeface="Calibri" panose="020F0502020204030204" pitchFamily="34" charset="0"/>
                <a:cs typeface="Arial" panose="020B0604020202020204" pitchFamily="34" charset="0"/>
              </a:rPr>
              <a:t> (Wyrok Krajowej Izby Odwoławczej z dnia 15 kwietnia 2021 r. KIO 604/21)</a:t>
            </a:r>
          </a:p>
          <a:p>
            <a:pPr marL="0" indent="0">
              <a:lnSpc>
                <a:spcPct val="107000"/>
              </a:lnSpc>
              <a:spcAft>
                <a:spcPts val="800"/>
              </a:spcAft>
              <a:buNone/>
            </a:pPr>
            <a:endParaRPr lang="pl-PL"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725903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96C9E7C6C3914E809AF318F8DBCE28" ma:contentTypeVersion="15" ma:contentTypeDescription="Create a new document." ma:contentTypeScope="" ma:versionID="ecd416b4207fc1cfd199f00f81da7f05">
  <xsd:schema xmlns:xsd="http://www.w3.org/2001/XMLSchema" xmlns:xs="http://www.w3.org/2001/XMLSchema" xmlns:p="http://schemas.microsoft.com/office/2006/metadata/properties" xmlns:ns1="http://schemas.microsoft.com/sharepoint/v3" xmlns:ns3="c12b31fa-701e-4696-ba00-17fa633b776a" xmlns:ns4="65f5efaf-ad7d-44ad-932c-dd0038e764ce" targetNamespace="http://schemas.microsoft.com/office/2006/metadata/properties" ma:root="true" ma:fieldsID="80735e331fd4205dd2e2f29424da2360" ns1:_="" ns3:_="" ns4:_="">
    <xsd:import namespace="http://schemas.microsoft.com/sharepoint/v3"/>
    <xsd:import namespace="c12b31fa-701e-4696-ba00-17fa633b776a"/>
    <xsd:import namespace="65f5efaf-ad7d-44ad-932c-dd0038e764c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1:_ip_UnifiedCompliancePolicyProperties" minOccurs="0"/>
                <xsd:element ref="ns1:_ip_UnifiedCompliancePolicyUIActio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b31fa-701e-4696-ba00-17fa633b77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f5efaf-ad7d-44ad-932c-dd0038e764c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D4F2984-A1B5-4BC2-B451-BF88824CEA58}">
  <ds:schemaRefs>
    <ds:schemaRef ds:uri="http://schemas.microsoft.com/sharepoint/v3/contenttype/forms"/>
  </ds:schemaRefs>
</ds:datastoreItem>
</file>

<file path=customXml/itemProps2.xml><?xml version="1.0" encoding="utf-8"?>
<ds:datastoreItem xmlns:ds="http://schemas.openxmlformats.org/officeDocument/2006/customXml" ds:itemID="{0FE7875C-5578-40EF-AC61-B36B968270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b31fa-701e-4696-ba00-17fa633b776a"/>
    <ds:schemaRef ds:uri="65f5efaf-ad7d-44ad-932c-dd0038e764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B7D51C-8D52-4000-9BC4-948738CEE494}">
  <ds:schemaRefs>
    <ds:schemaRef ds:uri="http://purl.org/dc/elements/1.1/"/>
    <ds:schemaRef ds:uri="http://schemas.openxmlformats.org/package/2006/metadata/core-properties"/>
    <ds:schemaRef ds:uri="http://purl.org/dc/terms/"/>
    <ds:schemaRef ds:uri="http://purl.org/dc/dcmitype/"/>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65f5efaf-ad7d-44ad-932c-dd0038e764ce"/>
    <ds:schemaRef ds:uri="c12b31fa-701e-4696-ba00-17fa633b776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TM02892315[[fn=Smuga]]</Template>
  <TotalTime>208</TotalTime>
  <Words>1506</Words>
  <Application>Microsoft Office PowerPoint</Application>
  <PresentationFormat>Panoramiczny</PresentationFormat>
  <Paragraphs>107</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Calibri Light</vt:lpstr>
      <vt:lpstr>TimesNewRomanPSMT</vt:lpstr>
      <vt:lpstr>Motyw pakietu Office</vt:lpstr>
      <vt:lpstr>Instytucja pomocy społecznościom lokalnym i regionalnym innych państw + kilka uwag o zamówieniach publicznych</vt:lpstr>
      <vt:lpstr>Pomoc społecznościom lokalnym i regionalnym</vt:lpstr>
      <vt:lpstr>Pomoc społecznościom lokalnym i regionalnym</vt:lpstr>
      <vt:lpstr>Pomoc społecznościom lokalnym i regionalnym</vt:lpstr>
      <vt:lpstr>Pomoc społecznościom lokalnym i regionalnym</vt:lpstr>
      <vt:lpstr>Pomoc społecznościom lokalnym i regionalnym</vt:lpstr>
      <vt:lpstr>Model pomocy </vt:lpstr>
      <vt:lpstr>Prezentacja programu PowerPoint</vt:lpstr>
      <vt:lpstr>Prezentacja programu PowerPoint</vt:lpstr>
      <vt:lpstr>Uwzględnianie zamówień pomocowych w planach zamówień i sprawozdaniach</vt:lpstr>
      <vt:lpstr>Umowy o zamówienia</vt:lpstr>
      <vt:lpstr>Kilka uwag o PZP</vt:lpstr>
      <vt:lpstr>Kilka uwag o PZP w pomocy społecznościom lokalnym </vt:lpstr>
      <vt:lpstr>Dziękuje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Instytucja pomocy społecznościom lokalnym i regionalnym innych państw + kilka uwag o zamówieniach publicznych</dc:title>
  <dc:creator>Marcin Wielgolaski</dc:creator>
  <cp:lastModifiedBy>Wielgolaski Marcin</cp:lastModifiedBy>
  <cp:revision>3</cp:revision>
  <dcterms:created xsi:type="dcterms:W3CDTF">2022-03-16T23:37:07Z</dcterms:created>
  <dcterms:modified xsi:type="dcterms:W3CDTF">2022-03-17T11:01:34Z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0x010100C996C9E7C6C3914E809AF318F8DBCE28</vt:lpwstr>
  </property>
</Properties>
</file>