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0406-2B30-4A14-B26D-5E773BA4806E}" type="datetimeFigureOut">
              <a:rPr lang="pl-PL" smtClean="0"/>
              <a:t>17.03.2022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119C-C7D5-4579-88C8-B3FF8B5EC9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3542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0406-2B30-4A14-B26D-5E773BA4806E}" type="datetimeFigureOut">
              <a:rPr lang="pl-PL" smtClean="0"/>
              <a:t>17.03.2022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119C-C7D5-4579-88C8-B3FF8B5EC9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7710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0406-2B30-4A14-B26D-5E773BA4806E}" type="datetimeFigureOut">
              <a:rPr lang="pl-PL" smtClean="0"/>
              <a:t>17.03.2022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119C-C7D5-4579-88C8-B3FF8B5EC9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500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0406-2B30-4A14-B26D-5E773BA4806E}" type="datetimeFigureOut">
              <a:rPr lang="pl-PL" smtClean="0"/>
              <a:t>17.03.2022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119C-C7D5-4579-88C8-B3FF8B5EC9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7681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0406-2B30-4A14-B26D-5E773BA4806E}" type="datetimeFigureOut">
              <a:rPr lang="pl-PL" smtClean="0"/>
              <a:t>17.03.2022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119C-C7D5-4579-88C8-B3FF8B5EC9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1826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0406-2B30-4A14-B26D-5E773BA4806E}" type="datetimeFigureOut">
              <a:rPr lang="pl-PL" smtClean="0"/>
              <a:t>17.03.2022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119C-C7D5-4579-88C8-B3FF8B5EC9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7817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0406-2B30-4A14-B26D-5E773BA4806E}" type="datetimeFigureOut">
              <a:rPr lang="pl-PL" smtClean="0"/>
              <a:t>17.03.2022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119C-C7D5-4579-88C8-B3FF8B5EC9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9212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0406-2B30-4A14-B26D-5E773BA4806E}" type="datetimeFigureOut">
              <a:rPr lang="pl-PL" smtClean="0"/>
              <a:t>17.03.2022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119C-C7D5-4579-88C8-B3FF8B5EC9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8972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0406-2B30-4A14-B26D-5E773BA4806E}" type="datetimeFigureOut">
              <a:rPr lang="pl-PL" smtClean="0"/>
              <a:t>17.03.2022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119C-C7D5-4579-88C8-B3FF8B5EC9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9469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0406-2B30-4A14-B26D-5E773BA4806E}" type="datetimeFigureOut">
              <a:rPr lang="pl-PL" smtClean="0"/>
              <a:t>17.03.2022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119C-C7D5-4579-88C8-B3FF8B5EC9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1631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0406-2B30-4A14-B26D-5E773BA4806E}" type="datetimeFigureOut">
              <a:rPr lang="pl-PL" smtClean="0"/>
              <a:t>17.03.2022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119C-C7D5-4579-88C8-B3FF8B5EC9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027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D0406-2B30-4A14-B26D-5E773BA4806E}" type="datetimeFigureOut">
              <a:rPr lang="pl-PL" smtClean="0"/>
              <a:t>17.03.2022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4119C-C7D5-4579-88C8-B3FF8B5EC9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1216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4000" b="1" dirty="0" smtClean="0"/>
              <a:t>Zagadnienia z zakresu finansów samorządu wynikające z ustawy z dnia 12 marca 2022 r. o pomocy obywatelom Ukrainy w związku z konfliktem zbrojnym na terytorium tego państwa</a:t>
            </a:r>
            <a:br>
              <a:rPr lang="pl-PL" sz="4000" b="1" dirty="0" smtClean="0"/>
            </a:b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11458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 smtClean="0"/>
              <a:t>17 marca 2022rok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>
              <a:buNone/>
            </a:pPr>
            <a:r>
              <a:rPr lang="pl-PL" sz="1900" b="1" dirty="0" smtClean="0"/>
              <a:t>Aleksandra Jońca </a:t>
            </a:r>
          </a:p>
          <a:p>
            <a:pPr marL="0" indent="0">
              <a:buNone/>
            </a:pPr>
            <a:r>
              <a:rPr lang="pl-PL" sz="1900" dirty="0" smtClean="0"/>
              <a:t>Z-ca dyrektora Biura Planowania Budżetowego w Urzędzie m.st. Warszawy</a:t>
            </a:r>
          </a:p>
          <a:p>
            <a:pPr marL="0" indent="0" algn="ctr">
              <a:buNone/>
            </a:pPr>
            <a:endParaRPr lang="pl-PL" sz="1900" dirty="0" smtClean="0"/>
          </a:p>
        </p:txBody>
      </p:sp>
    </p:spTree>
    <p:extLst>
      <p:ext uri="{BB962C8B-B14F-4D97-AF65-F5344CB8AC3E}">
        <p14:creationId xmlns:p14="http://schemas.microsoft.com/office/powerpoint/2010/main" val="2384741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/>
              <a:t>Zagadnienia z zakresu finansów samorządu wynikające z ustawy o pomocy obywatelom Ukrainy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/>
              <a:t>Fundusz Pomocy</a:t>
            </a:r>
          </a:p>
          <a:p>
            <a:r>
              <a:rPr lang="pl-PL" sz="2000" dirty="0" smtClean="0"/>
              <a:t>utworzony na mocy ustawy przy Banku </a:t>
            </a:r>
            <a:r>
              <a:rPr lang="pl-PL" sz="2000" dirty="0"/>
              <a:t>Gospodarstwa </a:t>
            </a:r>
            <a:r>
              <a:rPr lang="pl-PL" sz="2000" dirty="0" smtClean="0"/>
              <a:t>Krajowego </a:t>
            </a:r>
          </a:p>
          <a:p>
            <a:r>
              <a:rPr lang="pl-PL" sz="2000" dirty="0" smtClean="0"/>
              <a:t>środki mogą być przeznaczane na finansowanie, dofinansowanie, zwrot </a:t>
            </a:r>
            <a:r>
              <a:rPr lang="pl-PL" sz="2000" dirty="0"/>
              <a:t>wydatków </a:t>
            </a:r>
            <a:r>
              <a:rPr lang="pl-PL" sz="2000" dirty="0" smtClean="0"/>
              <a:t>lub kosztów poniesionych </a:t>
            </a:r>
            <a:r>
              <a:rPr lang="pl-PL" sz="2000" dirty="0"/>
              <a:t>na realizację </a:t>
            </a:r>
            <a:r>
              <a:rPr lang="pl-PL" sz="2000" dirty="0" smtClean="0"/>
              <a:t>zadań na rzecz pomocy obywatelom Ukrainy</a:t>
            </a:r>
            <a:endParaRPr lang="pl-PL" sz="2000" dirty="0"/>
          </a:p>
          <a:p>
            <a:r>
              <a:rPr lang="pl-PL" sz="2000" dirty="0" smtClean="0"/>
              <a:t>środki mogą być przeznaczone na zwrot wydatków lub kosztów poniesionych od 24 lutego do 31 grudnia 2022 rok</a:t>
            </a:r>
          </a:p>
          <a:p>
            <a:r>
              <a:rPr lang="pl-PL" sz="2000" dirty="0" smtClean="0"/>
              <a:t>środki z Funduszu również w przypadku, gdy ustawa przewiduje finansowanie zadań w formie dotacji z budżetu państwa</a:t>
            </a:r>
          </a:p>
          <a:p>
            <a:r>
              <a:rPr lang="pl-PL" sz="2000" dirty="0" smtClean="0"/>
              <a:t>środki z Funduszu mogą finansować zadania oświatowe związane z kształceniem, wychowaniem i opieką nad dziećmi i uczniami będącymi obywatelami Ukrainy</a:t>
            </a:r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2515986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/>
              <a:t>Zagadnienia z zakresu finansów samorządu wynikające z ustawy o pomocy obywatelom Ukrainy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dirty="0" smtClean="0"/>
              <a:t>Fundusz Pomocy a Budżet </a:t>
            </a:r>
            <a:r>
              <a:rPr lang="pl-PL" sz="2400" dirty="0"/>
              <a:t>JST</a:t>
            </a:r>
          </a:p>
          <a:p>
            <a:r>
              <a:rPr lang="pl-PL" sz="2000" dirty="0"/>
              <a:t>JST gromadzą środki </a:t>
            </a:r>
            <a:r>
              <a:rPr lang="pl-PL" sz="2000" dirty="0" smtClean="0"/>
              <a:t>na </a:t>
            </a:r>
            <a:r>
              <a:rPr lang="pl-PL" sz="2000" dirty="0"/>
              <a:t>wydzielonym rachunku </a:t>
            </a:r>
            <a:r>
              <a:rPr lang="pl-PL" sz="2000" dirty="0" smtClean="0"/>
              <a:t>dochodów</a:t>
            </a:r>
          </a:p>
          <a:p>
            <a:r>
              <a:rPr lang="pl-PL" sz="2000" dirty="0" smtClean="0"/>
              <a:t>dochody przeznaczone na wydatki na rzecz pomocy obywatelom Ukrainy</a:t>
            </a:r>
          </a:p>
          <a:p>
            <a:r>
              <a:rPr lang="pl-PL" sz="2000" dirty="0" smtClean="0"/>
              <a:t>ujęcie w budżecie środków z Funduszu z zachowaniem szczegółowych zasad wykonywania budżetu (w myśl art. 112, art. 237 ustawy o finansach publicznych)</a:t>
            </a:r>
          </a:p>
          <a:p>
            <a:r>
              <a:rPr lang="pl-PL" sz="2000" dirty="0" smtClean="0"/>
              <a:t>wyodrębnienie ewidencji w planie i w ewidencji księgowej (wprowadzenie kont analitycznych)</a:t>
            </a:r>
          </a:p>
          <a:p>
            <a:r>
              <a:rPr lang="pl-PL" sz="2000" dirty="0" smtClean="0"/>
              <a:t>opracowanie odrębnego załącznika do uchwały budżetowej</a:t>
            </a:r>
          </a:p>
          <a:p>
            <a:r>
              <a:rPr lang="pl-PL" sz="2000" dirty="0" smtClean="0"/>
              <a:t>opracowanie planu finansowego dla rachunku dochodów </a:t>
            </a:r>
          </a:p>
          <a:p>
            <a:r>
              <a:rPr lang="pl-PL" sz="2000" dirty="0" smtClean="0"/>
              <a:t>przedkładanie  Wojewodzie informacji o wysokości niewykorzystanych środków pochodzących z Funduszu w terminie 15 dni od dnia upływu każdego kwartału danego roku</a:t>
            </a:r>
          </a:p>
          <a:p>
            <a:r>
              <a:rPr lang="pl-PL" sz="2000" dirty="0" smtClean="0"/>
              <a:t>przedłożenie po zakończeniu roku budżetowego organowi stanowiącemu  informacji o wykonaniu planu finansowego dla rachunku dochodów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202245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/>
              <a:t>Zagadnienia z zakresu finansów samorządu wynikające z ustawy o pomocy obywatelom Ukrainy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dirty="0"/>
              <a:t>Fundusz Pomocy a Budżet JST</a:t>
            </a:r>
          </a:p>
          <a:p>
            <a:r>
              <a:rPr lang="pl-PL" sz="2000" dirty="0" smtClean="0"/>
              <a:t>środki z Funduszu nie </a:t>
            </a:r>
            <a:r>
              <a:rPr lang="pl-PL" sz="2000" dirty="0"/>
              <a:t>stanowią </a:t>
            </a:r>
            <a:r>
              <a:rPr lang="pl-PL" sz="2000" dirty="0" smtClean="0"/>
              <a:t>dotacji </a:t>
            </a:r>
            <a:r>
              <a:rPr lang="pl-PL" sz="2000" dirty="0"/>
              <a:t>w rozumieniu ustawy o finansach </a:t>
            </a:r>
            <a:r>
              <a:rPr lang="pl-PL" sz="2000" dirty="0" smtClean="0"/>
              <a:t>publicznych</a:t>
            </a:r>
          </a:p>
          <a:p>
            <a:r>
              <a:rPr lang="pl-PL" sz="2000" dirty="0" smtClean="0"/>
              <a:t> klasyfikacja dochodów ze środków Funduszu Pomocy:</a:t>
            </a:r>
          </a:p>
          <a:p>
            <a:pPr marL="0" indent="0">
              <a:buNone/>
            </a:pPr>
            <a:r>
              <a:rPr lang="pl-PL" sz="2000" dirty="0" smtClean="0"/>
              <a:t>	§ 270 - Środki </a:t>
            </a:r>
            <a:r>
              <a:rPr lang="pl-PL" sz="2000" dirty="0"/>
              <a:t>na dofinansowanie własnych zadań bieżących gmin, powiatów (związków </a:t>
            </a:r>
            <a:r>
              <a:rPr lang="pl-PL" sz="2000" dirty="0" smtClean="0"/>
              <a:t>	gmin</a:t>
            </a:r>
            <a:r>
              <a:rPr lang="pl-PL" sz="2000" dirty="0"/>
              <a:t>, związków powiatowo-gminnych, związków powiatów), samorządów województw, </a:t>
            </a:r>
            <a:r>
              <a:rPr lang="pl-PL" sz="2000" dirty="0" smtClean="0"/>
              <a:t>	pozyskane </a:t>
            </a:r>
            <a:r>
              <a:rPr lang="pl-PL" sz="2000" dirty="0"/>
              <a:t>z innych źródeł </a:t>
            </a:r>
            <a:endParaRPr lang="pl-PL" sz="2000" dirty="0" smtClean="0"/>
          </a:p>
          <a:p>
            <a:pPr marL="0" indent="0">
              <a:buNone/>
            </a:pPr>
            <a:r>
              <a:rPr lang="pl-PL" sz="2000" dirty="0" smtClean="0"/>
              <a:t>	§ 629 - Środki </a:t>
            </a:r>
            <a:r>
              <a:rPr lang="pl-PL" sz="2000" dirty="0"/>
              <a:t>na dofinansowanie własnych inwestycji gmin, powiatów (związków gmin, </a:t>
            </a:r>
            <a:r>
              <a:rPr lang="pl-PL" sz="2000" dirty="0" smtClean="0"/>
              <a:t>	związków </a:t>
            </a:r>
            <a:r>
              <a:rPr lang="pl-PL" sz="2000" dirty="0"/>
              <a:t>powiatowo-gminnych, związków powiatów), samorządów województw, </a:t>
            </a:r>
            <a:r>
              <a:rPr lang="pl-PL" sz="2000" dirty="0" smtClean="0"/>
              <a:t>	pozyskane </a:t>
            </a:r>
            <a:r>
              <a:rPr lang="pl-PL" sz="2000" dirty="0"/>
              <a:t>z innych źródeł </a:t>
            </a:r>
            <a:endParaRPr lang="pl-PL" sz="2000" dirty="0" smtClean="0"/>
          </a:p>
          <a:p>
            <a:r>
              <a:rPr lang="pl-PL" sz="2000" dirty="0" smtClean="0"/>
              <a:t>klasyfikacja </a:t>
            </a:r>
            <a:r>
              <a:rPr lang="pl-PL" sz="2000" dirty="0"/>
              <a:t>wydatków zgodnie z ich przeznaczeniem (np</a:t>
            </a:r>
            <a:r>
              <a:rPr lang="pl-PL" sz="2000" dirty="0" smtClean="0"/>
              <a:t>.: pomoc społeczna - </a:t>
            </a:r>
            <a:r>
              <a:rPr lang="pl-PL" sz="2000" dirty="0"/>
              <a:t>dział 852, pozostałe zadania </a:t>
            </a:r>
            <a:r>
              <a:rPr lang="pl-PL" sz="2000" dirty="0" smtClean="0"/>
              <a:t>w zakresie polityki społecznej – dział 853</a:t>
            </a:r>
            <a:r>
              <a:rPr lang="pl-PL" sz="2000" dirty="0"/>
              <a:t>, oświata i wychowanie – dział 801, edukacyjna opieka wychowawcza dział – 854 itp.).</a:t>
            </a:r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166797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/>
              <a:t>Zagadnienia z zakresu finansów samorządu wynikające z ustawy o pomocy obywatelom Ukrainy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2400" dirty="0" smtClean="0"/>
              <a:t>Rozszerzenie upoważnienia dla organu wykonawczego </a:t>
            </a:r>
          </a:p>
          <a:p>
            <a:pPr marL="0" lvl="0" indent="0">
              <a:buNone/>
            </a:pPr>
            <a:r>
              <a:rPr lang="pl-PL" sz="2000" dirty="0" smtClean="0"/>
              <a:t>do</a:t>
            </a:r>
            <a:r>
              <a:rPr lang="pl-PL" sz="2000" dirty="0"/>
              <a:t>: </a:t>
            </a:r>
          </a:p>
          <a:p>
            <a:r>
              <a:rPr lang="pl-PL" sz="2000" dirty="0" smtClean="0"/>
              <a:t>dokonania </a:t>
            </a:r>
            <a:r>
              <a:rPr lang="pl-PL" sz="2000" dirty="0"/>
              <a:t>zmian w planie dochodów i wydatków budżetu jednostki samorządu terytorialnego, w tym dokonywania przeniesień wydatków między działami klasyfikacji </a:t>
            </a:r>
            <a:r>
              <a:rPr lang="pl-PL" sz="2000" dirty="0" smtClean="0"/>
              <a:t>budżetowej </a:t>
            </a:r>
            <a:endParaRPr lang="pl-PL" sz="2000" dirty="0"/>
          </a:p>
          <a:p>
            <a:r>
              <a:rPr lang="pl-PL" sz="2000" dirty="0" smtClean="0"/>
              <a:t>dokonywania </a:t>
            </a:r>
            <a:r>
              <a:rPr lang="pl-PL" sz="2000" dirty="0"/>
              <a:t>zmian w wieloletniej prognozie finansowej oraz w planie wydatków budżetu jednostki samorządu terytorialnego związanych z wprowadzeniem nowych inwestycji lub zakupów inwestycyjnych przez jednostkę, o ile zmiana ta nie pogorszy wyniku budżetu tej </a:t>
            </a:r>
            <a:r>
              <a:rPr lang="pl-PL" sz="2000" dirty="0" smtClean="0"/>
              <a:t>jednostki</a:t>
            </a:r>
          </a:p>
          <a:p>
            <a:pPr marL="0" indent="0">
              <a:buNone/>
            </a:pPr>
            <a:r>
              <a:rPr lang="pl-PL" sz="2000" u="sng" dirty="0" smtClean="0"/>
              <a:t>w celu realizacji zadań związanych z pomocą obywatelom Ukrainy w związku z konfliktem zbrojnym na terytorium tego państwa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687822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/>
              <a:t>Zagadnienia z zakresu finansów samorządu wynikające z ustawy o pomocy obywatelom Ukrainy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Dodatkowe informacje:</a:t>
            </a:r>
          </a:p>
          <a:p>
            <a:r>
              <a:rPr lang="pl-PL" sz="2000" dirty="0" smtClean="0"/>
              <a:t>dotacja z budżetu dla samorządowego zakładu budżetowego realizującego pomoc obywatelom Ukrainy może przekroczyć </a:t>
            </a:r>
            <a:r>
              <a:rPr lang="pl-PL" sz="2000" dirty="0"/>
              <a:t>50 % kosztów jego działalności </a:t>
            </a:r>
            <a:endParaRPr lang="pl-PL" sz="2000" dirty="0" smtClean="0"/>
          </a:p>
          <a:p>
            <a:r>
              <a:rPr lang="pl-PL" sz="2000" dirty="0" smtClean="0"/>
              <a:t>wyłączenie z reguły art. 242 wydatków bieżących ponoszonych </a:t>
            </a:r>
            <a:r>
              <a:rPr lang="pl-PL" sz="2000" dirty="0"/>
              <a:t>z własnych środków na </a:t>
            </a:r>
            <a:r>
              <a:rPr lang="pl-PL" sz="2000" dirty="0" smtClean="0"/>
              <a:t>pomoc obywatelom Ukrainy</a:t>
            </a:r>
          </a:p>
          <a:p>
            <a:r>
              <a:rPr lang="pl-PL" sz="2000" dirty="0" smtClean="0"/>
              <a:t>wyłączenie wydatków bieżących ponoszonych </a:t>
            </a:r>
            <a:r>
              <a:rPr lang="pl-PL" sz="2000" dirty="0"/>
              <a:t>z własnych środków na </a:t>
            </a:r>
            <a:r>
              <a:rPr lang="pl-PL" sz="2000" dirty="0" smtClean="0"/>
              <a:t>pomoc obywatelom Ukrainy z reguły art. 243 przy ustalaniu limitu spłaty długu na rok 2023 i lata następne </a:t>
            </a:r>
          </a:p>
          <a:p>
            <a:r>
              <a:rPr lang="pl-PL" sz="2000" dirty="0"/>
              <a:t>samorządy mogą udzielać pomocy, w tym finansowej społecznościom lokalnym innych </a:t>
            </a:r>
            <a:r>
              <a:rPr lang="pl-PL" sz="2000" dirty="0" smtClean="0"/>
              <a:t>państw, na podstawie uchwały organu stanowiącego. Brak </a:t>
            </a:r>
            <a:r>
              <a:rPr lang="pl-PL" sz="2000" dirty="0"/>
              <a:t>paragrafu </a:t>
            </a:r>
            <a:r>
              <a:rPr lang="pl-PL" sz="2000" dirty="0" smtClean="0"/>
              <a:t>wydatkowego w przypadku udzielenia pomocy finansowej (obecny § </a:t>
            </a:r>
            <a:r>
              <a:rPr lang="pl-PL" sz="2000" dirty="0"/>
              <a:t>271 – </a:t>
            </a:r>
            <a:r>
              <a:rPr lang="pl-PL" sz="2000" dirty="0" smtClean="0"/>
              <a:t>dotacja </a:t>
            </a:r>
            <a:r>
              <a:rPr lang="pl-PL" sz="2000" dirty="0"/>
              <a:t>celowa na pomoc finansową udzieloną między JST na dofinansowanie własnych zadań </a:t>
            </a:r>
            <a:r>
              <a:rPr lang="pl-PL" sz="2000" dirty="0" smtClean="0"/>
              <a:t>bieżących)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546877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1901607" y="2330080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0" dirty="0">
                <a:latin typeface="Gabriola" panose="04040605051002020D02" pitchFamily="82" charset="0"/>
                <a:cs typeface="Arial" panose="020B0604020202020204" pitchFamily="34" charset="0"/>
              </a:rPr>
              <a:t>Dziękuję za uwagę</a:t>
            </a:r>
          </a:p>
        </p:txBody>
      </p:sp>
      <p:pic>
        <p:nvPicPr>
          <p:cNvPr id="7" name="Picture 9" descr="ZNAK_PROMOCYJNY_FC_PL-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818" y="567396"/>
            <a:ext cx="1360487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1736626" y="4117183"/>
            <a:ext cx="7848872" cy="127419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endParaRPr lang="pl-PL" sz="2000" dirty="0"/>
          </a:p>
          <a:p>
            <a:pPr marL="0" indent="0" algn="ctr" fontAlgn="auto">
              <a:spcAft>
                <a:spcPts val="0"/>
              </a:spcAft>
              <a:buNone/>
            </a:pPr>
            <a:r>
              <a:rPr lang="pl-PL" sz="2000" b="1" dirty="0"/>
              <a:t>Aleksandra Jońca </a:t>
            </a:r>
          </a:p>
          <a:p>
            <a:pPr marL="0" indent="0" algn="ctr" fontAlgn="auto">
              <a:spcAft>
                <a:spcPts val="0"/>
              </a:spcAft>
              <a:buNone/>
            </a:pPr>
            <a:r>
              <a:rPr lang="pl-PL" sz="1400" dirty="0"/>
              <a:t>Z-ca dyrektora Biura Planowania Budżetowego w Urzędzie m.st. Warszawy</a:t>
            </a:r>
          </a:p>
          <a:p>
            <a:pPr marL="0" indent="0" algn="ctr" fontAlgn="auto">
              <a:spcAft>
                <a:spcPts val="0"/>
              </a:spcAft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29023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657</Words>
  <Application>Microsoft Office PowerPoint</Application>
  <PresentationFormat>Panoramiczny</PresentationFormat>
  <Paragraphs>56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Gabriola</vt:lpstr>
      <vt:lpstr>Motyw pakietu Office</vt:lpstr>
      <vt:lpstr>     Zagadnienia z zakresu finansów samorządu wynikające z ustawy z dnia 12 marca 2022 r. o pomocy obywatelom Ukrainy w związku z konfliktem zbrojnym na terytorium tego państwa </vt:lpstr>
      <vt:lpstr>Zagadnienia z zakresu finansów samorządu wynikające z ustawy o pomocy obywatelom Ukrainy</vt:lpstr>
      <vt:lpstr>Zagadnienia z zakresu finansów samorządu wynikające z ustawy o pomocy obywatelom Ukrainy</vt:lpstr>
      <vt:lpstr>Zagadnienia z zakresu finansów samorządu wynikające z ustawy o pomocy obywatelom Ukrainy</vt:lpstr>
      <vt:lpstr>Zagadnienia z zakresu finansów samorządu wynikające z ustawy o pomocy obywatelom Ukrainy</vt:lpstr>
      <vt:lpstr>Zagadnienia z zakresu finansów samorządu wynikające z ustawy o pomocy obywatelom Ukrainy</vt:lpstr>
      <vt:lpstr>Prezentacja programu PowerPoint</vt:lpstr>
    </vt:vector>
  </TitlesOfParts>
  <Company>Urzad Miasta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Zagadnienia z zakresu finansów samorządu wynikające z ustawy o pomocy obywatelom Ukrainy</dc:title>
  <dc:creator>Jońca Aleksandra</dc:creator>
  <cp:lastModifiedBy>Jońca Aleksandra</cp:lastModifiedBy>
  <cp:revision>31</cp:revision>
  <dcterms:created xsi:type="dcterms:W3CDTF">2022-03-16T13:27:56Z</dcterms:created>
  <dcterms:modified xsi:type="dcterms:W3CDTF">2022-03-17T08:46:54Z</dcterms:modified>
</cp:coreProperties>
</file>