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4" r:id="rId11"/>
    <p:sldId id="288" r:id="rId12"/>
    <p:sldId id="291" r:id="rId13"/>
    <p:sldId id="292" r:id="rId14"/>
    <p:sldId id="296" r:id="rId15"/>
    <p:sldId id="297" r:id="rId16"/>
    <p:sldId id="298" r:id="rId17"/>
    <p:sldId id="299" r:id="rId18"/>
    <p:sldId id="300" r:id="rId19"/>
    <p:sldId id="301" r:id="rId20"/>
    <p:sldId id="307" r:id="rId21"/>
    <p:sldId id="302" r:id="rId22"/>
    <p:sldId id="310" r:id="rId23"/>
    <p:sldId id="311" r:id="rId24"/>
    <p:sldId id="312" r:id="rId25"/>
    <p:sldId id="303" r:id="rId26"/>
    <p:sldId id="304" r:id="rId27"/>
    <p:sldId id="305" r:id="rId28"/>
    <p:sldId id="306" r:id="rId29"/>
    <p:sldId id="314" r:id="rId30"/>
    <p:sldId id="286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F7A"/>
    <a:srgbClr val="BED002"/>
    <a:srgbClr val="C1D657"/>
    <a:srgbClr val="1F3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mld zł </c:v>
                </c:pt>
              </c:strCache>
            </c:strRef>
          </c:tx>
          <c:spPr>
            <a:solidFill>
              <a:srgbClr val="1F3078"/>
            </a:solidFill>
            <a:ln>
              <a:noFill/>
            </a:ln>
            <a:effectLst/>
          </c:spPr>
          <c:invertIfNegative val="0"/>
          <c:cat>
            <c:numRef>
              <c:f>Arkusz1!$A$2:$A$12</c:f>
              <c:numCache>
                <c:formatCode>General</c:formatCode>
                <c:ptCount val="11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</c:numCache>
            </c:num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347</c:v>
                </c:pt>
                <c:pt idx="1">
                  <c:v>294</c:v>
                </c:pt>
                <c:pt idx="2">
                  <c:v>272</c:v>
                </c:pt>
                <c:pt idx="3">
                  <c:v>251</c:v>
                </c:pt>
                <c:pt idx="4">
                  <c:v>229</c:v>
                </c:pt>
                <c:pt idx="5">
                  <c:v>208</c:v>
                </c:pt>
                <c:pt idx="6">
                  <c:v>182</c:v>
                </c:pt>
                <c:pt idx="7">
                  <c:v>165</c:v>
                </c:pt>
                <c:pt idx="8">
                  <c:v>176</c:v>
                </c:pt>
                <c:pt idx="9">
                  <c:v>153</c:v>
                </c:pt>
                <c:pt idx="1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6-4CA5-87ED-6C812F402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6966008"/>
        <c:axId val="362608800"/>
      </c:barChart>
      <c:catAx>
        <c:axId val="276966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2608800"/>
        <c:crosses val="autoZero"/>
        <c:auto val="1"/>
        <c:lblAlgn val="ctr"/>
        <c:lblOffset val="100"/>
        <c:noMultiLvlLbl val="0"/>
      </c:catAx>
      <c:valAx>
        <c:axId val="36260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696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950F6-79E3-43F0-8EF2-F9F7ECC61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F09B9D-6228-44A4-B868-3EF979D8E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1FE45A-460E-44ED-84DA-2AB697D7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E9A-CA1F-4BF6-BB41-C5C1D973EEDB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92C64C-0900-451B-B323-E953CFFD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43CCDF-1FFD-4894-ABA9-AC8E73B0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FAFE-BB60-4C2D-BC06-74C848D62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1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7295D-5651-4A68-A240-26C6625F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08B91C-1AF9-44D2-9FF4-E31A0B815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CB7593-FE6E-4F58-80E4-E45718B3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E9A-CA1F-4BF6-BB41-C5C1D973EEDB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8CF8B8-E54D-490B-8CD4-640EA258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D702FD-392E-4FEE-9A98-AA44E7C8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FAFE-BB60-4C2D-BC06-74C848D62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55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B55185-BA16-4575-9301-681DC5BB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C54AC11-163C-4262-A15F-3E7E1277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E9A-CA1F-4BF6-BB41-C5C1D973EEDB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5E30B47-30C0-4390-9CDA-F6040AE0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0787E6-16BC-4E09-BD43-889C1B11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FAFE-BB60-4C2D-BC06-74C848D62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3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200222E-51C5-4CBE-8BB5-93B38B93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708" y="365125"/>
            <a:ext cx="71350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625625-D639-4C79-87D4-4448914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8708" y="1825625"/>
            <a:ext cx="71350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27B54B-4696-4675-B7AB-B979F416D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BE9A-CA1F-4BF6-BB41-C5C1D973EEDB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17B97B-D483-4B6F-AA0B-A6A3D6EF4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FAB9ED-9342-4DF0-8AC9-30833E7A7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FAFE-BB60-4C2D-BC06-74C848D62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4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F1E560-E80A-420F-A86C-7A46E2E46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674" y="2108497"/>
            <a:ext cx="5992663" cy="2224511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rgbClr val="1F3078"/>
                </a:solidFill>
              </a:rPr>
              <a:t>System Monitorowania Usług Publicznych – </a:t>
            </a:r>
            <a:r>
              <a:rPr lang="pl-PL" sz="4400" b="1" dirty="0">
                <a:solidFill>
                  <a:srgbClr val="1F3078"/>
                </a:solidFill>
                <a:latin typeface="+mn-lt"/>
              </a:rPr>
              <a:t>SMUP</a:t>
            </a:r>
          </a:p>
        </p:txBody>
      </p:sp>
    </p:spTree>
    <p:extLst>
      <p:ext uri="{BB962C8B-B14F-4D97-AF65-F5344CB8AC3E}">
        <p14:creationId xmlns:p14="http://schemas.microsoft.com/office/powerpoint/2010/main" val="325877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30901A1-562B-4BD1-B8F3-2E9B8DBE04E7}"/>
              </a:ext>
            </a:extLst>
          </p:cNvPr>
          <p:cNvSpPr txBox="1">
            <a:spLocks/>
          </p:cNvSpPr>
          <p:nvPr/>
        </p:nvSpPr>
        <p:spPr>
          <a:xfrm>
            <a:off x="6322870" y="3731977"/>
            <a:ext cx="1364644" cy="324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DOSTĘPNOŚĆ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500" dirty="0">
              <a:solidFill>
                <a:srgbClr val="BED002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9D4892-92FC-485D-AB78-F0ED045DF290}"/>
              </a:ext>
            </a:extLst>
          </p:cNvPr>
          <p:cNvSpPr txBox="1">
            <a:spLocks/>
          </p:cNvSpPr>
          <p:nvPr/>
        </p:nvSpPr>
        <p:spPr>
          <a:xfrm>
            <a:off x="633847" y="730828"/>
            <a:ext cx="7045036" cy="1858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Każda z usług opisana została w SMUP </a:t>
            </a:r>
            <a:r>
              <a:rPr lang="pl-PL" sz="2000" b="1" dirty="0">
                <a:solidFill>
                  <a:srgbClr val="212F7A"/>
                </a:solidFill>
              </a:rPr>
              <a:t>przy użyciu wskaźników</a:t>
            </a:r>
            <a:r>
              <a:rPr lang="pl-PL" sz="2000" b="1" dirty="0"/>
              <a:t>.</a:t>
            </a:r>
            <a:r>
              <a:rPr lang="pl-PL" sz="2000" dirty="0">
                <a:latin typeface="+mj-lt"/>
              </a:rPr>
              <a:t> Informacje dobrane zostały w taki sposób, aby możliwe było opisanie ilości, jakości, dostępności oraz efektywności finansowej świadczonych usług. Opis usług w oparciu o 4 wymiary pozwala na uzyskanie </a:t>
            </a:r>
            <a:r>
              <a:rPr lang="pl-PL" sz="2000" b="1" dirty="0">
                <a:solidFill>
                  <a:srgbClr val="212F7A"/>
                </a:solidFill>
              </a:rPr>
              <a:t>kompleksowej</a:t>
            </a:r>
            <a:r>
              <a:rPr lang="pl-PL" sz="2000" dirty="0">
                <a:latin typeface="+mj-lt"/>
              </a:rPr>
              <a:t> informacji na temat każdej nich.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53F756-81DA-4989-82BE-464F212C0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7" y="2791471"/>
            <a:ext cx="1518264" cy="15182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F045CC2-5CDB-45DC-BBB7-AAB93F53A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3" y="4268282"/>
            <a:ext cx="1859971" cy="185997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B5AFC3B-2189-4C71-AC13-11909FB18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38" y="3003115"/>
            <a:ext cx="1224962" cy="111070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E5F894B-4518-4248-B747-F155B612C5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34" y="4652024"/>
            <a:ext cx="1122303" cy="1110703"/>
          </a:xfrm>
          <a:prstGeom prst="rect">
            <a:avLst/>
          </a:prstGeom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5F32E3C-760A-4EF8-88BE-7940499E0634}"/>
              </a:ext>
            </a:extLst>
          </p:cNvPr>
          <p:cNvSpPr txBox="1">
            <a:spLocks/>
          </p:cNvSpPr>
          <p:nvPr/>
        </p:nvSpPr>
        <p:spPr>
          <a:xfrm>
            <a:off x="2051656" y="3756304"/>
            <a:ext cx="959425" cy="275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ILOŚĆ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87F56786-3720-4EC1-815D-49887D3CBAE1}"/>
              </a:ext>
            </a:extLst>
          </p:cNvPr>
          <p:cNvSpPr txBox="1">
            <a:spLocks/>
          </p:cNvSpPr>
          <p:nvPr/>
        </p:nvSpPr>
        <p:spPr>
          <a:xfrm>
            <a:off x="2051656" y="5233115"/>
            <a:ext cx="857799" cy="275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JAKOŚĆ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500" dirty="0">
              <a:solidFill>
                <a:srgbClr val="BED002"/>
              </a:solidFill>
              <a:latin typeface="Fira Sans SemiBold" panose="020B06030500000200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500" dirty="0">
              <a:solidFill>
                <a:srgbClr val="BED002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054FEC56-861A-4B28-8B5A-C652A3BF716A}"/>
              </a:ext>
            </a:extLst>
          </p:cNvPr>
          <p:cNvSpPr txBox="1">
            <a:spLocks/>
          </p:cNvSpPr>
          <p:nvPr/>
        </p:nvSpPr>
        <p:spPr>
          <a:xfrm>
            <a:off x="6322870" y="5198267"/>
            <a:ext cx="2712025" cy="485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EFEKTYWNOŚĆ FINANSOWA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500" dirty="0">
              <a:solidFill>
                <a:srgbClr val="BED002"/>
              </a:solidFill>
              <a:latin typeface="Fira Sans SemiBold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68973337-D650-4579-A811-3BFA54B52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245"/>
            <a:ext cx="7167104" cy="1745673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D062E86-DF08-4B22-8730-1DAE0356B478}"/>
              </a:ext>
            </a:extLst>
          </p:cNvPr>
          <p:cNvSpPr txBox="1">
            <a:spLocks/>
          </p:cNvSpPr>
          <p:nvPr/>
        </p:nvSpPr>
        <p:spPr>
          <a:xfrm>
            <a:off x="562931" y="498763"/>
            <a:ext cx="6958266" cy="165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1F3078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CO CZYNI SMUP WYJĄTKOWYM, CZYLI NAJWAŻNIEJSZE CECHY SYSTEMU</a:t>
            </a:r>
            <a:endParaRPr lang="pl-PL" sz="2500" b="1" dirty="0">
              <a:solidFill>
                <a:srgbClr val="1F3078"/>
              </a:solidFill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2EAE4D9-DA10-4BAF-ADB6-604AE0FF072B}"/>
              </a:ext>
            </a:extLst>
          </p:cNvPr>
          <p:cNvSpPr txBox="1">
            <a:spLocks/>
          </p:cNvSpPr>
          <p:nvPr/>
        </p:nvSpPr>
        <p:spPr>
          <a:xfrm>
            <a:off x="562932" y="2527721"/>
            <a:ext cx="6343896" cy="3660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ED002"/>
                </a:solidFill>
              </a:rPr>
              <a:t>POWSZECHNOŚĆ</a:t>
            </a:r>
            <a:r>
              <a:rPr lang="pl-PL" sz="1800" dirty="0">
                <a:latin typeface="+mj-lt"/>
              </a:rPr>
              <a:t> – każdy ma dostęp do portalu i jego zasobów uwzględniając osoby niepełnosprawne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ED002"/>
                </a:solidFill>
              </a:rPr>
              <a:t>KOMPLETNOŚĆ</a:t>
            </a:r>
            <a:r>
              <a:rPr lang="pl-PL" sz="1800" dirty="0">
                <a:latin typeface="+mj-lt"/>
              </a:rPr>
              <a:t> – system obejmuje wszystkie jednostki samorządu terytorialnego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ED002"/>
                </a:solidFill>
              </a:rPr>
              <a:t>PORÓWNYWALNOŚĆ</a:t>
            </a:r>
            <a:r>
              <a:rPr lang="pl-PL" sz="1800" dirty="0">
                <a:latin typeface="+mj-lt"/>
              </a:rPr>
              <a:t> – jednolita metodologia danych pozwala ich porównywanie między jednostkami samorządu terytorialnego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ED002"/>
                </a:solidFill>
              </a:rPr>
              <a:t>DANE MAJĄ CHARAKTER OFICJALNY </a:t>
            </a:r>
            <a:r>
              <a:rPr lang="pl-PL" sz="1800" dirty="0">
                <a:latin typeface="+mj-lt"/>
              </a:rPr>
              <a:t>– GUS gwarantuje rzetelność i wysoką jakość udostępnianych danych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ED002"/>
                </a:solidFill>
              </a:rPr>
              <a:t>DOSTĘPNOŚĆ</a:t>
            </a:r>
            <a:r>
              <a:rPr lang="pl-PL" sz="1800" dirty="0">
                <a:latin typeface="+mj-lt"/>
              </a:rPr>
              <a:t> – dane są udostępnione w formatach otwartych bez ograniczeń licencyjnych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ED002"/>
                </a:solidFill>
              </a:rPr>
              <a:t>EFEKTYWNOŚĆ</a:t>
            </a:r>
            <a:r>
              <a:rPr lang="pl-PL" sz="1800" dirty="0">
                <a:latin typeface="+mj-lt"/>
              </a:rPr>
              <a:t> – maksymalne wykorzystanie już zebranych informacji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800" dirty="0">
              <a:latin typeface="+mj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E3D652D-4524-4848-A1F2-037EDCC99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649" flipH="1">
            <a:off x="7510751" y="3512582"/>
            <a:ext cx="2580417" cy="28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C76BEFE-EC6E-48B4-8737-37B82712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99" y="520027"/>
            <a:ext cx="5056728" cy="798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C1D657"/>
                </a:solidFill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SKĄD POCHODZĄ DANE W SUMP?</a:t>
            </a:r>
            <a:endParaRPr lang="pl-PL" sz="2500" b="1" dirty="0">
              <a:solidFill>
                <a:srgbClr val="C1D657"/>
              </a:solidFill>
              <a:latin typeface="+mn-lt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AA12A85-219B-4E7F-8AF8-5160FAC5513E}"/>
              </a:ext>
            </a:extLst>
          </p:cNvPr>
          <p:cNvSpPr txBox="1">
            <a:spLocks/>
          </p:cNvSpPr>
          <p:nvPr/>
        </p:nvSpPr>
        <p:spPr>
          <a:xfrm>
            <a:off x="398497" y="1874909"/>
            <a:ext cx="5697503" cy="920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Dane w systemie monitorowania usług publicznych pochodzą od jednostek samorządu terytorialnego.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7F4D0C1-963D-4ECF-BFC1-961571D376D2}"/>
              </a:ext>
            </a:extLst>
          </p:cNvPr>
          <p:cNvSpPr txBox="1">
            <a:spLocks/>
          </p:cNvSpPr>
          <p:nvPr/>
        </p:nvSpPr>
        <p:spPr>
          <a:xfrm>
            <a:off x="398497" y="3045997"/>
            <a:ext cx="3173380" cy="274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212F7A"/>
                </a:solidFill>
              </a:rPr>
              <a:t>Dane te zbiera:</a:t>
            </a:r>
          </a:p>
          <a:p>
            <a:pPr marL="457200" indent="-457200">
              <a:buClr>
                <a:srgbClr val="BED002"/>
              </a:buClr>
              <a:buFont typeface="+mj-lt"/>
              <a:buAutoNum type="arabicPeriod"/>
            </a:pPr>
            <a:r>
              <a:rPr lang="pl-PL" sz="2000" dirty="0">
                <a:latin typeface="+mj-lt"/>
              </a:rPr>
              <a:t>Główny Urząd Statystyczny                 (cykliczne badania statystyczne)</a:t>
            </a:r>
          </a:p>
          <a:p>
            <a:pPr marL="457200" indent="-457200">
              <a:buClr>
                <a:srgbClr val="BED002"/>
              </a:buClr>
              <a:buFont typeface="+mj-lt"/>
              <a:buAutoNum type="arabicPeriod"/>
            </a:pPr>
            <a:r>
              <a:rPr lang="pl-PL" sz="2000" dirty="0">
                <a:latin typeface="+mj-lt"/>
              </a:rPr>
              <a:t>Ministerstwa i urzędy centralne                            (np. Min. Finansów, </a:t>
            </a:r>
            <a:r>
              <a:rPr lang="pl-PL" sz="2000" dirty="0" err="1">
                <a:latin typeface="+mj-lt"/>
              </a:rPr>
              <a:t>MEiN</a:t>
            </a:r>
            <a:r>
              <a:rPr lang="pl-PL" sz="2000" dirty="0">
                <a:latin typeface="+mj-lt"/>
              </a:rPr>
              <a:t>, </a:t>
            </a:r>
            <a:r>
              <a:rPr lang="pl-PL" sz="2000" dirty="0" err="1">
                <a:latin typeface="+mj-lt"/>
              </a:rPr>
              <a:t>GUGiK</a:t>
            </a:r>
            <a:r>
              <a:rPr lang="pl-PL" sz="2000" dirty="0">
                <a:latin typeface="+mj-lt"/>
              </a:rPr>
              <a:t> etc.)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l-PL" sz="2000" dirty="0">
              <a:latin typeface="+mj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E514DC-7E75-44A7-B80F-9B9CFBBA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4062846"/>
            <a:ext cx="1857375" cy="17430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04098BC-E9BD-4FDC-89E3-3EBC3B288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24" y="4181908"/>
            <a:ext cx="1447800" cy="15049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4A52F2C-0BAF-4592-87EA-4769F60B0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3891396"/>
            <a:ext cx="1943100" cy="1914525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16BB1137-89F6-4127-ADC8-501471293B74}"/>
              </a:ext>
            </a:extLst>
          </p:cNvPr>
          <p:cNvSpPr txBox="1">
            <a:spLocks/>
          </p:cNvSpPr>
          <p:nvPr/>
        </p:nvSpPr>
        <p:spPr>
          <a:xfrm>
            <a:off x="4100512" y="3494014"/>
            <a:ext cx="2133599" cy="390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solidFill>
                  <a:srgbClr val="BED002"/>
                </a:solidFill>
                <a:latin typeface="Fira Sans Medium" panose="020B0603050000020004" pitchFamily="34" charset="0"/>
              </a:rPr>
              <a:t>Przekazują dane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6873CE48-DB2E-4ECD-94BA-16BD1C5A5C26}"/>
              </a:ext>
            </a:extLst>
          </p:cNvPr>
          <p:cNvSpPr txBox="1">
            <a:spLocks/>
          </p:cNvSpPr>
          <p:nvPr/>
        </p:nvSpPr>
        <p:spPr>
          <a:xfrm>
            <a:off x="8153401" y="3500605"/>
            <a:ext cx="2133599" cy="390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solidFill>
                  <a:srgbClr val="212F7A"/>
                </a:solidFill>
                <a:latin typeface="Fira Sans Medium" panose="020B0603050000020004" pitchFamily="34" charset="0"/>
              </a:rPr>
              <a:t>Pobierają dane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13639D53-6088-4CD4-A891-A9FCD18A0209}"/>
              </a:ext>
            </a:extLst>
          </p:cNvPr>
          <p:cNvSpPr txBox="1">
            <a:spLocks/>
          </p:cNvSpPr>
          <p:nvPr/>
        </p:nvSpPr>
        <p:spPr>
          <a:xfrm>
            <a:off x="4497054" y="4500887"/>
            <a:ext cx="1340514" cy="103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Fira Sans Medium" panose="020B0603050000020004" pitchFamily="34" charset="0"/>
              </a:rPr>
              <a:t>Samorząd Jednostki Org. JST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657080A6-5793-4AC7-B69E-75BA41C20E7E}"/>
              </a:ext>
            </a:extLst>
          </p:cNvPr>
          <p:cNvSpPr txBox="1">
            <a:spLocks/>
          </p:cNvSpPr>
          <p:nvPr/>
        </p:nvSpPr>
        <p:spPr>
          <a:xfrm>
            <a:off x="8229248" y="4416623"/>
            <a:ext cx="1792907" cy="103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dirty="0">
                <a:latin typeface="Fira Sans Medium" panose="020B0603050000020004" pitchFamily="34" charset="0"/>
              </a:rPr>
              <a:t>GUS  Administracja Rządowa</a:t>
            </a:r>
          </a:p>
        </p:txBody>
      </p:sp>
    </p:spTree>
    <p:extLst>
      <p:ext uri="{BB962C8B-B14F-4D97-AF65-F5344CB8AC3E}">
        <p14:creationId xmlns:p14="http://schemas.microsoft.com/office/powerpoint/2010/main" val="29313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19D5AEF2-9ABA-42ED-9AB5-402FA740DD5E}"/>
              </a:ext>
            </a:extLst>
          </p:cNvPr>
          <p:cNvSpPr txBox="1">
            <a:spLocks/>
          </p:cNvSpPr>
          <p:nvPr/>
        </p:nvSpPr>
        <p:spPr>
          <a:xfrm>
            <a:off x="398499" y="551200"/>
            <a:ext cx="4493097" cy="798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1F3078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DLA KOGO POWSTAŁ SMUP? CZYLI GRUPY DOCELOWE</a:t>
            </a:r>
            <a:endParaRPr lang="pl-PL" sz="2500" b="1" dirty="0">
              <a:solidFill>
                <a:srgbClr val="1F3078"/>
              </a:solidFill>
              <a:latin typeface="+mn-lt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031E062-7D8F-415A-98FE-9DC02D3D4AA5}"/>
              </a:ext>
            </a:extLst>
          </p:cNvPr>
          <p:cNvSpPr txBox="1">
            <a:spLocks/>
          </p:cNvSpPr>
          <p:nvPr/>
        </p:nvSpPr>
        <p:spPr>
          <a:xfrm>
            <a:off x="490196" y="1854127"/>
            <a:ext cx="5141678" cy="500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rgbClr val="212F7A"/>
                </a:solidFill>
              </a:rPr>
              <a:t>PRZEDSIĘBIORCY</a:t>
            </a:r>
            <a:r>
              <a:rPr lang="pl-PL" sz="1600" dirty="0">
                <a:latin typeface="+mj-l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lokalizacja inwestycji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porównanie obciążeń publiczno-prawnych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porównanie dostępności usług, </a:t>
            </a:r>
          </a:p>
          <a:p>
            <a:pPr marL="0" indent="0">
              <a:buNone/>
            </a:pPr>
            <a:r>
              <a:rPr lang="pl-PL" sz="1600" dirty="0">
                <a:latin typeface="+mj-lt"/>
              </a:rPr>
              <a:t>- analizę kosztów i szans rozwoju w danej lokalizacji.</a:t>
            </a:r>
          </a:p>
          <a:p>
            <a:pPr>
              <a:buFontTx/>
              <a:buChar char="-"/>
            </a:pPr>
            <a:endParaRPr lang="pl-PL" sz="1600" dirty="0">
              <a:solidFill>
                <a:srgbClr val="212F7A"/>
              </a:solidFill>
              <a:latin typeface="+mj-lt"/>
            </a:endParaRPr>
          </a:p>
          <a:p>
            <a:r>
              <a:rPr lang="pl-PL" sz="1600" b="1" dirty="0">
                <a:solidFill>
                  <a:srgbClr val="212F7A"/>
                </a:solidFill>
              </a:rPr>
              <a:t>ADMINISTRACJA PUBLICZNA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Instytucje administracji rządowej i samorządowej odpowiedzialne za świadczenie usług publicznych lub sprawujące nadzór nad ich dostarczaniem.</a:t>
            </a:r>
          </a:p>
          <a:p>
            <a:pPr marL="0" indent="0">
              <a:buNone/>
            </a:pPr>
            <a:r>
              <a:rPr lang="pl-PL" sz="1600" dirty="0">
                <a:latin typeface="+mj-lt"/>
              </a:rPr>
              <a:t>Podmioty te jednocześnie są źródłem zasilającym system oraz są odbiorcami informacji przetworzonych i udostępnionych przez SMUP.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C02B7CC1-F1FE-4FC2-B951-50B4F94A75A4}"/>
              </a:ext>
            </a:extLst>
          </p:cNvPr>
          <p:cNvSpPr txBox="1">
            <a:spLocks/>
          </p:cNvSpPr>
          <p:nvPr/>
        </p:nvSpPr>
        <p:spPr>
          <a:xfrm>
            <a:off x="6096000" y="1854127"/>
            <a:ext cx="5141678" cy="5003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rgbClr val="212F7A"/>
                </a:solidFill>
              </a:rPr>
              <a:t>SPOŁECZEŃSTWO ORAZ ORGANIZACJE OBYWATELSKIE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dostęp do informacji opisujących parametry usług publicznych świadczonych na poziomie lokalnym                      i regionalnym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dokonywanie porównań między poszczególnymi JST,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sprawowanie kontroli społecznej nad jakością                          i sposobem realizacji zadań publicznych.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600" dirty="0">
              <a:solidFill>
                <a:srgbClr val="212F7A"/>
              </a:solidFill>
              <a:latin typeface="+mj-lt"/>
            </a:endParaRPr>
          </a:p>
          <a:p>
            <a:r>
              <a:rPr lang="pl-PL" sz="1600" b="1" dirty="0">
                <a:solidFill>
                  <a:srgbClr val="212F7A"/>
                </a:solidFill>
              </a:rPr>
              <a:t>ŚRODOWISKA NAUKOWE I EKSPERCKIE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możliwość prowadzenia pogłębionych analiz dotyczących usług publicznych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latin typeface="+mj-lt"/>
              </a:rPr>
              <a:t>- pozyskanie wyników prac badawczych</a:t>
            </a:r>
          </a:p>
        </p:txBody>
      </p:sp>
    </p:spTree>
    <p:extLst>
      <p:ext uri="{BB962C8B-B14F-4D97-AF65-F5344CB8AC3E}">
        <p14:creationId xmlns:p14="http://schemas.microsoft.com/office/powerpoint/2010/main" val="359139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04203FE0-F6DF-4FB7-B24A-5E8C2C0D4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59" y="1157633"/>
            <a:ext cx="5591377" cy="5309755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18ED52D-5029-4C37-AE85-C9F28346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99" y="520027"/>
            <a:ext cx="5056728" cy="798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C1D657"/>
                </a:solidFill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TWÓRCY SYSTEMU</a:t>
            </a:r>
            <a:endParaRPr lang="pl-PL" sz="2500" b="1" dirty="0">
              <a:solidFill>
                <a:srgbClr val="C1D657"/>
              </a:solidFill>
              <a:latin typeface="+mn-lt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9370BC9-D2B4-44A0-925D-C39EABE36A5A}"/>
              </a:ext>
            </a:extLst>
          </p:cNvPr>
          <p:cNvSpPr txBox="1">
            <a:spLocks/>
          </p:cNvSpPr>
          <p:nvPr/>
        </p:nvSpPr>
        <p:spPr>
          <a:xfrm>
            <a:off x="398500" y="1760608"/>
            <a:ext cx="5326892" cy="2312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212F7A"/>
                </a:solidFill>
              </a:rPr>
              <a:t>Kto stworzył SMUP?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SMUP</a:t>
            </a:r>
            <a:r>
              <a:rPr lang="pl-PL" sz="2000" dirty="0">
                <a:latin typeface="+mj-lt"/>
              </a:rPr>
              <a:t> został przygotowany w ramach wieloletniego projektu we współpracy kilkuset ekspertów reprezentujących MSWiA, GUS, Związek Miast Polskich oraz Związek Powiatów Polskich, w konsultacji z przedstawicielami ponad 50 samorządów z terenu całego kraju.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BE805B8-A3D1-473D-A7A4-8F0E8684C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4197979"/>
            <a:ext cx="6203373" cy="766806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7B1EA7D-5523-4241-A117-2F6E9867EBA5}"/>
              </a:ext>
            </a:extLst>
          </p:cNvPr>
          <p:cNvSpPr txBox="1">
            <a:spLocks/>
          </p:cNvSpPr>
          <p:nvPr/>
        </p:nvSpPr>
        <p:spPr>
          <a:xfrm>
            <a:off x="6160559" y="654386"/>
            <a:ext cx="5697501" cy="529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212F7A"/>
                </a:solidFill>
              </a:rPr>
              <a:t>Gminy i powiaty zaangażowane w prace nad SMUP w ramach poszczególnych obszarów usług.</a:t>
            </a:r>
          </a:p>
        </p:txBody>
      </p:sp>
    </p:spTree>
    <p:extLst>
      <p:ext uri="{BB962C8B-B14F-4D97-AF65-F5344CB8AC3E}">
        <p14:creationId xmlns:p14="http://schemas.microsoft.com/office/powerpoint/2010/main" val="52292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7B32174-F8F3-4654-A1F8-B5B7AD7EBD0E}"/>
              </a:ext>
            </a:extLst>
          </p:cNvPr>
          <p:cNvSpPr txBox="1">
            <a:spLocks/>
          </p:cNvSpPr>
          <p:nvPr/>
        </p:nvSpPr>
        <p:spPr>
          <a:xfrm>
            <a:off x="367326" y="509636"/>
            <a:ext cx="4235848" cy="861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1F3078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JAK WYGLĄDA SYSTEM I JAKIE SĄ JEGO MOŻLIWOŚCI?</a:t>
            </a:r>
            <a:endParaRPr lang="pl-PL" sz="2500" b="1" dirty="0">
              <a:solidFill>
                <a:srgbClr val="1F3078"/>
              </a:solidFill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6E9F455-E0CC-45C1-88CF-B71FB256C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988762"/>
            <a:ext cx="7181850" cy="2390775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7E5FE94-ABFE-4174-860A-4DC02A50CC9F}"/>
              </a:ext>
            </a:extLst>
          </p:cNvPr>
          <p:cNvSpPr txBox="1">
            <a:spLocks/>
          </p:cNvSpPr>
          <p:nvPr/>
        </p:nvSpPr>
        <p:spPr>
          <a:xfrm>
            <a:off x="2337955" y="2790342"/>
            <a:ext cx="4977246" cy="63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212F7A"/>
                </a:solidFill>
              </a:rPr>
              <a:t>www.smup.gov.pl</a:t>
            </a:r>
          </a:p>
        </p:txBody>
      </p:sp>
    </p:spTree>
    <p:extLst>
      <p:ext uri="{BB962C8B-B14F-4D97-AF65-F5344CB8AC3E}">
        <p14:creationId xmlns:p14="http://schemas.microsoft.com/office/powerpoint/2010/main" val="389745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AFD8FE3-C8A7-49F3-AAFD-61F76AD01634}"/>
              </a:ext>
            </a:extLst>
          </p:cNvPr>
          <p:cNvSpPr txBox="1">
            <a:spLocks/>
          </p:cNvSpPr>
          <p:nvPr/>
        </p:nvSpPr>
        <p:spPr>
          <a:xfrm>
            <a:off x="6795655" y="4215784"/>
            <a:ext cx="2763982" cy="173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INTERFEJS PODSTAWOWY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- prezentuje najważniejsze informacje pozwalające na ogólną ocenę usług publicznych.</a:t>
            </a:r>
            <a:endParaRPr lang="pl-PL" sz="2000" dirty="0">
              <a:latin typeface="Fira Sans Light" panose="020B04030500000200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B0AD80D-3937-4D25-8E5D-A681AFE9C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6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0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180E11C-36A0-4D7B-BA9A-DB8D23DB3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03"/>
            <a:ext cx="8260774" cy="5700794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009AB82-F021-47D5-B6F5-818652267E3F}"/>
              </a:ext>
            </a:extLst>
          </p:cNvPr>
          <p:cNvSpPr txBox="1">
            <a:spLocks/>
          </p:cNvSpPr>
          <p:nvPr/>
        </p:nvSpPr>
        <p:spPr>
          <a:xfrm>
            <a:off x="6314209" y="3541254"/>
            <a:ext cx="2918020" cy="3108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INTERFEJS ZAAWANSOWANY </a:t>
            </a:r>
            <a:r>
              <a:rPr lang="pl-PL" sz="2400" dirty="0">
                <a:latin typeface="+mj-lt"/>
              </a:rPr>
              <a:t>-</a:t>
            </a:r>
            <a:r>
              <a:rPr lang="pl-PL" sz="2000" dirty="0">
                <a:latin typeface="+mj-lt"/>
              </a:rPr>
              <a:t>umożliwia dokonywanie wszechstronnych analiz z wykorzystaniem wszystkich funkcjonalności systemu.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Użytkownik zalogowany będzie miał możliwość zapisania efektów swojej pracy.</a:t>
            </a:r>
          </a:p>
        </p:txBody>
      </p:sp>
    </p:spTree>
    <p:extLst>
      <p:ext uri="{BB962C8B-B14F-4D97-AF65-F5344CB8AC3E}">
        <p14:creationId xmlns:p14="http://schemas.microsoft.com/office/powerpoint/2010/main" val="111876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D01AFE6-A706-42F9-B8F6-36D6CFD33D6C}"/>
              </a:ext>
            </a:extLst>
          </p:cNvPr>
          <p:cNvSpPr txBox="1">
            <a:spLocks/>
          </p:cNvSpPr>
          <p:nvPr/>
        </p:nvSpPr>
        <p:spPr>
          <a:xfrm>
            <a:off x="542150" y="1854778"/>
            <a:ext cx="6845786" cy="314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solidFill>
                  <a:srgbClr val="212F7A"/>
                </a:solidFill>
                <a:latin typeface="Fira Sans SemiBold" panose="020B0603050000020004" pitchFamily="34" charset="0"/>
              </a:rPr>
              <a:t>Sposoby użycia </a:t>
            </a:r>
          </a:p>
          <a:p>
            <a:pPr>
              <a:buFontTx/>
              <a:buChar char="-"/>
            </a:pPr>
            <a:r>
              <a:rPr lang="pl-PL" sz="2000" dirty="0">
                <a:latin typeface="Fira Sans Light" panose="020B0403050000020004" pitchFamily="34" charset="0"/>
              </a:rPr>
              <a:t>przeglądanie danych o usługach </a:t>
            </a:r>
          </a:p>
          <a:p>
            <a:pPr>
              <a:buFontTx/>
              <a:buChar char="-"/>
            </a:pPr>
            <a:r>
              <a:rPr lang="pl-PL" sz="2000" dirty="0">
                <a:latin typeface="Fira Sans Light" panose="020B0403050000020004" pitchFamily="34" charset="0"/>
              </a:rPr>
              <a:t>wizualizacja danych </a:t>
            </a:r>
          </a:p>
          <a:p>
            <a:pPr>
              <a:buFontTx/>
              <a:buChar char="-"/>
            </a:pPr>
            <a:r>
              <a:rPr lang="pl-PL" sz="2000" dirty="0">
                <a:latin typeface="Fira Sans Light" panose="020B0403050000020004" pitchFamily="34" charset="0"/>
              </a:rPr>
              <a:t>pobieranie danych i informacji objaśniających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Fira Sans Light" panose="020B0403050000020004" pitchFamily="34" charset="0"/>
              </a:rPr>
              <a:t>- dokonywanie operacji na danych w ramach systemu</a:t>
            </a:r>
            <a:endParaRPr lang="pl-PL" sz="2000" strike="sngStrike" dirty="0">
              <a:latin typeface="Fira Sans Light" panose="020B0403050000020004" pitchFamily="34" charset="0"/>
            </a:endParaRPr>
          </a:p>
          <a:p>
            <a:pPr>
              <a:buFontTx/>
              <a:buChar char="-"/>
            </a:pPr>
            <a:r>
              <a:rPr lang="pl-PL" sz="2000" dirty="0">
                <a:latin typeface="Fira Sans Light" panose="020B0403050000020004" pitchFamily="34" charset="0"/>
              </a:rPr>
              <a:t>dokonywanie analiz porównawczych z wykorzystaniem </a:t>
            </a:r>
            <a:r>
              <a:rPr lang="pl-PL" sz="2000" dirty="0" err="1">
                <a:latin typeface="Fira Sans Light" panose="020B0403050000020004" pitchFamily="34" charset="0"/>
              </a:rPr>
              <a:t>benchmarkingu</a:t>
            </a:r>
            <a:r>
              <a:rPr lang="pl-PL" sz="2000" dirty="0">
                <a:latin typeface="Fira Sans Light" panose="020B04030500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81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E7062A1-5F1A-47D5-87AD-E2E53B165FFD}"/>
              </a:ext>
            </a:extLst>
          </p:cNvPr>
          <p:cNvSpPr txBox="1">
            <a:spLocks/>
          </p:cNvSpPr>
          <p:nvPr/>
        </p:nvSpPr>
        <p:spPr>
          <a:xfrm>
            <a:off x="6608083" y="5578059"/>
            <a:ext cx="3377046" cy="1279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500" b="1" dirty="0">
                <a:solidFill>
                  <a:srgbClr val="1F3078"/>
                </a:solidFill>
              </a:rPr>
              <a:t>PRZEGLĄDANIE DANYCH O USŁUGACH</a:t>
            </a:r>
            <a:r>
              <a:rPr lang="pl-PL" sz="2500" b="1" dirty="0">
                <a:solidFill>
                  <a:srgbClr val="212F7A"/>
                </a:solidFill>
              </a:rPr>
              <a:t>…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F85BD13-E635-4534-8881-995771021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9398" cy="538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AACB30-BB52-4233-964B-369D2DE1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520027"/>
            <a:ext cx="5619564" cy="7986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C1D657"/>
                </a:solidFill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SAMORZĄD JAKO NAJWIĘKSZY USŁUGODAWCA</a:t>
            </a:r>
            <a:endParaRPr lang="pl-PL" sz="2500" b="1" dirty="0">
              <a:solidFill>
                <a:srgbClr val="C1D657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5C98F9-54BE-492E-A3D1-E779CEED4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745673"/>
            <a:ext cx="5164282" cy="1122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+mj-lt"/>
              </a:rPr>
              <a:t>Samorząd terytorialny jest </a:t>
            </a:r>
            <a:r>
              <a:rPr lang="pl-PL" sz="1800" b="1" dirty="0">
                <a:solidFill>
                  <a:srgbClr val="212F7A"/>
                </a:solidFill>
              </a:rPr>
              <a:t>największym usługodawcą</a:t>
            </a:r>
            <a:r>
              <a:rPr lang="pl-PL" sz="1800" b="1" dirty="0"/>
              <a:t> </a:t>
            </a:r>
            <a:r>
              <a:rPr lang="pl-PL" sz="1800" dirty="0">
                <a:latin typeface="+mj-lt"/>
              </a:rPr>
              <a:t>w Polsce, a jego łączne wydatki znacząco przekraczają 300 mld zł. Wartość ta z roku na rok rośnie.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1DCBD4D-3D77-4168-899E-359BAE6AF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208602"/>
              </p:ext>
            </p:extLst>
          </p:nvPr>
        </p:nvGraphicFramePr>
        <p:xfrm>
          <a:off x="665018" y="2867891"/>
          <a:ext cx="8655627" cy="373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70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60E572A-D032-451E-B75E-04AF2278E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99" t="13636" r="10853" b="11060"/>
          <a:stretch/>
        </p:blipFill>
        <p:spPr>
          <a:xfrm>
            <a:off x="0" y="0"/>
            <a:ext cx="8214658" cy="438526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CCCE56-56F7-429A-9E51-1E3BDE234BFC}"/>
              </a:ext>
            </a:extLst>
          </p:cNvPr>
          <p:cNvSpPr txBox="1">
            <a:spLocks/>
          </p:cNvSpPr>
          <p:nvPr/>
        </p:nvSpPr>
        <p:spPr>
          <a:xfrm>
            <a:off x="7032288" y="4922896"/>
            <a:ext cx="4053634" cy="2517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500" b="1" dirty="0">
                <a:solidFill>
                  <a:srgbClr val="1F3078"/>
                </a:solidFill>
              </a:rPr>
              <a:t>…w tym informacji objaśniających, zawierających m.in. wskazówki interpretacyjne.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10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9146401-C058-4103-B2FB-6C67B03DFF34}"/>
              </a:ext>
            </a:extLst>
          </p:cNvPr>
          <p:cNvSpPr txBox="1">
            <a:spLocks/>
          </p:cNvSpPr>
          <p:nvPr/>
        </p:nvSpPr>
        <p:spPr>
          <a:xfrm>
            <a:off x="436993" y="428725"/>
            <a:ext cx="8987561" cy="91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500" b="1" dirty="0">
                <a:solidFill>
                  <a:srgbClr val="1F3078"/>
                </a:solidFill>
              </a:rPr>
              <a:t>WIZUALIZACJA DANYCH</a:t>
            </a:r>
          </a:p>
          <a:p>
            <a:pPr marL="0" indent="0">
              <a:buNone/>
            </a:pPr>
            <a:r>
              <a:rPr lang="pl-PL" sz="2000" dirty="0">
                <a:latin typeface="+mj-lt"/>
              </a:rPr>
              <a:t>(wskaźników i zmiennych) na wykresach i mapach (tworzenie własnych wizualizacji)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79167A-ADE5-4A41-9603-65B4337B2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3" t="20454" r="10938" b="6667"/>
          <a:stretch/>
        </p:blipFill>
        <p:spPr>
          <a:xfrm>
            <a:off x="439163" y="2062394"/>
            <a:ext cx="8561265" cy="4366881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1CCF8042-2C92-4853-8208-A0268648DBC1}"/>
              </a:ext>
            </a:extLst>
          </p:cNvPr>
          <p:cNvSpPr txBox="1">
            <a:spLocks/>
          </p:cNvSpPr>
          <p:nvPr/>
        </p:nvSpPr>
        <p:spPr>
          <a:xfrm>
            <a:off x="436993" y="1529858"/>
            <a:ext cx="3037304" cy="82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1. Wizualizacja danych</a:t>
            </a:r>
            <a:endParaRPr lang="pl-PL" sz="2000" dirty="0">
              <a:solidFill>
                <a:srgbClr val="BED00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328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27870" t="9931" r="30455" b="6515"/>
          <a:stretch/>
        </p:blipFill>
        <p:spPr>
          <a:xfrm>
            <a:off x="716972" y="0"/>
            <a:ext cx="6081261" cy="6858000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8C1C821-1B1B-44D1-9B84-17B3F265424D}"/>
              </a:ext>
            </a:extLst>
          </p:cNvPr>
          <p:cNvSpPr txBox="1">
            <a:spLocks/>
          </p:cNvSpPr>
          <p:nvPr/>
        </p:nvSpPr>
        <p:spPr>
          <a:xfrm>
            <a:off x="7180693" y="5353712"/>
            <a:ext cx="2669889" cy="82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2. Wizualizacja danych – raport</a:t>
            </a:r>
          </a:p>
        </p:txBody>
      </p:sp>
    </p:spTree>
    <p:extLst>
      <p:ext uri="{BB962C8B-B14F-4D97-AF65-F5344CB8AC3E}">
        <p14:creationId xmlns:p14="http://schemas.microsoft.com/office/powerpoint/2010/main" val="20024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9F02D7-466A-4A66-8D6A-8E008CF68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0" y="1101435"/>
            <a:ext cx="8828355" cy="4966855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BEFEAD1B-452B-4401-888A-567D60251327}"/>
              </a:ext>
            </a:extLst>
          </p:cNvPr>
          <p:cNvSpPr txBox="1">
            <a:spLocks/>
          </p:cNvSpPr>
          <p:nvPr/>
        </p:nvSpPr>
        <p:spPr>
          <a:xfrm>
            <a:off x="468166" y="498765"/>
            <a:ext cx="3854452" cy="82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3. Wizualizacja danych – wykres</a:t>
            </a:r>
          </a:p>
        </p:txBody>
      </p:sp>
    </p:spTree>
    <p:extLst>
      <p:ext uri="{BB962C8B-B14F-4D97-AF65-F5344CB8AC3E}">
        <p14:creationId xmlns:p14="http://schemas.microsoft.com/office/powerpoint/2010/main" val="101701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F8D68B9-34AB-4093-AD39-21F90E2C9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7" y="1178994"/>
            <a:ext cx="8949682" cy="5003597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79B7E531-CF31-4785-938C-5BDB4F03540D}"/>
              </a:ext>
            </a:extLst>
          </p:cNvPr>
          <p:cNvSpPr txBox="1">
            <a:spLocks/>
          </p:cNvSpPr>
          <p:nvPr/>
        </p:nvSpPr>
        <p:spPr>
          <a:xfrm>
            <a:off x="468166" y="498765"/>
            <a:ext cx="3854452" cy="824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4. Wizualizacja danych - mapa</a:t>
            </a:r>
          </a:p>
        </p:txBody>
      </p:sp>
    </p:spTree>
    <p:extLst>
      <p:ext uri="{BB962C8B-B14F-4D97-AF65-F5344CB8AC3E}">
        <p14:creationId xmlns:p14="http://schemas.microsoft.com/office/powerpoint/2010/main" val="341813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B95D50C-9B64-454E-8A29-A3C18A02B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2" t="17728" r="26106" b="13332"/>
          <a:stretch/>
        </p:blipFill>
        <p:spPr>
          <a:xfrm>
            <a:off x="416046" y="755938"/>
            <a:ext cx="6744340" cy="5346124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8C18FC5-B7B9-4E2A-B6EF-3B34063D5081}"/>
              </a:ext>
            </a:extLst>
          </p:cNvPr>
          <p:cNvSpPr txBox="1">
            <a:spLocks/>
          </p:cNvSpPr>
          <p:nvPr/>
        </p:nvSpPr>
        <p:spPr>
          <a:xfrm>
            <a:off x="7545623" y="5604434"/>
            <a:ext cx="3510305" cy="59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500" b="1" dirty="0">
                <a:solidFill>
                  <a:srgbClr val="1F3078"/>
                </a:solidFill>
              </a:rPr>
              <a:t>POBIERANIE DANYCH</a:t>
            </a:r>
          </a:p>
        </p:txBody>
      </p:sp>
    </p:spTree>
    <p:extLst>
      <p:ext uri="{BB962C8B-B14F-4D97-AF65-F5344CB8AC3E}">
        <p14:creationId xmlns:p14="http://schemas.microsoft.com/office/powerpoint/2010/main" val="249046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6E5E6D9-CCE4-43B7-8EE3-4EAFA427AE1B}"/>
              </a:ext>
            </a:extLst>
          </p:cNvPr>
          <p:cNvSpPr txBox="1">
            <a:spLocks/>
          </p:cNvSpPr>
          <p:nvPr/>
        </p:nvSpPr>
        <p:spPr>
          <a:xfrm>
            <a:off x="7129988" y="4949806"/>
            <a:ext cx="3323268" cy="1617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rgbClr val="1F3078"/>
                </a:solidFill>
              </a:rPr>
              <a:t>DOKONYWANIE OPERACJI NA DANYCH</a:t>
            </a:r>
          </a:p>
          <a:p>
            <a:pPr marL="0" indent="0">
              <a:buNone/>
            </a:pPr>
            <a:r>
              <a:rPr lang="pl-PL" sz="2000" dirty="0">
                <a:latin typeface="+mj-lt"/>
              </a:rPr>
              <a:t>(sortowanie, filtrowanie, sumowanie, itp.)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27D3E51-4127-4438-A7F3-039728B38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1" t="13485" r="25768" b="9931"/>
          <a:stretch/>
        </p:blipFill>
        <p:spPr>
          <a:xfrm>
            <a:off x="367145" y="654724"/>
            <a:ext cx="6388770" cy="55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73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45DF645-CF12-4421-823C-7609145CA084}"/>
              </a:ext>
            </a:extLst>
          </p:cNvPr>
          <p:cNvSpPr txBox="1">
            <a:spLocks/>
          </p:cNvSpPr>
          <p:nvPr/>
        </p:nvSpPr>
        <p:spPr>
          <a:xfrm>
            <a:off x="6715598" y="5008699"/>
            <a:ext cx="3373975" cy="1984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500" b="1" dirty="0">
                <a:solidFill>
                  <a:srgbClr val="1F3078"/>
                </a:solidFill>
              </a:rPr>
              <a:t>DOKONYWANIE ANALIZ PORÓWNAWCZYCH</a:t>
            </a:r>
          </a:p>
          <a:p>
            <a:pPr marL="0" indent="0">
              <a:buNone/>
            </a:pPr>
            <a:r>
              <a:rPr lang="pl-PL" sz="2000" dirty="0">
                <a:latin typeface="+mj-lt"/>
              </a:rPr>
              <a:t>z wykorzystaniem </a:t>
            </a:r>
            <a:r>
              <a:rPr lang="pl-PL" sz="2000" dirty="0" err="1">
                <a:latin typeface="+mj-lt"/>
              </a:rPr>
              <a:t>benchmarkingu</a:t>
            </a:r>
            <a:r>
              <a:rPr lang="pl-PL" sz="2000" dirty="0">
                <a:latin typeface="+mj-lt"/>
              </a:rPr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50ED65F-B2EF-4743-89EF-873D871E1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1" y="279200"/>
            <a:ext cx="6051402" cy="310823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3E3C190-832A-4A19-A62B-2E5D78E9D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1" y="3569487"/>
            <a:ext cx="6051402" cy="31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76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F6E717B-2D8E-4DEC-86BA-D8CCBA82D4B9}"/>
              </a:ext>
            </a:extLst>
          </p:cNvPr>
          <p:cNvSpPr txBox="1">
            <a:spLocks/>
          </p:cNvSpPr>
          <p:nvPr/>
        </p:nvSpPr>
        <p:spPr>
          <a:xfrm>
            <a:off x="382743" y="264967"/>
            <a:ext cx="4978965" cy="742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solidFill>
                  <a:srgbClr val="BED002"/>
                </a:solidFill>
                <a:latin typeface="Fira Sans Medium" panose="020B0603050000020004" pitchFamily="34" charset="0"/>
              </a:rPr>
              <a:t>Pomoc przy obsłudze SMUP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2848E8C-CCAF-40F1-9D36-69E65E6FA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61" y="1459016"/>
            <a:ext cx="2791826" cy="53989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0F47B3B-123D-4C42-9BBE-6E41D9EBD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10" y="1459016"/>
            <a:ext cx="2791826" cy="539898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56E5984-C0FD-4D0C-8C47-6E42738CCE8D}"/>
              </a:ext>
            </a:extLst>
          </p:cNvPr>
          <p:cNvSpPr txBox="1"/>
          <p:nvPr/>
        </p:nvSpPr>
        <p:spPr>
          <a:xfrm>
            <a:off x="382743" y="636442"/>
            <a:ext cx="903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latin typeface="Fira Sans Light" panose="020B0403050000020004" pitchFamily="34" charset="0"/>
              </a:rPr>
              <a:t>SMUP posiada niezbędne i kompleksowe wsparcie, którego można korzystać podczas użytkowania portalu.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73485326-4ABC-493F-A344-46887C5B9EE9}"/>
              </a:ext>
            </a:extLst>
          </p:cNvPr>
          <p:cNvSpPr txBox="1">
            <a:spLocks/>
          </p:cNvSpPr>
          <p:nvPr/>
        </p:nvSpPr>
        <p:spPr>
          <a:xfrm>
            <a:off x="382743" y="1648146"/>
            <a:ext cx="1247656" cy="45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1F3078"/>
                </a:solidFill>
                <a:latin typeface="Fira Sans Medium" panose="020B0603050000020004" pitchFamily="34" charset="0"/>
              </a:rPr>
              <a:t>BAZA WIEDZY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DA879A1A-36C1-428F-9E29-86A8D93A7C78}"/>
              </a:ext>
            </a:extLst>
          </p:cNvPr>
          <p:cNvSpPr txBox="1">
            <a:spLocks/>
          </p:cNvSpPr>
          <p:nvPr/>
        </p:nvSpPr>
        <p:spPr>
          <a:xfrm>
            <a:off x="5125941" y="1648146"/>
            <a:ext cx="1576195" cy="45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1F3078"/>
                </a:solidFill>
                <a:latin typeface="Fira Sans Medium" panose="020B0603050000020004" pitchFamily="34" charset="0"/>
              </a:rPr>
              <a:t>NAJCZĘŚCIEJ ZADAWANE PYTANIA</a:t>
            </a:r>
          </a:p>
        </p:txBody>
      </p:sp>
    </p:spTree>
    <p:extLst>
      <p:ext uri="{BB962C8B-B14F-4D97-AF65-F5344CB8AC3E}">
        <p14:creationId xmlns:p14="http://schemas.microsoft.com/office/powerpoint/2010/main" val="3117840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D27D6A9-F97F-4FF2-8867-21CC589B6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48" y="-2"/>
            <a:ext cx="4905079" cy="59704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5B663B7-30F1-4DF1-AC56-7B5FA5F14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9" y="-1"/>
            <a:ext cx="4809210" cy="5853711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C70630E-C17A-439D-B299-7CA8CAEEE443}"/>
              </a:ext>
            </a:extLst>
          </p:cNvPr>
          <p:cNvSpPr txBox="1">
            <a:spLocks/>
          </p:cNvSpPr>
          <p:nvPr/>
        </p:nvSpPr>
        <p:spPr>
          <a:xfrm>
            <a:off x="2258845" y="5970401"/>
            <a:ext cx="1263673" cy="486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1F3078"/>
                </a:solidFill>
                <a:latin typeface="Fira Sans Medium" panose="020B0603050000020004" pitchFamily="34" charset="0"/>
              </a:rPr>
              <a:t>INFORMACJE O SMUP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CABF7408-FDD9-46FC-A2EA-52AB3E70B85D}"/>
              </a:ext>
            </a:extLst>
          </p:cNvPr>
          <p:cNvSpPr txBox="1">
            <a:spLocks/>
          </p:cNvSpPr>
          <p:nvPr/>
        </p:nvSpPr>
        <p:spPr>
          <a:xfrm>
            <a:off x="8329009" y="6124006"/>
            <a:ext cx="1005956" cy="486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400" dirty="0">
                <a:solidFill>
                  <a:srgbClr val="1F3078"/>
                </a:solidFill>
                <a:latin typeface="Fira Sans Medium" panose="020B0603050000020004" pitchFamily="34" charset="0"/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408937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24BF5E41-8F5C-4EAA-8446-32FBF123BC8E}"/>
              </a:ext>
            </a:extLst>
          </p:cNvPr>
          <p:cNvSpPr txBox="1">
            <a:spLocks/>
          </p:cNvSpPr>
          <p:nvPr/>
        </p:nvSpPr>
        <p:spPr>
          <a:xfrm>
            <a:off x="581311" y="583736"/>
            <a:ext cx="6504709" cy="904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Samorząd terytorialny odpowiada za dostarczanie bardzo wielu </a:t>
            </a:r>
            <a:r>
              <a:rPr lang="pl-PL" sz="2000" b="1" dirty="0">
                <a:solidFill>
                  <a:srgbClr val="212F7A"/>
                </a:solidFill>
              </a:rPr>
              <a:t>usług z których na co dzień wszyscy korzystamy np.: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A288471-4DC4-49A0-A89B-D4B93E9E6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724" y="1694433"/>
            <a:ext cx="2081770" cy="724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Edukacja                              w szkołach                     i przedszkolach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9CE5EE0-B496-46C8-8C05-A2EB21710DE5}"/>
              </a:ext>
            </a:extLst>
          </p:cNvPr>
          <p:cNvSpPr txBox="1">
            <a:spLocks/>
          </p:cNvSpPr>
          <p:nvPr/>
        </p:nvSpPr>
        <p:spPr>
          <a:xfrm>
            <a:off x="7569900" y="2268186"/>
            <a:ext cx="1287640" cy="39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Biblioteki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784EE15-1C67-44FC-A2CE-3BF6EF2A26F2}"/>
              </a:ext>
            </a:extLst>
          </p:cNvPr>
          <p:cNvSpPr txBox="1">
            <a:spLocks/>
          </p:cNvSpPr>
          <p:nvPr/>
        </p:nvSpPr>
        <p:spPr>
          <a:xfrm>
            <a:off x="1750556" y="5195454"/>
            <a:ext cx="1284803" cy="733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Publiczny transport zbiorowy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5BB4D1A-A12B-46D0-A3CC-24C91C942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20" y="2509574"/>
            <a:ext cx="2255401" cy="1551716"/>
          </a:xfrm>
          <a:prstGeom prst="rect">
            <a:avLst/>
          </a:prstGeom>
          <a:effectLst/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7A40637-B32E-4BA9-9717-2BDD10B9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7" y="2700982"/>
            <a:ext cx="1829372" cy="1258608"/>
          </a:xfrm>
          <a:prstGeom prst="rect">
            <a:avLst/>
          </a:prstGeom>
          <a:effectLst/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317CC82-DC68-49EE-B6E7-D516C07B7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73" y="2493631"/>
            <a:ext cx="1893625" cy="1302814"/>
          </a:xfrm>
          <a:prstGeom prst="rect">
            <a:avLst/>
          </a:prstGeom>
          <a:effectLst/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788C8C9B-3B3F-4FC2-B083-EE7F11C3C879}"/>
              </a:ext>
            </a:extLst>
          </p:cNvPr>
          <p:cNvSpPr txBox="1">
            <a:spLocks/>
          </p:cNvSpPr>
          <p:nvPr/>
        </p:nvSpPr>
        <p:spPr>
          <a:xfrm>
            <a:off x="862634" y="2268186"/>
            <a:ext cx="2027553" cy="59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Zaopatrzenie               w wodę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558D2D90-75C7-432D-AEEC-E8FA2A0D7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43" y="4364369"/>
            <a:ext cx="2421652" cy="1666097"/>
          </a:xfrm>
          <a:prstGeom prst="rect">
            <a:avLst/>
          </a:prstGeom>
          <a:effectLst/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A81422E-F182-4720-AF25-FABADAE078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29" y="4360284"/>
            <a:ext cx="2381250" cy="1638300"/>
          </a:xfrm>
          <a:prstGeom prst="rect">
            <a:avLst/>
          </a:prstGeom>
          <a:effectLst/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7C92FA17-B1B2-4BFF-AE45-FB551EF94902}"/>
              </a:ext>
            </a:extLst>
          </p:cNvPr>
          <p:cNvSpPr txBox="1">
            <a:spLocks/>
          </p:cNvSpPr>
          <p:nvPr/>
        </p:nvSpPr>
        <p:spPr>
          <a:xfrm>
            <a:off x="7389703" y="5321763"/>
            <a:ext cx="1733416" cy="833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Gospodarowanie odpadami komunalnymi</a:t>
            </a:r>
          </a:p>
        </p:txBody>
      </p:sp>
    </p:spTree>
    <p:extLst>
      <p:ext uri="{BB962C8B-B14F-4D97-AF65-F5344CB8AC3E}">
        <p14:creationId xmlns:p14="http://schemas.microsoft.com/office/powerpoint/2010/main" val="2456114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899927F-AFDD-4FD1-81F1-6D9C3371A593}"/>
              </a:ext>
            </a:extLst>
          </p:cNvPr>
          <p:cNvSpPr txBox="1">
            <a:spLocks/>
          </p:cNvSpPr>
          <p:nvPr/>
        </p:nvSpPr>
        <p:spPr>
          <a:xfrm>
            <a:off x="635668" y="3204133"/>
            <a:ext cx="3510305" cy="817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solidFill>
                  <a:srgbClr val="1F3078"/>
                </a:solidFill>
                <a:latin typeface="Fira Sans Medium" panose="020B0603050000020004" pitchFamily="34" charset="0"/>
              </a:rPr>
              <a:t>DZIĘKUJEMY ZA UWAGĘ.</a:t>
            </a:r>
            <a:endParaRPr lang="pl-PL" sz="2000" dirty="0">
              <a:solidFill>
                <a:srgbClr val="1F3078"/>
              </a:solidFill>
              <a:latin typeface="Fira Sans Medium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9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363FBE0-99CE-4606-B230-5F3DD2C8B786}"/>
              </a:ext>
            </a:extLst>
          </p:cNvPr>
          <p:cNvSpPr txBox="1">
            <a:spLocks/>
          </p:cNvSpPr>
          <p:nvPr/>
        </p:nvSpPr>
        <p:spPr>
          <a:xfrm>
            <a:off x="398498" y="551200"/>
            <a:ext cx="5460763" cy="79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1F3078"/>
                </a:solidFill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DLACZEGO POWSTAŁ SMUP?</a:t>
            </a:r>
            <a:endParaRPr lang="pl-PL" sz="2500" b="1" dirty="0">
              <a:solidFill>
                <a:srgbClr val="1F3078"/>
              </a:solidFill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58B29AF-AD6C-405B-B772-F27053C05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2" y="1650920"/>
            <a:ext cx="5576424" cy="4997956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0AE34FC-1D96-4EC1-A459-EE12BD9FAB19}"/>
              </a:ext>
            </a:extLst>
          </p:cNvPr>
          <p:cNvSpPr txBox="1">
            <a:spLocks/>
          </p:cNvSpPr>
          <p:nvPr/>
        </p:nvSpPr>
        <p:spPr>
          <a:xfrm>
            <a:off x="6285170" y="2356140"/>
            <a:ext cx="2545773" cy="2651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Dotychczas dane na temat usług publicznych </a:t>
            </a:r>
            <a:r>
              <a:rPr lang="pl-PL" sz="2000" b="1" dirty="0">
                <a:solidFill>
                  <a:srgbClr val="212F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były rozproszone</a:t>
            </a:r>
            <a:r>
              <a:rPr lang="pl-PL" sz="2000" b="1" dirty="0">
                <a:solidFill>
                  <a:srgbClr val="212F7A"/>
                </a:solidFill>
                <a:latin typeface="+mj-lt"/>
              </a:rPr>
              <a:t> </a:t>
            </a:r>
            <a:r>
              <a:rPr lang="pl-PL" sz="2000" dirty="0">
                <a:latin typeface="+mj-lt"/>
              </a:rPr>
              <a:t>w różnych bazach administracyjnych i systemach, przez co </a:t>
            </a:r>
            <a:r>
              <a:rPr lang="pl-PL" sz="2000" b="1" dirty="0">
                <a:solidFill>
                  <a:srgbClr val="212F7A"/>
                </a:solidFill>
              </a:rPr>
              <a:t>dostęp do nich był utrudniony.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C0ABA53-5BEC-4987-B824-90B5FD44A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3" y="2757144"/>
            <a:ext cx="596964" cy="9543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6C8849A-A44E-455A-9260-A9367CA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6" y="2028059"/>
            <a:ext cx="696079" cy="111283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A3CCC65-B2CE-4DC7-AFCE-77D8D9170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90" y="2128059"/>
            <a:ext cx="696079" cy="11128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F9EC6EC-EE5C-469C-988F-BF57C888E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78" y="2013346"/>
            <a:ext cx="696079" cy="111283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5754E37-9298-4084-B879-8BBB303B1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97" y="2265590"/>
            <a:ext cx="837332" cy="133866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7F8CC00-848B-496B-96D9-E9C266C6F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46" y="3037756"/>
            <a:ext cx="596964" cy="95438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F5C03A3-42C2-4EF0-AA42-BB4EBFCA3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49" y="2889058"/>
            <a:ext cx="837332" cy="133866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699A6CE6-FA0C-473F-AABF-A2FE689AA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33" y="4021719"/>
            <a:ext cx="596964" cy="95438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73199AE-AADF-48A8-BB77-7860B1695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63" y="3689938"/>
            <a:ext cx="696079" cy="111283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9B4DCD70-6545-4098-A931-FF4D1EB5A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99" y="3133518"/>
            <a:ext cx="696079" cy="111283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4956791-F30D-4561-9B4E-C9D1D1F11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7" y="3901561"/>
            <a:ext cx="596964" cy="95438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5B1A9B9-069C-4131-8158-E7871526D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61" y="4545690"/>
            <a:ext cx="696079" cy="111283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37C4E3D-2000-4EA6-BDE6-E7E765FC9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99" y="3234334"/>
            <a:ext cx="696079" cy="1112839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30FDED3-78D7-4F21-A679-66BD541BC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03" y="5102110"/>
            <a:ext cx="596964" cy="954381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248D6E9-5C24-4AD1-8E9A-774BFC94C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58" y="4352887"/>
            <a:ext cx="837332" cy="133866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B03ABB8-8CBE-4BB8-B6C4-791ABA17A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28" y="4108952"/>
            <a:ext cx="837332" cy="13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zawartości 2">
            <a:extLst>
              <a:ext uri="{FF2B5EF4-FFF2-40B4-BE49-F238E27FC236}">
                <a16:creationId xmlns:a16="http://schemas.microsoft.com/office/drawing/2014/main" id="{E633141D-2CA5-460F-8560-7E85AA30E402}"/>
              </a:ext>
            </a:extLst>
          </p:cNvPr>
          <p:cNvSpPr txBox="1">
            <a:spLocks/>
          </p:cNvSpPr>
          <p:nvPr/>
        </p:nvSpPr>
        <p:spPr>
          <a:xfrm>
            <a:off x="5844764" y="2414220"/>
            <a:ext cx="3141599" cy="261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>
                <a:latin typeface="+mj-lt"/>
              </a:rPr>
              <a:t>Aby </a:t>
            </a:r>
            <a:r>
              <a:rPr lang="pl-PL" sz="1800" b="1" dirty="0">
                <a:solidFill>
                  <a:srgbClr val="212F7A"/>
                </a:solidFill>
              </a:rPr>
              <a:t>skutecznie i profesjonalnie </a:t>
            </a:r>
            <a:r>
              <a:rPr lang="pl-PL" sz="1800" dirty="0">
                <a:latin typeface="+mj-lt"/>
              </a:rPr>
              <a:t>świadczyć usługi niezbędne jest </a:t>
            </a:r>
            <a:r>
              <a:rPr lang="pl-PL" sz="1800" b="1" dirty="0">
                <a:solidFill>
                  <a:srgbClr val="212F7A"/>
                </a:solidFill>
              </a:rPr>
              <a:t>monitorowanie</a:t>
            </a:r>
            <a:r>
              <a:rPr lang="pl-PL" sz="1800" dirty="0">
                <a:latin typeface="+mj-lt"/>
              </a:rPr>
              <a:t> ich realizacji w oparciu o </a:t>
            </a:r>
            <a:r>
              <a:rPr lang="pl-PL" sz="1800" b="1" dirty="0">
                <a:solidFill>
                  <a:srgbClr val="212F7A"/>
                </a:solidFill>
              </a:rPr>
              <a:t>wiarygodne dane</a:t>
            </a:r>
            <a:r>
              <a:rPr lang="pl-PL" sz="1800" b="1" dirty="0"/>
              <a:t>. </a:t>
            </a:r>
            <a:r>
              <a:rPr lang="pl-PL" sz="1800" dirty="0">
                <a:latin typeface="+mj-lt"/>
              </a:rPr>
              <a:t>Dlatego zebraliśmy je w jednym miejscu i stworzyliśmy System Monitorowania Usług Publicznych.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>
              <a:solidFill>
                <a:srgbClr val="FF0000"/>
              </a:solidFill>
              <a:latin typeface="Fira Sans Light" panose="020B0403050000020004" pitchFamily="34" charset="0"/>
            </a:endParaRPr>
          </a:p>
        </p:txBody>
      </p: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66FA9F97-4E12-4833-BF20-D4DA352ACF45}"/>
              </a:ext>
            </a:extLst>
          </p:cNvPr>
          <p:cNvSpPr txBox="1">
            <a:spLocks/>
          </p:cNvSpPr>
          <p:nvPr/>
        </p:nvSpPr>
        <p:spPr>
          <a:xfrm>
            <a:off x="6002401" y="5500399"/>
            <a:ext cx="2826327" cy="48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solidFill>
                  <a:srgbClr val="212F7A"/>
                </a:solidFill>
                <a:latin typeface="Fira Sans SemiBold" panose="020B0603050000020004" pitchFamily="34" charset="0"/>
              </a:rPr>
              <a:t>www.smup.gov.pl</a:t>
            </a: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23A78F64-D16E-414C-A792-3C5304B2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4" y="930022"/>
            <a:ext cx="5576424" cy="499795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57066500-03E3-4B72-8254-51D7993A7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56" y="2722415"/>
            <a:ext cx="3298412" cy="10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2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5AC3BE08-E368-45E8-99E1-3728BE937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1" y="1647821"/>
            <a:ext cx="5410021" cy="5250119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7B39313-B071-4B10-888C-D4DEFC8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99" y="520027"/>
            <a:ext cx="5056728" cy="798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500" b="1" dirty="0">
                <a:solidFill>
                  <a:srgbClr val="C1D657"/>
                </a:solidFill>
                <a:effectLst/>
                <a:latin typeface="+mn-lt"/>
                <a:ea typeface="MS Mincho" panose="02020609040205080304" pitchFamily="49" charset="-128"/>
                <a:cs typeface="Calibri" panose="020F0502020204030204" pitchFamily="34" charset="0"/>
              </a:rPr>
              <a:t>CO TO JEST SMUP?</a:t>
            </a:r>
            <a:endParaRPr lang="pl-PL" sz="2500" b="1" dirty="0">
              <a:solidFill>
                <a:srgbClr val="C1D657"/>
              </a:solidFill>
              <a:latin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69AB191-CD3B-48BE-8B6B-38F218BF47CA}"/>
              </a:ext>
            </a:extLst>
          </p:cNvPr>
          <p:cNvSpPr txBox="1">
            <a:spLocks/>
          </p:cNvSpPr>
          <p:nvPr/>
        </p:nvSpPr>
        <p:spPr>
          <a:xfrm>
            <a:off x="6289966" y="2897639"/>
            <a:ext cx="3536373" cy="27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rgbClr val="BED002"/>
                </a:solidFill>
              </a:rPr>
              <a:t>SMUP</a:t>
            </a:r>
            <a:r>
              <a:rPr lang="pl-PL" sz="2000" b="1" dirty="0"/>
              <a:t> </a:t>
            </a:r>
            <a:r>
              <a:rPr lang="pl-PL" sz="2000" dirty="0">
                <a:latin typeface="+mj-lt"/>
              </a:rPr>
              <a:t>- to </a:t>
            </a:r>
            <a:r>
              <a:rPr lang="pl-PL" sz="2000" b="1" dirty="0">
                <a:solidFill>
                  <a:srgbClr val="212F7A"/>
                </a:solidFill>
              </a:rPr>
              <a:t>rozbudowana baza danych</a:t>
            </a:r>
            <a:r>
              <a:rPr lang="pl-PL" sz="2000" dirty="0">
                <a:latin typeface="+mj-lt"/>
              </a:rPr>
              <a:t> o samorządzie terytorialnym.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Obejmuje </a:t>
            </a:r>
            <a:r>
              <a:rPr lang="pl-PL" sz="2000" b="1" dirty="0">
                <a:solidFill>
                  <a:srgbClr val="212F7A"/>
                </a:solidFill>
              </a:rPr>
              <a:t>precyzyjny opis usług publicznych</a:t>
            </a:r>
            <a:r>
              <a:rPr lang="pl-PL" sz="2000" dirty="0">
                <a:latin typeface="+mj-lt"/>
              </a:rPr>
              <a:t> świadczonych we wszystkich gminach i powiatach w Polsce oraz </a:t>
            </a:r>
            <a:r>
              <a:rPr lang="pl-PL" sz="2000" b="1" dirty="0">
                <a:solidFill>
                  <a:srgbClr val="212F7A"/>
                </a:solidFill>
              </a:rPr>
              <a:t>wskaźniki monitorujące</a:t>
            </a:r>
            <a:r>
              <a:rPr lang="pl-PL" sz="2000" dirty="0">
                <a:latin typeface="+mj-lt"/>
              </a:rPr>
              <a:t> każdą z nich. 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A7AA36D-3D82-45C9-8780-8551DD7A6898}"/>
              </a:ext>
            </a:extLst>
          </p:cNvPr>
          <p:cNvSpPr txBox="1">
            <a:spLocks/>
          </p:cNvSpPr>
          <p:nvPr/>
        </p:nvSpPr>
        <p:spPr>
          <a:xfrm>
            <a:off x="1361390" y="3129348"/>
            <a:ext cx="4093837" cy="2080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5400" b="1" dirty="0">
                <a:solidFill>
                  <a:srgbClr val="212F7A"/>
                </a:solidFill>
              </a:rPr>
              <a:t>2 477 </a:t>
            </a:r>
            <a:r>
              <a:rPr lang="pl-PL" sz="5400" b="1" dirty="0">
                <a:solidFill>
                  <a:srgbClr val="BED002"/>
                </a:solidFill>
              </a:rPr>
              <a:t>gmin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5400" b="1" dirty="0">
                <a:solidFill>
                  <a:srgbClr val="212F7A"/>
                </a:solidFill>
              </a:rPr>
              <a:t>314 </a:t>
            </a:r>
            <a:r>
              <a:rPr lang="pl-PL" sz="5400" b="1" dirty="0">
                <a:solidFill>
                  <a:srgbClr val="BED002"/>
                </a:solidFill>
              </a:rPr>
              <a:t>powiatów</a:t>
            </a:r>
          </a:p>
        </p:txBody>
      </p:sp>
    </p:spTree>
    <p:extLst>
      <p:ext uri="{BB962C8B-B14F-4D97-AF65-F5344CB8AC3E}">
        <p14:creationId xmlns:p14="http://schemas.microsoft.com/office/powerpoint/2010/main" val="164639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807F5840-BAB5-4444-8CB8-2E6239C20382}"/>
              </a:ext>
            </a:extLst>
          </p:cNvPr>
          <p:cNvSpPr txBox="1">
            <a:spLocks/>
          </p:cNvSpPr>
          <p:nvPr/>
        </p:nvSpPr>
        <p:spPr>
          <a:xfrm>
            <a:off x="654628" y="2265217"/>
            <a:ext cx="7450685" cy="2722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rgbClr val="1F3078"/>
                </a:solidFill>
              </a:rPr>
              <a:t>Zakres informacyjny SMUP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200" dirty="0">
                <a:latin typeface="+mj-lt"/>
              </a:rPr>
              <a:t>SMUP zawiera informacje na temat większości </a:t>
            </a:r>
            <a:r>
              <a:rPr lang="pl-PL" sz="3200" b="1" dirty="0">
                <a:solidFill>
                  <a:srgbClr val="212F7A"/>
                </a:solidFill>
              </a:rPr>
              <a:t>usług</a:t>
            </a:r>
            <a:r>
              <a:rPr lang="pl-PL" sz="3200" dirty="0">
                <a:latin typeface="+mj-lt"/>
              </a:rPr>
              <a:t> dostarczanych przez gminy i powiaty </a:t>
            </a:r>
            <a:r>
              <a:rPr lang="pl-PL" sz="3200" b="1" dirty="0">
                <a:solidFill>
                  <a:srgbClr val="212F7A"/>
                </a:solidFill>
              </a:rPr>
              <a:t>w 9 obszarach.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4800" dirty="0">
              <a:solidFill>
                <a:srgbClr val="1F307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2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BFC7362-1401-4365-B0BF-2A4FF62D4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49" y="1434691"/>
            <a:ext cx="1142857" cy="130793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00718DB-5B9A-4ABF-AE17-978F78E14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49" y="2983817"/>
            <a:ext cx="1142857" cy="13079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F5F4A3-4D12-4675-8DE5-07C47E6BA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62" y="1398090"/>
            <a:ext cx="1142857" cy="13079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7051530-6ACB-4358-870D-38D56929D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13" y="4568731"/>
            <a:ext cx="1142857" cy="130793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2D2C6C4-F1A0-44E5-BE08-FEC323781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98" y="1385091"/>
            <a:ext cx="1142857" cy="130793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886898A-6433-4305-9C18-A752D5A2F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96" y="2917910"/>
            <a:ext cx="1142857" cy="13079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A6A168B-0458-46AD-8ED1-2273135818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96" y="4568731"/>
            <a:ext cx="1142857" cy="13079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BCA83A6B-35DB-449E-A666-D92A6A6CC1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51" y="4645391"/>
            <a:ext cx="1142857" cy="13079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23DF5F34-1F50-48C3-8F8B-DD99AD956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00" y="2902959"/>
            <a:ext cx="1168985" cy="1337838"/>
          </a:xfrm>
          <a:prstGeom prst="rect">
            <a:avLst/>
          </a:prstGeom>
        </p:spPr>
      </p:pic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2FB3FF1D-9774-406E-8B49-4F9BA2D9649F}"/>
              </a:ext>
            </a:extLst>
          </p:cNvPr>
          <p:cNvSpPr txBox="1">
            <a:spLocks/>
          </p:cNvSpPr>
          <p:nvPr/>
        </p:nvSpPr>
        <p:spPr>
          <a:xfrm>
            <a:off x="698138" y="620205"/>
            <a:ext cx="6504709" cy="904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rgbClr val="1F3078"/>
                </a:solidFill>
              </a:rPr>
              <a:t>Obszary monitorowanych usług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CF0662B6-D5DE-4723-8D4C-6A3EB5E988B3}"/>
              </a:ext>
            </a:extLst>
          </p:cNvPr>
          <p:cNvSpPr txBox="1">
            <a:spLocks/>
          </p:cNvSpPr>
          <p:nvPr/>
        </p:nvSpPr>
        <p:spPr>
          <a:xfrm>
            <a:off x="661551" y="2634319"/>
            <a:ext cx="2223655" cy="39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EDUKACJA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B0028538-7724-413C-B15C-376F6B14EFA7}"/>
              </a:ext>
            </a:extLst>
          </p:cNvPr>
          <p:cNvSpPr txBox="1">
            <a:spLocks/>
          </p:cNvSpPr>
          <p:nvPr/>
        </p:nvSpPr>
        <p:spPr>
          <a:xfrm>
            <a:off x="3923233" y="2617961"/>
            <a:ext cx="2038517" cy="67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LOKALNA POLITYKA SPOŁECZNA</a:t>
            </a:r>
          </a:p>
        </p:txBody>
      </p:sp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FA0FD6BC-DA37-4AB6-800D-6FD12D0DA07C}"/>
              </a:ext>
            </a:extLst>
          </p:cNvPr>
          <p:cNvSpPr txBox="1">
            <a:spLocks/>
          </p:cNvSpPr>
          <p:nvPr/>
        </p:nvSpPr>
        <p:spPr>
          <a:xfrm>
            <a:off x="7202847" y="2584538"/>
            <a:ext cx="1614966" cy="56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KULTURA                       I REKREACJA</a:t>
            </a:r>
          </a:p>
        </p:txBody>
      </p:sp>
      <p:sp>
        <p:nvSpPr>
          <p:cNvPr id="27" name="Symbol zastępczy zawartości 2">
            <a:extLst>
              <a:ext uri="{FF2B5EF4-FFF2-40B4-BE49-F238E27FC236}">
                <a16:creationId xmlns:a16="http://schemas.microsoft.com/office/drawing/2014/main" id="{4029BB55-91EF-4D38-B89B-CB9403A13CA9}"/>
              </a:ext>
            </a:extLst>
          </p:cNvPr>
          <p:cNvSpPr txBox="1">
            <a:spLocks/>
          </p:cNvSpPr>
          <p:nvPr/>
        </p:nvSpPr>
        <p:spPr>
          <a:xfrm>
            <a:off x="893878" y="4176764"/>
            <a:ext cx="1828170" cy="56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DROGOWNICTWO    I TRANSPORT </a:t>
            </a:r>
          </a:p>
        </p:txBody>
      </p:sp>
      <p:sp>
        <p:nvSpPr>
          <p:cNvPr id="28" name="Symbol zastępczy zawartości 2">
            <a:extLst>
              <a:ext uri="{FF2B5EF4-FFF2-40B4-BE49-F238E27FC236}">
                <a16:creationId xmlns:a16="http://schemas.microsoft.com/office/drawing/2014/main" id="{40C96605-7A0E-431A-8930-4E813E2D9E28}"/>
              </a:ext>
            </a:extLst>
          </p:cNvPr>
          <p:cNvSpPr txBox="1">
            <a:spLocks/>
          </p:cNvSpPr>
          <p:nvPr/>
        </p:nvSpPr>
        <p:spPr>
          <a:xfrm>
            <a:off x="4135007" y="4158053"/>
            <a:ext cx="1614966" cy="56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OCHRONA ŚRODOWISKA</a:t>
            </a:r>
          </a:p>
        </p:txBody>
      </p:sp>
      <p:sp>
        <p:nvSpPr>
          <p:cNvPr id="29" name="Symbol zastępczy zawartości 2">
            <a:extLst>
              <a:ext uri="{FF2B5EF4-FFF2-40B4-BE49-F238E27FC236}">
                <a16:creationId xmlns:a16="http://schemas.microsoft.com/office/drawing/2014/main" id="{BE184E63-7176-4C97-A62E-1F6828168529}"/>
              </a:ext>
            </a:extLst>
          </p:cNvPr>
          <p:cNvSpPr txBox="1">
            <a:spLocks/>
          </p:cNvSpPr>
          <p:nvPr/>
        </p:nvSpPr>
        <p:spPr>
          <a:xfrm>
            <a:off x="6988299" y="4175383"/>
            <a:ext cx="2157449" cy="565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GOSPODAROWANIE NIERUCHOMOŚCIAMI</a:t>
            </a:r>
          </a:p>
        </p:txBody>
      </p: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59DD7104-3F79-4160-B483-DB19D78144EC}"/>
              </a:ext>
            </a:extLst>
          </p:cNvPr>
          <p:cNvSpPr txBox="1">
            <a:spLocks/>
          </p:cNvSpPr>
          <p:nvPr/>
        </p:nvSpPr>
        <p:spPr>
          <a:xfrm>
            <a:off x="859292" y="5845865"/>
            <a:ext cx="1897343" cy="78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INWESTYCJE               I BUDOWNICTWO</a:t>
            </a:r>
          </a:p>
        </p:txBody>
      </p:sp>
      <p:sp>
        <p:nvSpPr>
          <p:cNvPr id="31" name="Symbol zastępczy zawartości 2">
            <a:extLst>
              <a:ext uri="{FF2B5EF4-FFF2-40B4-BE49-F238E27FC236}">
                <a16:creationId xmlns:a16="http://schemas.microsoft.com/office/drawing/2014/main" id="{F639DBF3-3D0A-453A-BAA4-0EC57A5983ED}"/>
              </a:ext>
            </a:extLst>
          </p:cNvPr>
          <p:cNvSpPr txBox="1">
            <a:spLocks/>
          </p:cNvSpPr>
          <p:nvPr/>
        </p:nvSpPr>
        <p:spPr>
          <a:xfrm>
            <a:off x="4167081" y="5845865"/>
            <a:ext cx="1614966" cy="565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GEODEZJA             I KARTOGRAFIA</a:t>
            </a:r>
          </a:p>
        </p:txBody>
      </p:sp>
      <p:sp>
        <p:nvSpPr>
          <p:cNvPr id="32" name="Symbol zastępczy zawartości 2">
            <a:extLst>
              <a:ext uri="{FF2B5EF4-FFF2-40B4-BE49-F238E27FC236}">
                <a16:creationId xmlns:a16="http://schemas.microsoft.com/office/drawing/2014/main" id="{2B8873EE-5EC0-4B16-8C82-524708E9EA5A}"/>
              </a:ext>
            </a:extLst>
          </p:cNvPr>
          <p:cNvSpPr txBox="1">
            <a:spLocks/>
          </p:cNvSpPr>
          <p:nvPr/>
        </p:nvSpPr>
        <p:spPr>
          <a:xfrm>
            <a:off x="7118351" y="5840906"/>
            <a:ext cx="1897343" cy="596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500" dirty="0">
                <a:solidFill>
                  <a:srgbClr val="BED002"/>
                </a:solidFill>
                <a:latin typeface="Fira Sans SemiBold" panose="020B0603050000020004" pitchFamily="34" charset="0"/>
              </a:rPr>
              <a:t>PODATKI                     I OPŁATY LOKALNE</a:t>
            </a:r>
          </a:p>
        </p:txBody>
      </p:sp>
    </p:spTree>
    <p:extLst>
      <p:ext uri="{BB962C8B-B14F-4D97-AF65-F5344CB8AC3E}">
        <p14:creationId xmlns:p14="http://schemas.microsoft.com/office/powerpoint/2010/main" val="388352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54452F4C-2CE5-4DA1-8BAD-4C4061C469E6}"/>
              </a:ext>
            </a:extLst>
          </p:cNvPr>
          <p:cNvSpPr txBox="1">
            <a:spLocks/>
          </p:cNvSpPr>
          <p:nvPr/>
        </p:nvSpPr>
        <p:spPr>
          <a:xfrm>
            <a:off x="3979720" y="2786363"/>
            <a:ext cx="2576944" cy="41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78</a:t>
            </a:r>
            <a:r>
              <a:rPr lang="pl-PL" sz="2000" dirty="0">
                <a:latin typeface="+mj-lt"/>
              </a:rPr>
              <a:t> usług publicznych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BF3DE4-0937-4E57-8F89-05A0F131BE8A}"/>
              </a:ext>
            </a:extLst>
          </p:cNvPr>
          <p:cNvSpPr txBox="1">
            <a:spLocks/>
          </p:cNvSpPr>
          <p:nvPr/>
        </p:nvSpPr>
        <p:spPr>
          <a:xfrm>
            <a:off x="665019" y="931932"/>
            <a:ext cx="8250381" cy="128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000" b="1" dirty="0">
                <a:solidFill>
                  <a:srgbClr val="212F7A"/>
                </a:solidFill>
              </a:rPr>
              <a:t>W ramach 9 obszarów usług docelowo w SMUP będzie można znaleźć: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883C538-37A3-41CB-A6F3-C64AEDE99309}"/>
              </a:ext>
            </a:extLst>
          </p:cNvPr>
          <p:cNvSpPr txBox="1">
            <a:spLocks/>
          </p:cNvSpPr>
          <p:nvPr/>
        </p:nvSpPr>
        <p:spPr>
          <a:xfrm>
            <a:off x="665019" y="5557191"/>
            <a:ext cx="7045036" cy="737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latin typeface="+mj-lt"/>
              </a:rPr>
              <a:t>Usługi opisane w systemie odpowiadają za </a:t>
            </a:r>
            <a:r>
              <a:rPr lang="pl-PL" sz="2000" b="1" dirty="0">
                <a:solidFill>
                  <a:srgbClr val="212F7A"/>
                </a:solidFill>
              </a:rPr>
              <a:t>85% środków</a:t>
            </a:r>
            <a:r>
              <a:rPr lang="pl-PL" sz="2000" b="1" dirty="0"/>
              <a:t> </a:t>
            </a:r>
            <a:r>
              <a:rPr lang="pl-PL" sz="2000" dirty="0">
                <a:latin typeface="+mj-lt"/>
              </a:rPr>
              <a:t>ponoszonych corocznie przez gminy i powiaty w Polsce.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F6CBE40-5EBD-46F0-BE4B-F9A7E4FF5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4" y="3572686"/>
            <a:ext cx="2051803" cy="164144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1BF0470-9DAD-48D4-8284-749EB57D9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4" y="1950434"/>
            <a:ext cx="1885081" cy="1885081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56C7A9D0-EF24-434B-A17F-BCAC3A1A8094}"/>
              </a:ext>
            </a:extLst>
          </p:cNvPr>
          <p:cNvSpPr txBox="1">
            <a:spLocks/>
          </p:cNvSpPr>
          <p:nvPr/>
        </p:nvSpPr>
        <p:spPr>
          <a:xfrm>
            <a:off x="3979720" y="4156937"/>
            <a:ext cx="4322616" cy="41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BED002"/>
                </a:solidFill>
              </a:rPr>
              <a:t>1000</a:t>
            </a:r>
            <a:r>
              <a:rPr lang="pl-PL" sz="2000" dirty="0">
                <a:latin typeface="+mj-lt"/>
              </a:rPr>
              <a:t> wskaźników monitoringowych</a:t>
            </a:r>
          </a:p>
        </p:txBody>
      </p:sp>
    </p:spTree>
    <p:extLst>
      <p:ext uri="{BB962C8B-B14F-4D97-AF65-F5344CB8AC3E}">
        <p14:creationId xmlns:p14="http://schemas.microsoft.com/office/powerpoint/2010/main" val="4043755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807</Words>
  <Application>Microsoft Office PowerPoint</Application>
  <PresentationFormat>Panoramiczny</PresentationFormat>
  <Paragraphs>109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Fira Sans Light</vt:lpstr>
      <vt:lpstr>Fira Sans Medium</vt:lpstr>
      <vt:lpstr>Fira Sans SemiBold</vt:lpstr>
      <vt:lpstr>Motyw pakietu Office</vt:lpstr>
      <vt:lpstr>System Monitorowania Usług Publicznych – SMUP</vt:lpstr>
      <vt:lpstr>SAMORZĄD JAKO NAJWIĘKSZY USŁUGODAWCA</vt:lpstr>
      <vt:lpstr>Prezentacja programu PowerPoint</vt:lpstr>
      <vt:lpstr>Prezentacja programu PowerPoint</vt:lpstr>
      <vt:lpstr>Prezentacja programu PowerPoint</vt:lpstr>
      <vt:lpstr>CO TO JEST SMUP?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SKĄD POCHODZĄ DANE W SUMP?</vt:lpstr>
      <vt:lpstr>Prezentacja programu PowerPoint</vt:lpstr>
      <vt:lpstr>TWÓRCY SYSTEMU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Martyna Zyskowska</dc:creator>
  <cp:lastModifiedBy>Martyna Zyskowska</cp:lastModifiedBy>
  <cp:revision>50</cp:revision>
  <dcterms:created xsi:type="dcterms:W3CDTF">2022-01-24T07:36:36Z</dcterms:created>
  <dcterms:modified xsi:type="dcterms:W3CDTF">2022-02-17T13:22:48Z</dcterms:modified>
</cp:coreProperties>
</file>