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304" r:id="rId5"/>
    <p:sldId id="374" r:id="rId6"/>
    <p:sldId id="286" r:id="rId7"/>
    <p:sldId id="312" r:id="rId8"/>
    <p:sldId id="313" r:id="rId9"/>
    <p:sldId id="311" r:id="rId10"/>
    <p:sldId id="287" r:id="rId11"/>
    <p:sldId id="289" r:id="rId12"/>
    <p:sldId id="297" r:id="rId13"/>
    <p:sldId id="298" r:id="rId14"/>
    <p:sldId id="375" r:id="rId15"/>
    <p:sldId id="299" r:id="rId16"/>
    <p:sldId id="30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4494"/>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049" autoAdjust="0"/>
  </p:normalViewPr>
  <p:slideViewPr>
    <p:cSldViewPr snapToGrid="0">
      <p:cViewPr varScale="1">
        <p:scale>
          <a:sx n="62" d="100"/>
          <a:sy n="62" d="100"/>
        </p:scale>
        <p:origin x="2352" y="72"/>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CA752-693B-4B58-B7EB-9E3090CDCF54}" type="doc">
      <dgm:prSet loTypeId="urn:microsoft.com/office/officeart/2005/8/layout/hProcess9" loCatId="process" qsTypeId="urn:microsoft.com/office/officeart/2005/8/quickstyle/simple2" qsCatId="simple" csTypeId="urn:microsoft.com/office/officeart/2005/8/colors/colorful2" csCatId="colorful" phldr="1"/>
      <dgm:spPr/>
    </dgm:pt>
    <dgm:pt modelId="{D1857241-648E-40B2-881E-9D65B52E9C5E}">
      <dgm:prSet phldrT="[Text]"/>
      <dgm:spPr/>
      <dgm:t>
        <a:bodyPr/>
        <a:lstStyle/>
        <a:p>
          <a:r>
            <a:rPr lang="en-GB"/>
            <a:t>Parliament and Council treating proposal with maximum urgency</a:t>
          </a:r>
          <a:endParaRPr lang="en-US"/>
        </a:p>
      </dgm:t>
    </dgm:pt>
    <dgm:pt modelId="{13A02035-E7BC-4A86-89CC-2F092920B327}" type="parTrans" cxnId="{550C4D40-7817-4377-8914-C83C7C6E0DD8}">
      <dgm:prSet/>
      <dgm:spPr/>
      <dgm:t>
        <a:bodyPr/>
        <a:lstStyle/>
        <a:p>
          <a:endParaRPr lang="en-US"/>
        </a:p>
      </dgm:t>
    </dgm:pt>
    <dgm:pt modelId="{2349B8EE-9556-4532-BD42-AE524BA30F8F}" type="sibTrans" cxnId="{550C4D40-7817-4377-8914-C83C7C6E0DD8}">
      <dgm:prSet/>
      <dgm:spPr/>
      <dgm:t>
        <a:bodyPr/>
        <a:lstStyle/>
        <a:p>
          <a:endParaRPr lang="en-US"/>
        </a:p>
      </dgm:t>
    </dgm:pt>
    <dgm:pt modelId="{4023C24F-A7E2-43FF-80FE-F57A94BEE8F5}">
      <dgm:prSet/>
      <dgm:spPr/>
      <dgm:t>
        <a:bodyPr/>
        <a:lstStyle/>
        <a:p>
          <a:r>
            <a:rPr lang="en-GB" dirty="0"/>
            <a:t>Probable adoption and entry into force 6 April</a:t>
          </a:r>
          <a:endParaRPr lang="en-GB" dirty="0">
            <a:cs typeface="Arial"/>
          </a:endParaRPr>
        </a:p>
      </dgm:t>
    </dgm:pt>
    <dgm:pt modelId="{9F580A6B-DF59-452A-BD37-B34527814094}" type="parTrans" cxnId="{54A9D36F-06DC-402A-9D32-8DDF60367116}">
      <dgm:prSet/>
      <dgm:spPr/>
      <dgm:t>
        <a:bodyPr/>
        <a:lstStyle/>
        <a:p>
          <a:endParaRPr lang="en-US"/>
        </a:p>
      </dgm:t>
    </dgm:pt>
    <dgm:pt modelId="{3CD96D56-5FE6-4F2B-B077-E982918A8526}" type="sibTrans" cxnId="{54A9D36F-06DC-402A-9D32-8DDF60367116}">
      <dgm:prSet/>
      <dgm:spPr/>
      <dgm:t>
        <a:bodyPr/>
        <a:lstStyle/>
        <a:p>
          <a:endParaRPr lang="en-US"/>
        </a:p>
      </dgm:t>
    </dgm:pt>
    <dgm:pt modelId="{F4DA6CB3-9E2F-4F45-803D-38EDD3CC7EBB}">
      <dgm:prSet/>
      <dgm:spPr/>
      <dgm:t>
        <a:bodyPr/>
        <a:lstStyle/>
        <a:p>
          <a:r>
            <a:rPr lang="en-GB" dirty="0">
              <a:cs typeface="Arial"/>
            </a:rPr>
            <a:t>Commission ready to adopt amendments with fast track procedure </a:t>
          </a:r>
        </a:p>
        <a:p>
          <a:r>
            <a:rPr lang="en-GB" dirty="0">
              <a:cs typeface="Arial"/>
            </a:rPr>
            <a:t>(as under CRII)</a:t>
          </a:r>
        </a:p>
      </dgm:t>
    </dgm:pt>
    <dgm:pt modelId="{4848254A-BD27-493F-ADA1-256615A0B159}" type="parTrans" cxnId="{AD7F2695-B7EB-401C-9953-1AF35757E4D4}">
      <dgm:prSet/>
      <dgm:spPr/>
      <dgm:t>
        <a:bodyPr/>
        <a:lstStyle/>
        <a:p>
          <a:endParaRPr lang="en-US"/>
        </a:p>
      </dgm:t>
    </dgm:pt>
    <dgm:pt modelId="{5A545732-B582-4A50-8489-F6D6D357497F}" type="sibTrans" cxnId="{AD7F2695-B7EB-401C-9953-1AF35757E4D4}">
      <dgm:prSet/>
      <dgm:spPr/>
      <dgm:t>
        <a:bodyPr/>
        <a:lstStyle/>
        <a:p>
          <a:endParaRPr lang="en-US"/>
        </a:p>
      </dgm:t>
    </dgm:pt>
    <dgm:pt modelId="{B0E189CD-BEB6-4CF7-9677-06412AEB631A}" type="pres">
      <dgm:prSet presAssocID="{1F0CA752-693B-4B58-B7EB-9E3090CDCF54}" presName="CompostProcess" presStyleCnt="0">
        <dgm:presLayoutVars>
          <dgm:dir/>
          <dgm:resizeHandles val="exact"/>
        </dgm:presLayoutVars>
      </dgm:prSet>
      <dgm:spPr/>
    </dgm:pt>
    <dgm:pt modelId="{5038AA14-1274-4401-994D-AA8B67596A1D}" type="pres">
      <dgm:prSet presAssocID="{1F0CA752-693B-4B58-B7EB-9E3090CDCF54}" presName="arrow" presStyleLbl="bgShp" presStyleIdx="0" presStyleCnt="1"/>
      <dgm:spPr/>
    </dgm:pt>
    <dgm:pt modelId="{46540658-B490-4CC5-9551-1E6016991843}" type="pres">
      <dgm:prSet presAssocID="{1F0CA752-693B-4B58-B7EB-9E3090CDCF54}" presName="linearProcess" presStyleCnt="0"/>
      <dgm:spPr/>
    </dgm:pt>
    <dgm:pt modelId="{038A795F-9D80-4E96-98F7-73F36A7B47D8}" type="pres">
      <dgm:prSet presAssocID="{D1857241-648E-40B2-881E-9D65B52E9C5E}" presName="textNode" presStyleLbl="node1" presStyleIdx="0" presStyleCnt="3">
        <dgm:presLayoutVars>
          <dgm:bulletEnabled val="1"/>
        </dgm:presLayoutVars>
      </dgm:prSet>
      <dgm:spPr/>
    </dgm:pt>
    <dgm:pt modelId="{28207418-B806-4FC1-856F-3D5189DACBDA}" type="pres">
      <dgm:prSet presAssocID="{2349B8EE-9556-4532-BD42-AE524BA30F8F}" presName="sibTrans" presStyleCnt="0"/>
      <dgm:spPr/>
    </dgm:pt>
    <dgm:pt modelId="{C4817815-E2E1-4B76-968B-E8E2A7454117}" type="pres">
      <dgm:prSet presAssocID="{4023C24F-A7E2-43FF-80FE-F57A94BEE8F5}" presName="textNode" presStyleLbl="node1" presStyleIdx="1" presStyleCnt="3">
        <dgm:presLayoutVars>
          <dgm:bulletEnabled val="1"/>
        </dgm:presLayoutVars>
      </dgm:prSet>
      <dgm:spPr/>
    </dgm:pt>
    <dgm:pt modelId="{F8DAE8C9-1F78-4A87-A684-47C8EDE9DEF2}" type="pres">
      <dgm:prSet presAssocID="{3CD96D56-5FE6-4F2B-B077-E982918A8526}" presName="sibTrans" presStyleCnt="0"/>
      <dgm:spPr/>
    </dgm:pt>
    <dgm:pt modelId="{2E7446D3-105A-4278-A740-9B057D17046D}" type="pres">
      <dgm:prSet presAssocID="{F4DA6CB3-9E2F-4F45-803D-38EDD3CC7EBB}" presName="textNode" presStyleLbl="node1" presStyleIdx="2" presStyleCnt="3">
        <dgm:presLayoutVars>
          <dgm:bulletEnabled val="1"/>
        </dgm:presLayoutVars>
      </dgm:prSet>
      <dgm:spPr/>
    </dgm:pt>
  </dgm:ptLst>
  <dgm:cxnLst>
    <dgm:cxn modelId="{92097C0C-6FAA-4B15-BEB9-5F3B510CA95F}" type="presOf" srcId="{4023C24F-A7E2-43FF-80FE-F57A94BEE8F5}" destId="{C4817815-E2E1-4B76-968B-E8E2A7454117}" srcOrd="0" destOrd="0" presId="urn:microsoft.com/office/officeart/2005/8/layout/hProcess9"/>
    <dgm:cxn modelId="{550C4D40-7817-4377-8914-C83C7C6E0DD8}" srcId="{1F0CA752-693B-4B58-B7EB-9E3090CDCF54}" destId="{D1857241-648E-40B2-881E-9D65B52E9C5E}" srcOrd="0" destOrd="0" parTransId="{13A02035-E7BC-4A86-89CC-2F092920B327}" sibTransId="{2349B8EE-9556-4532-BD42-AE524BA30F8F}"/>
    <dgm:cxn modelId="{6E061E6E-4806-4D3C-BB5B-D35A09283EA4}" type="presOf" srcId="{F4DA6CB3-9E2F-4F45-803D-38EDD3CC7EBB}" destId="{2E7446D3-105A-4278-A740-9B057D17046D}" srcOrd="0" destOrd="0" presId="urn:microsoft.com/office/officeart/2005/8/layout/hProcess9"/>
    <dgm:cxn modelId="{54A9D36F-06DC-402A-9D32-8DDF60367116}" srcId="{1F0CA752-693B-4B58-B7EB-9E3090CDCF54}" destId="{4023C24F-A7E2-43FF-80FE-F57A94BEE8F5}" srcOrd="1" destOrd="0" parTransId="{9F580A6B-DF59-452A-BD37-B34527814094}" sibTransId="{3CD96D56-5FE6-4F2B-B077-E982918A8526}"/>
    <dgm:cxn modelId="{4EDBEA79-3205-4B48-9138-160D46DDDC1D}" type="presOf" srcId="{1F0CA752-693B-4B58-B7EB-9E3090CDCF54}" destId="{B0E189CD-BEB6-4CF7-9677-06412AEB631A}" srcOrd="0" destOrd="0" presId="urn:microsoft.com/office/officeart/2005/8/layout/hProcess9"/>
    <dgm:cxn modelId="{AD7F2695-B7EB-401C-9953-1AF35757E4D4}" srcId="{1F0CA752-693B-4B58-B7EB-9E3090CDCF54}" destId="{F4DA6CB3-9E2F-4F45-803D-38EDD3CC7EBB}" srcOrd="2" destOrd="0" parTransId="{4848254A-BD27-493F-ADA1-256615A0B159}" sibTransId="{5A545732-B582-4A50-8489-F6D6D357497F}"/>
    <dgm:cxn modelId="{9EB9E9C4-AA51-4C79-A4E1-430CE51CD645}" type="presOf" srcId="{D1857241-648E-40B2-881E-9D65B52E9C5E}" destId="{038A795F-9D80-4E96-98F7-73F36A7B47D8}" srcOrd="0" destOrd="0" presId="urn:microsoft.com/office/officeart/2005/8/layout/hProcess9"/>
    <dgm:cxn modelId="{90F0E97B-5788-46FA-A445-0E8CB5B7B874}" type="presParOf" srcId="{B0E189CD-BEB6-4CF7-9677-06412AEB631A}" destId="{5038AA14-1274-4401-994D-AA8B67596A1D}" srcOrd="0" destOrd="0" presId="urn:microsoft.com/office/officeart/2005/8/layout/hProcess9"/>
    <dgm:cxn modelId="{87BC7ED5-808F-4015-BFDB-366446AF90E7}" type="presParOf" srcId="{B0E189CD-BEB6-4CF7-9677-06412AEB631A}" destId="{46540658-B490-4CC5-9551-1E6016991843}" srcOrd="1" destOrd="0" presId="urn:microsoft.com/office/officeart/2005/8/layout/hProcess9"/>
    <dgm:cxn modelId="{D35EE289-140E-4282-8E82-C254D5ABA06B}" type="presParOf" srcId="{46540658-B490-4CC5-9551-1E6016991843}" destId="{038A795F-9D80-4E96-98F7-73F36A7B47D8}" srcOrd="0" destOrd="0" presId="urn:microsoft.com/office/officeart/2005/8/layout/hProcess9"/>
    <dgm:cxn modelId="{DD9ED1C6-846B-40F9-BB70-49E4E781306B}" type="presParOf" srcId="{46540658-B490-4CC5-9551-1E6016991843}" destId="{28207418-B806-4FC1-856F-3D5189DACBDA}" srcOrd="1" destOrd="0" presId="urn:microsoft.com/office/officeart/2005/8/layout/hProcess9"/>
    <dgm:cxn modelId="{9FE13495-4AAE-41FE-B127-BB46D97031A5}" type="presParOf" srcId="{46540658-B490-4CC5-9551-1E6016991843}" destId="{C4817815-E2E1-4B76-968B-E8E2A7454117}" srcOrd="2" destOrd="0" presId="urn:microsoft.com/office/officeart/2005/8/layout/hProcess9"/>
    <dgm:cxn modelId="{FAC47765-E446-4340-95EB-522B8F67CC02}" type="presParOf" srcId="{46540658-B490-4CC5-9551-1E6016991843}" destId="{F8DAE8C9-1F78-4A87-A684-47C8EDE9DEF2}" srcOrd="3" destOrd="0" presId="urn:microsoft.com/office/officeart/2005/8/layout/hProcess9"/>
    <dgm:cxn modelId="{682CB54F-F8E7-453D-A5EA-62B3F84F8645}" type="presParOf" srcId="{46540658-B490-4CC5-9551-1E6016991843}" destId="{2E7446D3-105A-4278-A740-9B057D17046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8AA14-1274-4401-994D-AA8B67596A1D}">
      <dsp:nvSpPr>
        <dsp:cNvPr id="0" name=""/>
        <dsp:cNvSpPr/>
      </dsp:nvSpPr>
      <dsp:spPr>
        <a:xfrm>
          <a:off x="766038" y="0"/>
          <a:ext cx="8681770" cy="630021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A795F-9D80-4E96-98F7-73F36A7B47D8}">
      <dsp:nvSpPr>
        <dsp:cNvPr id="0" name=""/>
        <dsp:cNvSpPr/>
      </dsp:nvSpPr>
      <dsp:spPr>
        <a:xfrm>
          <a:off x="10971" y="1890064"/>
          <a:ext cx="3287582" cy="252008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Parliament and Council treating proposal with maximum urgency</a:t>
          </a:r>
          <a:endParaRPr lang="en-US" sz="2500" kern="1200"/>
        </a:p>
      </dsp:txBody>
      <dsp:txXfrm>
        <a:off x="133991" y="2013084"/>
        <a:ext cx="3041542" cy="2274046"/>
      </dsp:txXfrm>
    </dsp:sp>
    <dsp:sp modelId="{C4817815-E2E1-4B76-968B-E8E2A7454117}">
      <dsp:nvSpPr>
        <dsp:cNvPr id="0" name=""/>
        <dsp:cNvSpPr/>
      </dsp:nvSpPr>
      <dsp:spPr>
        <a:xfrm>
          <a:off x="3463132" y="1890064"/>
          <a:ext cx="3287582" cy="2520086"/>
        </a:xfrm>
        <a:prstGeom prst="roundRect">
          <a:avLst/>
        </a:prstGeom>
        <a:solidFill>
          <a:schemeClr val="accent2">
            <a:hueOff val="-906118"/>
            <a:satOff val="1981"/>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Probable adoption and entry into force 6 April</a:t>
          </a:r>
          <a:endParaRPr lang="en-GB" sz="2500" kern="1200" dirty="0">
            <a:cs typeface="Arial"/>
          </a:endParaRPr>
        </a:p>
      </dsp:txBody>
      <dsp:txXfrm>
        <a:off x="3586152" y="2013084"/>
        <a:ext cx="3041542" cy="2274046"/>
      </dsp:txXfrm>
    </dsp:sp>
    <dsp:sp modelId="{2E7446D3-105A-4278-A740-9B057D17046D}">
      <dsp:nvSpPr>
        <dsp:cNvPr id="0" name=""/>
        <dsp:cNvSpPr/>
      </dsp:nvSpPr>
      <dsp:spPr>
        <a:xfrm>
          <a:off x="6915293" y="1890064"/>
          <a:ext cx="3287582" cy="2520086"/>
        </a:xfrm>
        <a:prstGeom prst="roundRect">
          <a:avLst/>
        </a:prstGeom>
        <a:solidFill>
          <a:schemeClr val="accent2">
            <a:hueOff val="-1812236"/>
            <a:satOff val="3962"/>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cs typeface="Arial"/>
            </a:rPr>
            <a:t>Commission ready to adopt amendments with fast track procedure </a:t>
          </a:r>
        </a:p>
        <a:p>
          <a:pPr marL="0" lvl="0" indent="0" algn="ctr" defTabSz="1111250">
            <a:lnSpc>
              <a:spcPct val="90000"/>
            </a:lnSpc>
            <a:spcBef>
              <a:spcPct val="0"/>
            </a:spcBef>
            <a:spcAft>
              <a:spcPct val="35000"/>
            </a:spcAft>
            <a:buNone/>
          </a:pPr>
          <a:r>
            <a:rPr lang="en-GB" sz="2500" kern="1200" dirty="0">
              <a:cs typeface="Arial"/>
            </a:rPr>
            <a:t>(as under CRII)</a:t>
          </a:r>
        </a:p>
      </dsp:txBody>
      <dsp:txXfrm>
        <a:off x="7038313" y="2013084"/>
        <a:ext cx="3041542" cy="22740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25/03/2022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25/03/2022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dirty="0">
                <a:effectLst/>
                <a:latin typeface="Calibri" panose="020F0502020204030204" pitchFamily="34" charset="0"/>
                <a:ea typeface="Calibri" panose="020F0502020204030204" pitchFamily="34" charset="0"/>
              </a:rPr>
              <a:t> </a:t>
            </a:r>
          </a:p>
          <a:p>
            <a:pPr algn="l"/>
            <a:r>
              <a:rPr lang="en-IE" sz="1800" b="1" dirty="0">
                <a:effectLst/>
                <a:latin typeface="Calibri" panose="020F0502020204030204" pitchFamily="34" charset="0"/>
                <a:ea typeface="Calibri" panose="020F0502020204030204" pitchFamily="34" charset="0"/>
              </a:rPr>
              <a:t>Country fiche POLAND</a:t>
            </a:r>
            <a:endParaRPr lang="en-IE" sz="1800" dirty="0">
              <a:effectLst/>
              <a:latin typeface="Calibri" panose="020F0502020204030204" pitchFamily="34" charset="0"/>
              <a:ea typeface="Calibri" panose="020F0502020204030204" pitchFamily="34" charset="0"/>
            </a:endParaRPr>
          </a:p>
          <a:p>
            <a:pPr algn="l"/>
            <a:r>
              <a:rPr lang="en-IE" sz="1800" i="1" dirty="0">
                <a:effectLst/>
                <a:latin typeface="Calibri" panose="020F0502020204030204" pitchFamily="34" charset="0"/>
                <a:ea typeface="Calibri" panose="020F0502020204030204" pitchFamily="34" charset="0"/>
              </a:rPr>
              <a:t>Cohesion policy amounts calculated on the basis of data on selection of operations as of 31 December 2021</a:t>
            </a:r>
            <a:endParaRPr lang="en-IE" sz="1800" dirty="0">
              <a:effectLst/>
              <a:latin typeface="Calibri" panose="020F0502020204030204" pitchFamily="34" charset="0"/>
              <a:ea typeface="Calibri" panose="020F0502020204030204" pitchFamily="34" charset="0"/>
            </a:endParaRPr>
          </a:p>
          <a:p>
            <a:pPr algn="l"/>
            <a:r>
              <a:rPr lang="en-IE" sz="1800" b="1" dirty="0">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pPr algn="l"/>
            <a:r>
              <a:rPr lang="en-IE" sz="1800" dirty="0">
                <a:effectLst/>
                <a:latin typeface="Calibri" panose="020F0502020204030204" pitchFamily="34" charset="0"/>
                <a:ea typeface="Calibri" panose="020F0502020204030204" pitchFamily="34" charset="0"/>
              </a:rPr>
              <a:t>Total allocation ERDF – 2014-20</a:t>
            </a:r>
          </a:p>
          <a:p>
            <a:pPr algn="l"/>
            <a:r>
              <a:rPr lang="en-IE" sz="1800" dirty="0">
                <a:effectLst/>
                <a:latin typeface="Calibri" panose="020F0502020204030204" pitchFamily="34" charset="0"/>
                <a:ea typeface="Calibri" panose="020F0502020204030204" pitchFamily="34" charset="0"/>
              </a:rPr>
              <a:t>EUR 40.3 billion</a:t>
            </a:r>
          </a:p>
          <a:p>
            <a:pPr algn="l"/>
            <a:r>
              <a:rPr lang="en-IE" sz="1800" b="1" i="1" dirty="0">
                <a:effectLst/>
                <a:latin typeface="Calibri" panose="020F0502020204030204" pitchFamily="34" charset="0"/>
                <a:ea typeface="Calibri" panose="020F0502020204030204" pitchFamily="34" charset="0"/>
              </a:rPr>
              <a:t>Indicative Remaining ERDF – 2014-20</a:t>
            </a:r>
            <a:endParaRPr lang="en-IE" sz="1800" dirty="0">
              <a:effectLst/>
              <a:latin typeface="Calibri" panose="020F0502020204030204" pitchFamily="34" charset="0"/>
              <a:ea typeface="Calibri" panose="020F0502020204030204" pitchFamily="34" charset="0"/>
            </a:endParaRPr>
          </a:p>
          <a:p>
            <a:pPr algn="l"/>
            <a:r>
              <a:rPr lang="en-IE" sz="1800" b="1" dirty="0">
                <a:effectLst/>
                <a:latin typeface="Calibri" panose="020F0502020204030204" pitchFamily="34" charset="0"/>
                <a:ea typeface="Calibri" panose="020F0502020204030204" pitchFamily="34" charset="0"/>
              </a:rPr>
              <a:t>EUR 183.7 million</a:t>
            </a:r>
            <a:endParaRPr lang="en-IE" sz="1800" dirty="0">
              <a:effectLst/>
              <a:latin typeface="Calibri" panose="020F0502020204030204" pitchFamily="34" charset="0"/>
              <a:ea typeface="Calibri" panose="020F0502020204030204" pitchFamily="34" charset="0"/>
            </a:endParaRPr>
          </a:p>
          <a:p>
            <a:pPr algn="l"/>
            <a:r>
              <a:rPr lang="en-IE" sz="1800" dirty="0">
                <a:effectLst/>
                <a:latin typeface="Calibri" panose="020F0502020204030204" pitchFamily="34" charset="0"/>
                <a:ea typeface="Calibri" panose="020F0502020204030204" pitchFamily="34" charset="0"/>
              </a:rPr>
              <a:t>Total allocation ESF – 2014-20</a:t>
            </a:r>
          </a:p>
          <a:p>
            <a:pPr algn="l"/>
            <a:r>
              <a:rPr lang="en-IE" sz="1800" dirty="0">
                <a:effectLst/>
                <a:latin typeface="Calibri" panose="020F0502020204030204" pitchFamily="34" charset="0"/>
                <a:ea typeface="Calibri" panose="020F0502020204030204" pitchFamily="34" charset="0"/>
              </a:rPr>
              <a:t>EUR 13.9 billion</a:t>
            </a:r>
          </a:p>
          <a:p>
            <a:pPr algn="l"/>
            <a:r>
              <a:rPr lang="en-IE" sz="1800" b="1" i="1" dirty="0">
                <a:effectLst/>
                <a:latin typeface="Calibri" panose="020F0502020204030204" pitchFamily="34" charset="0"/>
                <a:ea typeface="Calibri" panose="020F0502020204030204" pitchFamily="34" charset="0"/>
              </a:rPr>
              <a:t>Indicative Remaining ESF – 2014-20</a:t>
            </a:r>
            <a:endParaRPr lang="en-IE" sz="1800" dirty="0">
              <a:effectLst/>
              <a:latin typeface="Calibri" panose="020F0502020204030204" pitchFamily="34" charset="0"/>
              <a:ea typeface="Calibri" panose="020F0502020204030204" pitchFamily="34" charset="0"/>
            </a:endParaRPr>
          </a:p>
          <a:p>
            <a:pPr algn="l"/>
            <a:r>
              <a:rPr lang="en-IE" sz="1800" b="1" dirty="0">
                <a:effectLst/>
                <a:latin typeface="Calibri" panose="020F0502020204030204" pitchFamily="34" charset="0"/>
                <a:ea typeface="Calibri" panose="020F0502020204030204" pitchFamily="34" charset="0"/>
              </a:rPr>
              <a:t>EUR 554 million </a:t>
            </a:r>
            <a:endParaRPr lang="en-IE" sz="1800" dirty="0">
              <a:effectLst/>
              <a:latin typeface="Calibri" panose="020F0502020204030204" pitchFamily="34" charset="0"/>
              <a:ea typeface="Calibri" panose="020F0502020204030204" pitchFamily="34" charset="0"/>
            </a:endParaRPr>
          </a:p>
          <a:p>
            <a:pPr algn="l"/>
            <a:r>
              <a:rPr lang="en-IE" sz="1800" dirty="0">
                <a:effectLst/>
                <a:latin typeface="Calibri" panose="020F0502020204030204" pitchFamily="34" charset="0"/>
                <a:ea typeface="Calibri" panose="020F0502020204030204" pitchFamily="34" charset="0"/>
              </a:rPr>
              <a:t>Total allocation for REACT EU 2021 ESF + ERDF </a:t>
            </a:r>
          </a:p>
          <a:p>
            <a:pPr algn="l"/>
            <a:r>
              <a:rPr lang="en-IE" sz="1800" dirty="0">
                <a:effectLst/>
                <a:latin typeface="Calibri" panose="020F0502020204030204" pitchFamily="34" charset="0"/>
                <a:ea typeface="Calibri" panose="020F0502020204030204" pitchFamily="34" charset="0"/>
              </a:rPr>
              <a:t>EUR 1.6 billion</a:t>
            </a:r>
          </a:p>
          <a:p>
            <a:pPr algn="l"/>
            <a:r>
              <a:rPr lang="en-IE" sz="1800" b="1" i="1" dirty="0">
                <a:effectLst/>
                <a:latin typeface="Calibri" panose="020F0502020204030204" pitchFamily="34" charset="0"/>
                <a:ea typeface="Calibri" panose="020F0502020204030204" pitchFamily="34" charset="0"/>
              </a:rPr>
              <a:t>Remaining ESF – REACT EU 2021</a:t>
            </a:r>
            <a:endParaRPr lang="en-IE" sz="1800" dirty="0">
              <a:effectLst/>
              <a:latin typeface="Calibri" panose="020F0502020204030204" pitchFamily="34" charset="0"/>
              <a:ea typeface="Calibri" panose="020F0502020204030204" pitchFamily="34" charset="0"/>
            </a:endParaRPr>
          </a:p>
          <a:p>
            <a:pPr algn="l"/>
            <a:r>
              <a:rPr lang="en-IE" sz="1800" b="1" dirty="0">
                <a:effectLst/>
                <a:latin typeface="Calibri" panose="020F0502020204030204" pitchFamily="34" charset="0"/>
                <a:ea typeface="Calibri" panose="020F0502020204030204" pitchFamily="34" charset="0"/>
              </a:rPr>
              <a:t>EUR 72 million</a:t>
            </a:r>
            <a:endParaRPr lang="en-IE" sz="1800" dirty="0">
              <a:effectLst/>
              <a:latin typeface="Calibri" panose="020F0502020204030204" pitchFamily="34" charset="0"/>
              <a:ea typeface="Calibri" panose="020F0502020204030204" pitchFamily="34" charset="0"/>
            </a:endParaRPr>
          </a:p>
          <a:p>
            <a:pPr algn="l"/>
            <a:r>
              <a:rPr lang="en-IE" sz="1800" b="1" i="1" dirty="0">
                <a:effectLst/>
                <a:latin typeface="Calibri" panose="020F0502020204030204" pitchFamily="34" charset="0"/>
                <a:ea typeface="Calibri" panose="020F0502020204030204" pitchFamily="34" charset="0"/>
              </a:rPr>
              <a:t>Remaining ERDF – REACT EU 2021</a:t>
            </a:r>
            <a:endParaRPr lang="en-IE" sz="1800" dirty="0">
              <a:effectLst/>
              <a:latin typeface="Calibri" panose="020F0502020204030204" pitchFamily="34" charset="0"/>
              <a:ea typeface="Calibri" panose="020F0502020204030204" pitchFamily="34" charset="0"/>
            </a:endParaRPr>
          </a:p>
          <a:p>
            <a:pPr algn="l">
              <a:lnSpc>
                <a:spcPct val="115000"/>
              </a:lnSpc>
              <a:spcBef>
                <a:spcPts val="600"/>
              </a:spcBef>
              <a:spcAft>
                <a:spcPts val="600"/>
              </a:spcAft>
            </a:pPr>
            <a:r>
              <a:rPr lang="en-IE" sz="1800" b="1" dirty="0">
                <a:effectLst/>
                <a:latin typeface="Calibri" panose="020F0502020204030204" pitchFamily="34" charset="0"/>
                <a:ea typeface="Calibri" panose="020F0502020204030204" pitchFamily="34" charset="0"/>
              </a:rPr>
              <a:t>EUR 1.123 million </a:t>
            </a:r>
            <a:endParaRPr lang="en-IE" sz="1800" dirty="0">
              <a:effectLst/>
              <a:latin typeface="Arial" panose="020B0604020202020204" pitchFamily="34" charset="0"/>
              <a:ea typeface="Calibri" panose="020F0502020204030204" pitchFamily="34" charset="0"/>
            </a:endParaRPr>
          </a:p>
          <a:p>
            <a:pPr algn="l"/>
            <a:r>
              <a:rPr lang="en-IE" sz="1800" dirty="0">
                <a:effectLst/>
                <a:latin typeface="Calibri" panose="020F0502020204030204" pitchFamily="34" charset="0"/>
                <a:ea typeface="Calibri" panose="020F0502020204030204" pitchFamily="34" charset="0"/>
              </a:rPr>
              <a:t>REACT EU 2022 committed amount</a:t>
            </a:r>
          </a:p>
          <a:p>
            <a:pPr algn="l"/>
            <a:r>
              <a:rPr lang="en-IE" sz="1800" dirty="0">
                <a:effectLst/>
                <a:latin typeface="Calibri" panose="020F0502020204030204" pitchFamily="34" charset="0"/>
                <a:ea typeface="Calibri" panose="020F0502020204030204" pitchFamily="34" charset="0"/>
              </a:rPr>
              <a:t>EUR 85 million</a:t>
            </a:r>
          </a:p>
          <a:p>
            <a:pPr algn="l"/>
            <a:r>
              <a:rPr lang="en-IE" sz="1800" dirty="0">
                <a:effectLst/>
                <a:latin typeface="Calibri" panose="020F0502020204030204" pitchFamily="34" charset="0"/>
                <a:ea typeface="Calibri" panose="020F0502020204030204" pitchFamily="34" charset="0"/>
              </a:rPr>
              <a:t>REACT EU 2022 not yet programmed amount</a:t>
            </a:r>
          </a:p>
          <a:p>
            <a:pPr algn="l"/>
            <a:r>
              <a:rPr lang="en-IE" sz="1800" b="1" dirty="0">
                <a:effectLst/>
                <a:latin typeface="Calibri" panose="020F0502020204030204" pitchFamily="34" charset="0"/>
                <a:ea typeface="Calibri" panose="020F0502020204030204" pitchFamily="34" charset="0"/>
              </a:rPr>
              <a:t>EUR 183 million</a:t>
            </a:r>
            <a:endParaRPr lang="en-IE" sz="1800" dirty="0">
              <a:effectLst/>
              <a:latin typeface="Calibri" panose="020F0502020204030204" pitchFamily="34" charset="0"/>
              <a:ea typeface="Calibri" panose="020F0502020204030204" pitchFamily="34" charset="0"/>
            </a:endParaRPr>
          </a:p>
          <a:p>
            <a:pPr algn="l"/>
            <a:r>
              <a:rPr lang="en-IE" sz="1800" dirty="0">
                <a:effectLst/>
                <a:latin typeface="Calibri" panose="020F0502020204030204" pitchFamily="34" charset="0"/>
                <a:ea typeface="Calibri" panose="020F0502020204030204" pitchFamily="34" charset="0"/>
              </a:rPr>
              <a:t>Total allocation AMIF – 2014-20</a:t>
            </a:r>
          </a:p>
          <a:p>
            <a:pPr algn="l"/>
            <a:r>
              <a:rPr lang="en-IE" sz="1800" dirty="0">
                <a:effectLst/>
                <a:latin typeface="Calibri" panose="020F0502020204030204" pitchFamily="34" charset="0"/>
                <a:ea typeface="Calibri" panose="020F0502020204030204" pitchFamily="34" charset="0"/>
              </a:rPr>
              <a:t>EUR 123.18 million</a:t>
            </a:r>
          </a:p>
          <a:p>
            <a:pPr algn="l"/>
            <a:r>
              <a:rPr lang="en-IE" sz="1800" b="1" i="1" dirty="0">
                <a:effectLst/>
                <a:latin typeface="Calibri" panose="020F0502020204030204" pitchFamily="34" charset="0"/>
                <a:ea typeface="Calibri" panose="020F0502020204030204" pitchFamily="34" charset="0"/>
              </a:rPr>
              <a:t>Remaining allocation AMIF – 2014-20</a:t>
            </a:r>
            <a:endParaRPr lang="en-IE" sz="1800" dirty="0">
              <a:effectLst/>
              <a:latin typeface="Calibri" panose="020F0502020204030204" pitchFamily="34" charset="0"/>
              <a:ea typeface="Calibri" panose="020F0502020204030204" pitchFamily="34" charset="0"/>
            </a:endParaRPr>
          </a:p>
          <a:p>
            <a:pPr algn="l"/>
            <a:r>
              <a:rPr lang="en-IE" sz="1800" b="1" dirty="0">
                <a:effectLst/>
                <a:latin typeface="Calibri" panose="020F0502020204030204" pitchFamily="34" charset="0"/>
                <a:ea typeface="Calibri" panose="020F0502020204030204" pitchFamily="34" charset="0"/>
              </a:rPr>
              <a:t>EUR 17 million</a:t>
            </a:r>
            <a:endParaRPr lang="en-IE" sz="1800" dirty="0">
              <a:effectLst/>
              <a:latin typeface="Calibri" panose="020F0502020204030204" pitchFamily="34" charset="0"/>
              <a:ea typeface="Calibri" panose="020F0502020204030204" pitchFamily="34" charset="0"/>
            </a:endParaRPr>
          </a:p>
          <a:p>
            <a:pPr algn="l"/>
            <a:r>
              <a:rPr lang="en-IE" sz="1800" dirty="0">
                <a:effectLst/>
                <a:latin typeface="Calibri" panose="020F0502020204030204" pitchFamily="34" charset="0"/>
                <a:ea typeface="Calibri" panose="020F0502020204030204" pitchFamily="34" charset="0"/>
              </a:rPr>
              <a:t>Remaining non programmed RRF </a:t>
            </a:r>
          </a:p>
          <a:p>
            <a:pPr algn="l"/>
            <a:r>
              <a:rPr lang="en-IE" sz="1800" dirty="0">
                <a:effectLst/>
                <a:latin typeface="Calibri" panose="020F0502020204030204" pitchFamily="34" charset="0"/>
                <a:ea typeface="Calibri" panose="020F0502020204030204" pitchFamily="34" charset="0"/>
              </a:rPr>
              <a:t>EUR 23.9 billion in grants and EUR 12.1 billion in loans</a:t>
            </a:r>
          </a:p>
          <a:p>
            <a:pPr algn="l"/>
            <a:r>
              <a:rPr lang="en-IE" sz="1800" b="1" dirty="0">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pPr algn="l"/>
            <a:r>
              <a:rPr lang="en-IE" sz="1800" b="1" dirty="0">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pPr algn="l"/>
            <a:r>
              <a:rPr lang="en-IE" sz="1800" dirty="0">
                <a:effectLst/>
                <a:latin typeface="Calibri" panose="020F0502020204030204" pitchFamily="34" charset="0"/>
                <a:ea typeface="Calibri" panose="020F0502020204030204" pitchFamily="34" charset="0"/>
              </a:rPr>
              <a:t>State of play of current refugee wave: </a:t>
            </a:r>
          </a:p>
          <a:p>
            <a:pPr marL="342900" lvl="0" indent="-342900" algn="l">
              <a:lnSpc>
                <a:spcPct val="115000"/>
              </a:lnSpc>
              <a:buFont typeface="Calibri" panose="020F0502020204030204" pitchFamily="34" charset="0"/>
              <a:buChar char="-"/>
            </a:pPr>
            <a:r>
              <a:rPr lang="en-IE" sz="1800" dirty="0">
                <a:effectLst/>
                <a:latin typeface="Times New Roman" panose="02020603050405020304" pitchFamily="18" charset="0"/>
                <a:ea typeface="Calibri" panose="020F0502020204030204" pitchFamily="34" charset="0"/>
              </a:rPr>
              <a:t>estimated number: over 2 million</a:t>
            </a:r>
          </a:p>
          <a:p>
            <a:pPr marL="342900" lvl="0" indent="-342900" algn="l">
              <a:lnSpc>
                <a:spcPct val="115000"/>
              </a:lnSpc>
              <a:buFont typeface="Calibri" panose="020F0502020204030204" pitchFamily="34" charset="0"/>
              <a:buChar char="-"/>
            </a:pPr>
            <a:r>
              <a:rPr lang="en-IE" sz="1800" dirty="0">
                <a:effectLst/>
                <a:latin typeface="Times New Roman" panose="02020603050405020304" pitchFamily="18" charset="0"/>
                <a:ea typeface="Calibri" panose="020F0502020204030204" pitchFamily="34" charset="0"/>
              </a:rPr>
              <a:t>preliminary needs base assessment: not yet known</a:t>
            </a:r>
          </a:p>
          <a:p>
            <a:pPr marL="342900" lvl="0" indent="-342900" algn="l">
              <a:lnSpc>
                <a:spcPct val="115000"/>
              </a:lnSpc>
              <a:buFont typeface="Calibri" panose="020F0502020204030204" pitchFamily="34" charset="0"/>
              <a:buChar char="-"/>
            </a:pPr>
            <a:r>
              <a:rPr lang="en-IE" sz="1800" dirty="0">
                <a:effectLst/>
                <a:latin typeface="Times New Roman" panose="02020603050405020304" pitchFamily="18" charset="0"/>
                <a:ea typeface="Calibri" panose="020F0502020204030204" pitchFamily="34" charset="0"/>
              </a:rPr>
              <a:t>preliminary intentions by MS to mobilise remaining 2014-20 allocations and REACT-EU:</a:t>
            </a:r>
          </a:p>
          <a:p>
            <a:pPr marL="342900" lvl="0" indent="-342900" algn="l">
              <a:lnSpc>
                <a:spcPct val="115000"/>
              </a:lnSpc>
              <a:spcAft>
                <a:spcPts val="1000"/>
              </a:spcAft>
              <a:buFont typeface="Calibri" panose="020F0502020204030204" pitchFamily="34" charset="0"/>
              <a:buChar char="-"/>
            </a:pPr>
            <a:r>
              <a:rPr lang="en-IE" sz="1800" dirty="0">
                <a:effectLst/>
                <a:latin typeface="Times New Roman" panose="02020603050405020304" pitchFamily="18" charset="0"/>
                <a:ea typeface="Calibri" panose="020F0502020204030204" pitchFamily="34" charset="0"/>
              </a:rPr>
              <a:t> reflection to re-focus the 2022 REACT-EU, use of existing measures in programmes (</a:t>
            </a:r>
            <a:r>
              <a:rPr lang="en-IE" sz="1800" dirty="0" err="1">
                <a:effectLst/>
                <a:latin typeface="Times New Roman" panose="02020603050405020304" pitchFamily="18" charset="0"/>
                <a:ea typeface="Calibri" panose="020F0502020204030204" pitchFamily="34" charset="0"/>
              </a:rPr>
              <a:t>e.g.social</a:t>
            </a:r>
            <a:r>
              <a:rPr lang="en-IE" sz="1800" dirty="0">
                <a:effectLst/>
                <a:latin typeface="Times New Roman" panose="02020603050405020304" pitchFamily="18" charset="0"/>
                <a:ea typeface="Calibri" panose="020F0502020204030204" pitchFamily="34" charset="0"/>
              </a:rPr>
              <a:t> support,  childcare, education) mainly from ESF</a:t>
            </a:r>
          </a:p>
          <a:p>
            <a:pPr algn="l"/>
            <a:r>
              <a:rPr lang="en-IE" sz="1800" dirty="0">
                <a:effectLst/>
                <a:latin typeface="Calibri" panose="020F0502020204030204" pitchFamily="34" charset="0"/>
                <a:ea typeface="Calibri" panose="020F0502020204030204" pitchFamily="34" charset="0"/>
              </a:rPr>
              <a:t> </a:t>
            </a:r>
          </a:p>
          <a:p>
            <a:pPr algn="l"/>
            <a:r>
              <a:rPr lang="en-IE" sz="1800" dirty="0">
                <a:effectLst/>
                <a:latin typeface="Calibri" panose="020F0502020204030204" pitchFamily="34" charset="0"/>
                <a:ea typeface="Calibri" panose="020F0502020204030204" pitchFamily="34" charset="0"/>
              </a:rPr>
              <a:t>Initial measures implemented by the Member State</a:t>
            </a:r>
          </a:p>
          <a:p>
            <a:pPr marL="342900" lvl="0" indent="-342900" algn="l">
              <a:lnSpc>
                <a:spcPct val="115000"/>
              </a:lnSpc>
              <a:spcAft>
                <a:spcPts val="1000"/>
              </a:spcAft>
              <a:buFont typeface="Calibri" panose="020F0502020204030204" pitchFamily="34" charset="0"/>
              <a:buChar char="-"/>
            </a:pPr>
            <a:r>
              <a:rPr lang="en-IE" sz="1800" dirty="0">
                <a:effectLst/>
                <a:latin typeface="Times New Roman" panose="02020603050405020304" pitchFamily="18" charset="0"/>
                <a:ea typeface="Calibri" panose="020F0502020204030204" pitchFamily="34" charset="0"/>
              </a:rPr>
              <a:t>Use of projects funded by the ESIF (for </a:t>
            </a:r>
            <a:r>
              <a:rPr lang="en-IE" sz="1800" dirty="0" err="1">
                <a:effectLst/>
                <a:latin typeface="Times New Roman" panose="02020603050405020304" pitchFamily="18" charset="0"/>
                <a:ea typeface="Calibri" panose="020F0502020204030204" pitchFamily="34" charset="0"/>
              </a:rPr>
              <a:t>ex.transport</a:t>
            </a:r>
            <a:r>
              <a:rPr lang="en-IE" sz="1800" dirty="0">
                <a:effectLst/>
                <a:latin typeface="Times New Roman" panose="02020603050405020304" pitchFamily="18" charset="0"/>
                <a:ea typeface="Calibri" panose="020F0502020204030204" pitchFamily="34" charset="0"/>
              </a:rPr>
              <a:t>, accommodation, social </a:t>
            </a:r>
            <a:r>
              <a:rPr lang="en-IE" sz="1800" dirty="0" err="1">
                <a:effectLst/>
                <a:latin typeface="Times New Roman" panose="02020603050405020304" pitchFamily="18" charset="0"/>
                <a:ea typeface="Calibri" panose="020F0502020204030204" pitchFamily="34" charset="0"/>
              </a:rPr>
              <a:t>infr</a:t>
            </a:r>
            <a:r>
              <a:rPr lang="en-IE" sz="1800" dirty="0">
                <a:effectLst/>
                <a:latin typeface="Times New Roman" panose="02020603050405020304" pitchFamily="18" charset="0"/>
                <a:ea typeface="Calibri" panose="020F0502020204030204" pitchFamily="34" charset="0"/>
              </a:rPr>
              <a:t>, equipment) </a:t>
            </a:r>
          </a:p>
          <a:p>
            <a:pPr algn="l"/>
            <a:r>
              <a:rPr lang="en-IE" sz="1800" dirty="0">
                <a:solidFill>
                  <a:srgbClr val="1F497D"/>
                </a:solidFill>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pPr algn="l" defTabSz="897849">
              <a:defRPr/>
            </a:pPr>
            <a:endParaRPr lang="en-GB" dirty="0"/>
          </a:p>
          <a:p>
            <a:pPr defTabSz="897849">
              <a:defRPr/>
            </a:pPr>
            <a:endParaRPr lang="en-GB" dirty="0"/>
          </a:p>
          <a:p>
            <a:pPr defTabSz="897849">
              <a:defRPr/>
            </a:pPr>
            <a:endParaRPr lang="en-GB" dirty="0"/>
          </a:p>
          <a:p>
            <a:pPr defTabSz="897849">
              <a:defRPr/>
            </a:pPr>
            <a:endParaRPr lang="en-GB" dirty="0"/>
          </a:p>
          <a:p>
            <a:pPr defTabSz="897849">
              <a:defRPr/>
            </a:pPr>
            <a:endParaRPr lang="en-GB" dirty="0"/>
          </a:p>
          <a:p>
            <a:pPr defTabSz="897849">
              <a:defRPr/>
            </a:pPr>
            <a:r>
              <a:rPr lang="en-GB" dirty="0"/>
              <a:t>Photo credit: </a:t>
            </a:r>
            <a:r>
              <a:rPr lang="" dirty="0"/>
              <a:t>Hannah Olinger </a:t>
            </a:r>
            <a:r>
              <a:rPr lang="en-GB" baseline="0" dirty="0"/>
              <a:t>–</a:t>
            </a:r>
            <a:r>
              <a:rPr lang="" baseline="0" dirty="0"/>
              <a:t> via Unsplash</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412917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896478">
              <a:buAutoNum type="arabicPeriod"/>
            </a:pPr>
            <a:r>
              <a:rPr lang="en-GB" b="1" dirty="0"/>
              <a:t>General mission ESF </a:t>
            </a:r>
          </a:p>
          <a:p>
            <a:pPr marL="228600" indent="-228600" defTabSz="896478">
              <a:buAutoNum type="arabicPeriod"/>
            </a:pPr>
            <a:r>
              <a:rPr lang="en-GB" b="1" dirty="0"/>
              <a:t>Migrants, asylum seekers and refugees </a:t>
            </a:r>
          </a:p>
          <a:p>
            <a:pPr marL="0" indent="0" defTabSz="896478">
              <a:buNone/>
            </a:pPr>
            <a:r>
              <a:rPr lang="en-GB" b="0" dirty="0"/>
              <a:t>Mention access to LM </a:t>
            </a:r>
            <a:r>
              <a:rPr lang="en-GB" b="0" dirty="0">
                <a:sym typeface="Wingdings" panose="05000000000000000000" pitchFamily="2" charset="2"/>
              </a:rPr>
              <a:t> temporary protection lifts this issue.</a:t>
            </a:r>
            <a:endParaRPr lang="en-GB" b="0" dirty="0"/>
          </a:p>
          <a:p>
            <a:pPr marL="0" indent="0" defTabSz="896478">
              <a:buNone/>
            </a:pPr>
            <a:endParaRPr lang="en-GB" b="1" dirty="0"/>
          </a:p>
          <a:p>
            <a:pPr marL="0" indent="0" defTabSz="896478">
              <a:buNone/>
            </a:pPr>
            <a:r>
              <a:rPr lang="en-GB" b="1" dirty="0"/>
              <a:t>3. Directive 2013/33/EU </a:t>
            </a:r>
            <a:r>
              <a:rPr lang="en-GB" dirty="0"/>
              <a:t>stipulates that Member States should ensure that third-country nationals or stateless persons who have made an application for international protection have access to the labour market no later than 9 months from the date when they apply for international protection.</a:t>
            </a:r>
          </a:p>
          <a:p>
            <a:endParaRPr lang="fr-BE" dirty="0"/>
          </a:p>
          <a:p>
            <a:r>
              <a:rPr lang="en-GB" b="1" dirty="0"/>
              <a:t>The European Social Fund </a:t>
            </a:r>
            <a:r>
              <a:rPr lang="en-GB" dirty="0"/>
              <a:t>has been implemented through a mainstream approach. In practical terms, third country nationals have been able to participate in ESF-funded measures on an equal basis with EU citizens, provided that their status allows them to have access to the labour market and/or to vocational training. This is in line with the non-discrimination and non-segregation principles as well as the principle according to which “frequent interaction between immigrants and Member State citizens is a fundamental mechanism for integration”. By being in contact with people other than third country nationals, they can improve their language skills faster, make acquaintances with locals and generally, adapt to the local environment faster. The ESF+ will also be available to third country nationals provided they have access to the labour market, along similar criteria as the current programming period. </a:t>
            </a:r>
          </a:p>
          <a:p>
            <a:r>
              <a:rPr lang="en-GB" dirty="0"/>
              <a:t>In addition, </a:t>
            </a:r>
            <a:r>
              <a:rPr lang="en-GB" b="1" dirty="0"/>
              <a:t>children</a:t>
            </a:r>
            <a:r>
              <a:rPr lang="en-GB" dirty="0"/>
              <a:t> (children of asylum seekers or asylum seekers who are minor) are and will be eligible for ESF support e.g. through access to primary and secondary education, tackling early school leaving, etc.. Directive 2013/33/EU stipulates that Member States should ensure that third-country nationals or stateless persons who have made an application for international protection have access to the labour market no later than 9 months from the date when they apply for international protection.</a:t>
            </a:r>
          </a:p>
          <a:p>
            <a:r>
              <a:rPr lang="en-GB" dirty="0"/>
              <a:t>Directive 2013/33/EU (Article 16) also establishes that Member States may allow applicants </a:t>
            </a:r>
            <a:r>
              <a:rPr lang="en-GB" b="1" dirty="0"/>
              <a:t>access to vocational training</a:t>
            </a:r>
            <a:r>
              <a:rPr lang="en-GB" dirty="0"/>
              <a:t> irrespective of whether they have access to the labour market.</a:t>
            </a:r>
          </a:p>
          <a:p>
            <a:endParaRPr lang="en-GB" dirty="0"/>
          </a:p>
          <a:p>
            <a:r>
              <a:rPr lang="en-GB" dirty="0"/>
              <a:t>The same Directive 2013/33/EU (Article 14) provides that Member States are to grant access to the education system under similar conditions as their own nationals for so long as an expulsion measure against them or their parents is not actually enforced. </a:t>
            </a:r>
          </a:p>
          <a:p>
            <a:endParaRPr lang="en-GB" dirty="0"/>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213296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896478">
              <a:buAutoNum type="arabicPeriod"/>
            </a:pPr>
            <a:r>
              <a:rPr lang="en-GB" b="1" dirty="0"/>
              <a:t>General mission ESF </a:t>
            </a:r>
          </a:p>
          <a:p>
            <a:pPr marL="228600" indent="-228600" defTabSz="896478">
              <a:buAutoNum type="arabicPeriod"/>
            </a:pPr>
            <a:r>
              <a:rPr lang="en-GB" b="1" dirty="0"/>
              <a:t>Migrants, asylum seekers and refugees </a:t>
            </a:r>
          </a:p>
          <a:p>
            <a:pPr marL="0" indent="0" defTabSz="896478">
              <a:buNone/>
            </a:pPr>
            <a:r>
              <a:rPr lang="en-GB" b="0" dirty="0"/>
              <a:t>Mention access to LM </a:t>
            </a:r>
            <a:r>
              <a:rPr lang="en-GB" b="0" dirty="0">
                <a:sym typeface="Wingdings" panose="05000000000000000000" pitchFamily="2" charset="2"/>
              </a:rPr>
              <a:t> temporary protection lifts this issue.</a:t>
            </a:r>
            <a:endParaRPr lang="en-GB" b="0" dirty="0"/>
          </a:p>
          <a:p>
            <a:pPr marL="0" indent="0" defTabSz="896478">
              <a:buNone/>
            </a:pPr>
            <a:endParaRPr lang="en-GB" b="1" dirty="0"/>
          </a:p>
          <a:p>
            <a:pPr marL="0" indent="0" defTabSz="896478">
              <a:buNone/>
            </a:pPr>
            <a:r>
              <a:rPr lang="en-GB" b="1" dirty="0"/>
              <a:t>3. Directive 2013/33/EU </a:t>
            </a:r>
            <a:r>
              <a:rPr lang="en-GB" dirty="0"/>
              <a:t>stipulates that Member States should ensure that third-country nationals or stateless persons who have made an application for international protection have access to the labour market no later than 9 months from the date when they apply for international protection.</a:t>
            </a:r>
          </a:p>
          <a:p>
            <a:endParaRPr lang="fr-BE" dirty="0"/>
          </a:p>
          <a:p>
            <a:r>
              <a:rPr lang="en-GB" b="1" dirty="0"/>
              <a:t>The European Social Fund </a:t>
            </a:r>
            <a:r>
              <a:rPr lang="en-GB" dirty="0"/>
              <a:t>has been implemented through a mainstream approach. In practical terms, third country nationals have been able to participate in ESF-funded measures on an equal basis with EU citizens, provided that their status allows them to have access to the labour market and/or to vocational training. This is in line with the non-discrimination and non-segregation principles as well as the principle according to which “frequent interaction between immigrants and Member State citizens is a fundamental mechanism for integration”. By being in contact with people other than third country nationals, they can improve their language skills faster, make acquaintances with locals and generally, adapt to the local environment faster. The ESF+ will also be available to third country nationals provided they have access to the labour market, along similar criteria as the current programming period. </a:t>
            </a:r>
          </a:p>
          <a:p>
            <a:r>
              <a:rPr lang="en-GB" dirty="0"/>
              <a:t>In addition, </a:t>
            </a:r>
            <a:r>
              <a:rPr lang="en-GB" b="1" dirty="0"/>
              <a:t>children</a:t>
            </a:r>
            <a:r>
              <a:rPr lang="en-GB" dirty="0"/>
              <a:t> (children of asylum seekers or asylum seekers who are minor) are and will be eligible for ESF support e.g. through access to primary and secondary education, tackling early school leaving, etc.. Directive 2013/33/EU stipulates that Member States should ensure that third-country nationals or stateless persons who have made an application for international protection have access to the labour market no later than 9 months from the date when they apply for international protection.</a:t>
            </a:r>
          </a:p>
          <a:p>
            <a:r>
              <a:rPr lang="en-GB" dirty="0"/>
              <a:t>Directive 2013/33/EU (Article 16) also establishes that Member States may allow applicants </a:t>
            </a:r>
            <a:r>
              <a:rPr lang="en-GB" b="1" dirty="0"/>
              <a:t>access to vocational training</a:t>
            </a:r>
            <a:r>
              <a:rPr lang="en-GB" dirty="0"/>
              <a:t> irrespective of whether they have access to the labour market.</a:t>
            </a:r>
          </a:p>
          <a:p>
            <a:endParaRPr lang="en-GB" dirty="0"/>
          </a:p>
          <a:p>
            <a:r>
              <a:rPr lang="en-GB" dirty="0"/>
              <a:t>The same Directive 2013/33/EU (Article 14) provides that Member States are to grant access to the education system under similar conditions as their own nationals for so long as an expulsion measure against them or their parents is not actually enforced. </a:t>
            </a:r>
          </a:p>
          <a:p>
            <a:endParaRPr lang="en-GB" dirty="0"/>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151570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Update/add/delete parts of the</a:t>
            </a:r>
            <a:r>
              <a:rPr lang="en-IE" baseline="0"/>
              <a:t> copy right notice where appropriate.</a:t>
            </a:r>
          </a:p>
          <a:p>
            <a:r>
              <a:rPr lang="en-IE" baseline="0"/>
              <a:t>More information: </a:t>
            </a:r>
            <a:r>
              <a:rPr lang="en-GB">
                <a:hlinkClick r:id="rId3"/>
              </a:rPr>
              <a:t>https://myintracomm.ec.europa.eu/corp/intellectual-property/Documents/2019_Reuse-guidelines%28CC-BY%29.pdf</a:t>
            </a:r>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1838086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7865" y="5991078"/>
            <a:ext cx="2106857" cy="702285"/>
          </a:xfrm>
          <a:prstGeom prst="rect">
            <a:avLst/>
          </a:prstGeom>
        </p:spPr>
      </p:pic>
    </p:spTree>
    <p:extLst>
      <p:ext uri="{BB962C8B-B14F-4D97-AF65-F5344CB8AC3E}">
        <p14:creationId xmlns:p14="http://schemas.microsoft.com/office/powerpoint/2010/main" val="321991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3600" b="1"/>
              <a:t>The New Regulations: </a:t>
            </a:r>
            <a:br>
              <a:rPr lang="en-US" sz="3600" b="1"/>
            </a:br>
            <a:r>
              <a:rPr lang="en-US" sz="3600"/>
              <a:t>Commission’s perspective and programming</a:t>
            </a:r>
            <a:br>
              <a:rPr lang="en-US" sz="3200"/>
            </a:br>
            <a:endParaRPr lang="en-GB" sz="3200"/>
          </a:p>
        </p:txBody>
      </p:sp>
      <p:sp>
        <p:nvSpPr>
          <p:cNvPr id="8" name="Text Placeholder 7"/>
          <p:cNvSpPr>
            <a:spLocks noGrp="1"/>
          </p:cNvSpPr>
          <p:nvPr>
            <p:ph type="body" sz="quarter" idx="13"/>
          </p:nvPr>
        </p:nvSpPr>
        <p:spPr>
          <a:xfrm>
            <a:off x="2116184" y="5557903"/>
            <a:ext cx="9020130" cy="528998"/>
          </a:xfrm>
        </p:spPr>
        <p:txBody>
          <a:bodyPr/>
          <a:lstStyle/>
          <a:p>
            <a:r>
              <a:rPr lang="en-GB"/>
              <a:t>Kadri </a:t>
            </a:r>
            <a:r>
              <a:rPr lang="en-GB" err="1"/>
              <a:t>Uustal</a:t>
            </a:r>
            <a:r>
              <a:rPr lang="en-GB"/>
              <a:t>, Head of Unit Coordination of Programmes, DG REGIO</a:t>
            </a:r>
          </a:p>
        </p:txBody>
      </p:sp>
      <p:sp>
        <p:nvSpPr>
          <p:cNvPr id="4" name="Rectangle 3"/>
          <p:cNvSpPr/>
          <p:nvPr/>
        </p:nvSpPr>
        <p:spPr>
          <a:xfrm>
            <a:off x="10624" y="0"/>
            <a:ext cx="12179300" cy="6854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8642" y="254000"/>
            <a:ext cx="1706783" cy="1178561"/>
          </a:xfrm>
          <a:prstGeom prst="rect">
            <a:avLst/>
          </a:prstGeom>
        </p:spPr>
      </p:pic>
      <p:grpSp>
        <p:nvGrpSpPr>
          <p:cNvPr id="9" name="Group 8"/>
          <p:cNvGrpSpPr/>
          <p:nvPr/>
        </p:nvGrpSpPr>
        <p:grpSpPr>
          <a:xfrm>
            <a:off x="0" y="1093019"/>
            <a:ext cx="12179300" cy="5764981"/>
            <a:chOff x="0" y="1093019"/>
            <a:chExt cx="12179300" cy="5764981"/>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9537"/>
            <a:stretch/>
          </p:blipFill>
          <p:spPr>
            <a:xfrm>
              <a:off x="4071984" y="1093019"/>
              <a:ext cx="8107316" cy="576498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72917"/>
            <a:stretch/>
          </p:blipFill>
          <p:spPr>
            <a:xfrm flipH="1">
              <a:off x="2146300" y="1096295"/>
              <a:ext cx="1925684" cy="576170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7041" r="72917"/>
            <a:stretch/>
          </p:blipFill>
          <p:spPr>
            <a:xfrm>
              <a:off x="0" y="1093019"/>
              <a:ext cx="2146300" cy="5764981"/>
            </a:xfrm>
            <a:prstGeom prst="rect">
              <a:avLst/>
            </a:prstGeom>
          </p:spPr>
        </p:pic>
      </p:grpSp>
      <p:sp>
        <p:nvSpPr>
          <p:cNvPr id="11" name="Title 5"/>
          <p:cNvSpPr txBox="1">
            <a:spLocks/>
          </p:cNvSpPr>
          <p:nvPr/>
        </p:nvSpPr>
        <p:spPr>
          <a:xfrm>
            <a:off x="868881" y="2465152"/>
            <a:ext cx="5353152" cy="647446"/>
          </a:xfrm>
          <a:prstGeom prst="rect">
            <a:avLst/>
          </a:prstGeom>
        </p:spPr>
        <p:txBody>
          <a:bodyPr vert="horz" wrap="none" lIns="91440" tIns="45720" rIns="91440" bIns="0" rtlCol="0" anchor="t" anchorCtr="0">
            <a:noAutofit/>
          </a:bodyPr>
          <a:lstStyle>
            <a:lvl1pPr algn="l" defTabSz="914400" rtl="0" eaLnBrk="1" latinLnBrk="0" hangingPunct="1">
              <a:lnSpc>
                <a:spcPct val="90000"/>
              </a:lnSpc>
              <a:spcBef>
                <a:spcPct val="0"/>
              </a:spcBef>
              <a:buNone/>
              <a:defRPr sz="6000" b="0" kern="1200">
                <a:solidFill>
                  <a:schemeClr val="bg1"/>
                </a:solidFill>
                <a:latin typeface="+mj-lt"/>
                <a:ea typeface="+mj-ea"/>
                <a:cs typeface="+mj-cs"/>
              </a:defRPr>
            </a:lvl1pPr>
          </a:lstStyle>
          <a:p>
            <a:pPr algn="ctr"/>
            <a:r>
              <a:rPr lang="en-US" b="1">
                <a:solidFill>
                  <a:srgbClr val="004494"/>
                </a:solidFill>
                <a:effectLst>
                  <a:outerShdw blurRad="38100" dist="38100" dir="2700000" algn="tl">
                    <a:srgbClr val="000000">
                      <a:alpha val="43137"/>
                    </a:srgbClr>
                  </a:outerShdw>
                </a:effectLst>
              </a:rPr>
              <a:t>Cohesion CAREs</a:t>
            </a:r>
            <a:endParaRPr lang="en-US" b="1" i="1">
              <a:solidFill>
                <a:srgbClr val="004494"/>
              </a:solidFill>
              <a:effectLst>
                <a:outerShdw blurRad="38100" dist="38100" dir="2700000" algn="tl">
                  <a:srgbClr val="000000">
                    <a:alpha val="43137"/>
                  </a:srgbClr>
                </a:outerShdw>
              </a:effectLst>
            </a:endParaRPr>
          </a:p>
          <a:p>
            <a:pPr algn="ctr"/>
            <a:endParaRPr lang="en-US" sz="2400" b="1">
              <a:solidFill>
                <a:srgbClr val="004494"/>
              </a:solidFill>
            </a:endParaRPr>
          </a:p>
          <a:p>
            <a:pPr algn="ctr"/>
            <a:r>
              <a:rPr lang="en-US" sz="4000">
                <a:solidFill>
                  <a:srgbClr val="004494"/>
                </a:solidFill>
              </a:rPr>
              <a:t> </a:t>
            </a:r>
            <a:endParaRPr lang="et-EE" sz="4000">
              <a:solidFill>
                <a:srgbClr val="004494"/>
              </a:solidFill>
            </a:endParaRPr>
          </a:p>
        </p:txBody>
      </p:sp>
      <p:sp>
        <p:nvSpPr>
          <p:cNvPr id="12" name="Rectangle 11"/>
          <p:cNvSpPr/>
          <p:nvPr/>
        </p:nvSpPr>
        <p:spPr>
          <a:xfrm>
            <a:off x="339830" y="3406240"/>
            <a:ext cx="7391006" cy="2246769"/>
          </a:xfrm>
          <a:prstGeom prst="rect">
            <a:avLst/>
          </a:prstGeom>
        </p:spPr>
        <p:txBody>
          <a:bodyPr wrap="square">
            <a:spAutoFit/>
          </a:bodyPr>
          <a:lstStyle/>
          <a:p>
            <a:r>
              <a:rPr lang="en-GB" sz="2800" dirty="0">
                <a:solidFill>
                  <a:srgbClr val="004494"/>
                </a:solidFill>
              </a:rPr>
              <a:t>Cohesion’s Action for Refugees in Europe </a:t>
            </a:r>
          </a:p>
          <a:p>
            <a:r>
              <a:rPr lang="en-GB" sz="2800" dirty="0">
                <a:solidFill>
                  <a:srgbClr val="004494"/>
                </a:solidFill>
              </a:rPr>
              <a:t>COM/2022/109 </a:t>
            </a:r>
          </a:p>
          <a:p>
            <a:endParaRPr lang="en-GB" sz="2800" dirty="0">
              <a:solidFill>
                <a:srgbClr val="004494"/>
              </a:solidFill>
            </a:endParaRPr>
          </a:p>
          <a:p>
            <a:r>
              <a:rPr lang="fr-BE" sz="2800" b="1" dirty="0">
                <a:solidFill>
                  <a:srgbClr val="FF0000"/>
                </a:solidFill>
              </a:rPr>
              <a:t>P</a:t>
            </a:r>
            <a:r>
              <a:rPr lang="pl-PL" sz="2800" b="1" dirty="0" err="1">
                <a:solidFill>
                  <a:srgbClr val="FF0000"/>
                </a:solidFill>
              </a:rPr>
              <a:t>olityk</a:t>
            </a:r>
            <a:r>
              <a:rPr lang="fr-BE" sz="2800" b="1" dirty="0">
                <a:solidFill>
                  <a:srgbClr val="FF0000"/>
                </a:solidFill>
              </a:rPr>
              <a:t>a</a:t>
            </a:r>
            <a:r>
              <a:rPr lang="pl-PL" sz="2800" b="1" dirty="0">
                <a:solidFill>
                  <a:srgbClr val="FF0000"/>
                </a:solidFill>
              </a:rPr>
              <a:t> spójności na rzecz</a:t>
            </a:r>
            <a:br>
              <a:rPr lang="fr-BE" sz="2800" b="1" dirty="0">
                <a:solidFill>
                  <a:srgbClr val="FF0000"/>
                </a:solidFill>
              </a:rPr>
            </a:br>
            <a:r>
              <a:rPr lang="pl-PL" sz="2800" b="1" dirty="0">
                <a:solidFill>
                  <a:srgbClr val="FF0000"/>
                </a:solidFill>
              </a:rPr>
              <a:t>uchodźców w Europie </a:t>
            </a:r>
            <a:endParaRPr lang="en-GB" sz="2800" b="1" dirty="0">
              <a:solidFill>
                <a:srgbClr val="FF0000"/>
              </a:solidFill>
            </a:endParaRPr>
          </a:p>
        </p:txBody>
      </p:sp>
    </p:spTree>
    <p:extLst>
      <p:ext uri="{BB962C8B-B14F-4D97-AF65-F5344CB8AC3E}">
        <p14:creationId xmlns:p14="http://schemas.microsoft.com/office/powerpoint/2010/main" val="2752985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13302"/>
            <a:ext cx="10905699" cy="4587498"/>
          </a:xfrm>
        </p:spPr>
        <p:txBody>
          <a:bodyPr vert="horz" lIns="91440" tIns="45720" rIns="91440" bIns="45720" rtlCol="0" anchor="t">
            <a:noAutofit/>
          </a:bodyPr>
          <a:lstStyle/>
          <a:p>
            <a:r>
              <a:rPr lang="en-US" b="0" i="0" dirty="0">
                <a:solidFill>
                  <a:srgbClr val="000000"/>
                </a:solidFill>
                <a:effectLst/>
                <a:latin typeface="Arial" panose="020B0604020202020204" pitchFamily="34" charset="0"/>
              </a:rPr>
              <a:t>For all Member States, the Commission proposes to increase pre-financing from 11% to 15% of the 2021 REACT-EU tranche. Moreover, for frontline Member States (Hungary, Poland, Romania and Slovakia) and Member States that have received the highest number of arrivals from Ukraine in proportion to their national population (above 1% between 24 February 2022 and 23 March 2022 - Austria, Bulgaria, Czechia and Estonia), the Commission proposes to increase the percentage to 45%. This total increase in pre-financing equals €3.4 billion to be paid to Member States upon approval of the proposal by co-legislators.</a:t>
            </a:r>
            <a:endParaRPr lang="en-GB" dirty="0"/>
          </a:p>
        </p:txBody>
      </p:sp>
      <p:sp>
        <p:nvSpPr>
          <p:cNvPr id="2" name="Title 1"/>
          <p:cNvSpPr>
            <a:spLocks noGrp="1"/>
          </p:cNvSpPr>
          <p:nvPr>
            <p:ph type="title"/>
          </p:nvPr>
        </p:nvSpPr>
        <p:spPr>
          <a:xfrm>
            <a:off x="970721" y="482860"/>
            <a:ext cx="10655221" cy="782357"/>
          </a:xfrm>
        </p:spPr>
        <p:txBody>
          <a:bodyPr/>
          <a:lstStyle/>
          <a:p>
            <a:r>
              <a:rPr lang="en-GB" sz="3600" dirty="0"/>
              <a:t>Impact on REACT-EU</a:t>
            </a:r>
          </a:p>
        </p:txBody>
      </p:sp>
    </p:spTree>
    <p:extLst>
      <p:ext uri="{BB962C8B-B14F-4D97-AF65-F5344CB8AC3E}">
        <p14:creationId xmlns:p14="http://schemas.microsoft.com/office/powerpoint/2010/main" val="340415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27322"/>
            <a:ext cx="10905699" cy="4773478"/>
          </a:xfrm>
        </p:spPr>
        <p:txBody>
          <a:bodyPr vert="horz" lIns="91440" tIns="45720" rIns="91440" bIns="45720" rtlCol="0" anchor="t">
            <a:noAutofit/>
          </a:bodyPr>
          <a:lstStyle/>
          <a:p>
            <a:r>
              <a:rPr lang="en-GB" sz="2200" dirty="0"/>
              <a:t>Eligibility is unchanged – REACT-EU can already support necessary actions (as it is ERDF and ESF funding)</a:t>
            </a:r>
            <a:endParaRPr lang="en-GB" sz="2200" dirty="0">
              <a:cs typeface="Arial"/>
            </a:endParaRPr>
          </a:p>
          <a:p>
            <a:r>
              <a:rPr lang="en-GB" sz="2200" dirty="0"/>
              <a:t>Already at 100% co-financing and is retrospective to February 2020, </a:t>
            </a:r>
          </a:p>
          <a:p>
            <a:r>
              <a:rPr lang="en-GB" sz="2200" dirty="0"/>
              <a:t>REACT-EU 2021 tranche can benefit from the proposed flexible use of the ERDF/ESF through a programme amendment</a:t>
            </a:r>
            <a:endParaRPr lang="en-GB" sz="2200" dirty="0">
              <a:cs typeface="Arial"/>
            </a:endParaRPr>
          </a:p>
          <a:p>
            <a:r>
              <a:rPr lang="en-GB" sz="2200" dirty="0"/>
              <a:t>Main issue is how Member States plan to use the 2022 allocations under REACT – current situation may change some of the initial plans. </a:t>
            </a:r>
            <a:r>
              <a:rPr lang="en-US" sz="2200" dirty="0"/>
              <a:t>MS may allocate resources to FEAD for addressing basic needs of refugees</a:t>
            </a:r>
            <a:endParaRPr lang="en-US" sz="2200" dirty="0">
              <a:cs typeface="Arial"/>
            </a:endParaRPr>
          </a:p>
          <a:p>
            <a:pPr marL="0" indent="0">
              <a:buNone/>
            </a:pPr>
            <a:endParaRPr lang="en-GB" sz="2200" dirty="0"/>
          </a:p>
          <a:p>
            <a:pPr marL="0" indent="0">
              <a:buNone/>
            </a:pPr>
            <a:endParaRPr lang="en-GB" dirty="0"/>
          </a:p>
        </p:txBody>
      </p:sp>
      <p:sp>
        <p:nvSpPr>
          <p:cNvPr id="2" name="Title 1"/>
          <p:cNvSpPr>
            <a:spLocks noGrp="1"/>
          </p:cNvSpPr>
          <p:nvPr>
            <p:ph type="title"/>
          </p:nvPr>
        </p:nvSpPr>
        <p:spPr>
          <a:xfrm>
            <a:off x="970721" y="482860"/>
            <a:ext cx="10655221" cy="782357"/>
          </a:xfrm>
        </p:spPr>
        <p:txBody>
          <a:bodyPr/>
          <a:lstStyle/>
          <a:p>
            <a:r>
              <a:rPr lang="en-GB" sz="3600" dirty="0"/>
              <a:t>Impact on REACT-EU</a:t>
            </a:r>
          </a:p>
        </p:txBody>
      </p:sp>
    </p:spTree>
    <p:extLst>
      <p:ext uri="{BB962C8B-B14F-4D97-AF65-F5344CB8AC3E}">
        <p14:creationId xmlns:p14="http://schemas.microsoft.com/office/powerpoint/2010/main" val="44564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1" y="482860"/>
            <a:ext cx="10655221" cy="782357"/>
          </a:xfrm>
        </p:spPr>
        <p:txBody>
          <a:bodyPr/>
          <a:lstStyle/>
          <a:p>
            <a:r>
              <a:rPr lang="en-GB" sz="3600"/>
              <a:t>Next Steps for CARE</a:t>
            </a:r>
          </a:p>
        </p:txBody>
      </p:sp>
      <p:graphicFrame>
        <p:nvGraphicFramePr>
          <p:cNvPr id="4" name="Diagram 3"/>
          <p:cNvGraphicFramePr/>
          <p:nvPr>
            <p:extLst>
              <p:ext uri="{D42A27DB-BD31-4B8C-83A1-F6EECF244321}">
                <p14:modId xmlns:p14="http://schemas.microsoft.com/office/powerpoint/2010/main" val="1303660364"/>
              </p:ext>
            </p:extLst>
          </p:nvPr>
        </p:nvGraphicFramePr>
        <p:xfrm>
          <a:off x="1042416" y="402336"/>
          <a:ext cx="10213848" cy="6300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62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7585"/>
            <a:ext cx="12179300" cy="3522158"/>
            <a:chOff x="0" y="3087400"/>
            <a:chExt cx="12179300" cy="377060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5248" r="19537"/>
            <a:stretch/>
          </p:blipFill>
          <p:spPr>
            <a:xfrm>
              <a:off x="4071984" y="3106226"/>
              <a:ext cx="8107316" cy="375177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34721" r="72917"/>
            <a:stretch/>
          </p:blipFill>
          <p:spPr>
            <a:xfrm flipH="1">
              <a:off x="2146300" y="3096813"/>
              <a:ext cx="1925684" cy="3761187"/>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7041" t="34594" r="72917"/>
            <a:stretch/>
          </p:blipFill>
          <p:spPr>
            <a:xfrm>
              <a:off x="0" y="3087400"/>
              <a:ext cx="2146300" cy="3770600"/>
            </a:xfrm>
            <a:prstGeom prst="rect">
              <a:avLst/>
            </a:prstGeom>
          </p:spPr>
        </p:pic>
      </p:grpSp>
      <p:sp>
        <p:nvSpPr>
          <p:cNvPr id="2" name="Title 1"/>
          <p:cNvSpPr>
            <a:spLocks noGrp="1"/>
          </p:cNvSpPr>
          <p:nvPr>
            <p:ph type="ctrTitle"/>
          </p:nvPr>
        </p:nvSpPr>
        <p:spPr/>
        <p:txBody>
          <a:bodyPr/>
          <a:lstStyle/>
          <a:p>
            <a:r>
              <a:rPr lang="en-IE"/>
              <a:t>Thank you</a:t>
            </a:r>
            <a:endParaRPr lang="en-GB"/>
          </a:p>
        </p:txBody>
      </p:sp>
      <p:sp>
        <p:nvSpPr>
          <p:cNvPr id="3" name="Subtitle 2"/>
          <p:cNvSpPr>
            <a:spLocks noGrp="1"/>
          </p:cNvSpPr>
          <p:nvPr>
            <p:ph type="subTitle" idx="1"/>
          </p:nvPr>
        </p:nvSpPr>
        <p:spPr>
          <a:xfrm>
            <a:off x="759575" y="3766089"/>
            <a:ext cx="8941016" cy="1503336"/>
          </a:xfrm>
        </p:spPr>
        <p:txBody>
          <a:bodyPr wrap="square" anchor="b" anchorCtr="0"/>
          <a:lstStyle/>
          <a:p>
            <a:endParaRPr lang="en-GB" sz="1200" dirty="0">
              <a:solidFill>
                <a:schemeClr val="accent6"/>
              </a:solidFill>
            </a:endParaRPr>
          </a:p>
        </p:txBody>
      </p:sp>
    </p:spTree>
    <p:extLst>
      <p:ext uri="{BB962C8B-B14F-4D97-AF65-F5344CB8AC3E}">
        <p14:creationId xmlns:p14="http://schemas.microsoft.com/office/powerpoint/2010/main" val="311327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75364" y="6154373"/>
            <a:ext cx="843419" cy="476251"/>
          </a:xfrm>
        </p:spPr>
        <p:txBody>
          <a:bodyPr/>
          <a:lstStyle/>
          <a:p>
            <a:pPr>
              <a:defRPr/>
            </a:pPr>
            <a:fld id="{9C8D21B7-B314-438C-91E9-7FF9087DC078}" type="slidenum">
              <a:rPr lang="en-GB" smtClean="0"/>
              <a:pPr>
                <a:defRPr/>
              </a:pPr>
              <a:t>2</a:t>
            </a:fld>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073" y="6087534"/>
            <a:ext cx="1889795" cy="496117"/>
          </a:xfrm>
          <a:prstGeom prst="rect">
            <a:avLst/>
          </a:prstGeom>
        </p:spPr>
      </p:pic>
      <p:pic>
        <p:nvPicPr>
          <p:cNvPr id="15" name="Picture 2" descr="https://ec.europa.eu/regional_policy/images/news/react_111020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7736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0050" y="2781300"/>
            <a:ext cx="714375"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extBox 2"/>
          <p:cNvSpPr txBox="1"/>
          <p:nvPr/>
        </p:nvSpPr>
        <p:spPr>
          <a:xfrm>
            <a:off x="431006" y="2733675"/>
            <a:ext cx="826294" cy="430887"/>
          </a:xfrm>
          <a:prstGeom prst="rect">
            <a:avLst/>
          </a:prstGeom>
          <a:noFill/>
        </p:spPr>
        <p:txBody>
          <a:bodyPr wrap="square" rtlCol="0">
            <a:spAutoFit/>
          </a:bodyPr>
          <a:lstStyle/>
          <a:p>
            <a:r>
              <a:rPr lang="es-ES" sz="2200" b="1" dirty="0">
                <a:solidFill>
                  <a:schemeClr val="accent5"/>
                </a:solidFill>
                <a:latin typeface="EC Square Sans Pro Extra Black" panose="020B0506040000020004" pitchFamily="34" charset="0"/>
              </a:rPr>
              <a:t>22.7</a:t>
            </a:r>
          </a:p>
        </p:txBody>
      </p:sp>
      <p:sp>
        <p:nvSpPr>
          <p:cNvPr id="5" name="Rectangle 4"/>
          <p:cNvSpPr/>
          <p:nvPr/>
        </p:nvSpPr>
        <p:spPr>
          <a:xfrm>
            <a:off x="9549442" y="4132053"/>
            <a:ext cx="655607" cy="267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extBox 6"/>
          <p:cNvSpPr txBox="1"/>
          <p:nvPr/>
        </p:nvSpPr>
        <p:spPr>
          <a:xfrm>
            <a:off x="9464098" y="4050318"/>
            <a:ext cx="826294" cy="430887"/>
          </a:xfrm>
          <a:prstGeom prst="rect">
            <a:avLst/>
          </a:prstGeom>
          <a:noFill/>
        </p:spPr>
        <p:txBody>
          <a:bodyPr wrap="square" rtlCol="0">
            <a:spAutoFit/>
          </a:bodyPr>
          <a:lstStyle/>
          <a:p>
            <a:r>
              <a:rPr lang="es-ES" sz="2200" b="1" dirty="0">
                <a:solidFill>
                  <a:srgbClr val="F28548"/>
                </a:solidFill>
                <a:latin typeface="EC Square Sans Pro Extra Black" panose="020B0506040000020004" pitchFamily="34" charset="0"/>
              </a:rPr>
              <a:t>40.9</a:t>
            </a:r>
          </a:p>
        </p:txBody>
      </p:sp>
    </p:spTree>
    <p:extLst>
      <p:ext uri="{BB962C8B-B14F-4D97-AF65-F5344CB8AC3E}">
        <p14:creationId xmlns:p14="http://schemas.microsoft.com/office/powerpoint/2010/main" val="71072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4305754"/>
          </a:xfrm>
        </p:spPr>
        <p:txBody>
          <a:bodyPr vert="horz" lIns="91440" tIns="45720" rIns="91440" bIns="45720" rtlCol="0" anchor="t">
            <a:noAutofit/>
          </a:bodyPr>
          <a:lstStyle/>
          <a:p>
            <a:r>
              <a:rPr lang="en-GB" b="1" dirty="0"/>
              <a:t>Eligibility:</a:t>
            </a:r>
            <a:r>
              <a:rPr lang="en-GB" dirty="0"/>
              <a:t> Cohesion policy can already support “refugees”, including through support to emergency measures:</a:t>
            </a:r>
          </a:p>
          <a:p>
            <a:pPr lvl="1"/>
            <a:r>
              <a:rPr lang="en-US" dirty="0"/>
              <a:t>It can include investments in infrastructure, such as building or extending reception centers, shelters or actions to reinforce the capacities of reception services, infrastructural development in hotspots, mobile hospitals as well as sanitation and water supply equipment and products. </a:t>
            </a:r>
            <a:endParaRPr lang="en-US" dirty="0">
              <a:cs typeface="Arial"/>
            </a:endParaRPr>
          </a:p>
          <a:p>
            <a:pPr lvl="1"/>
            <a:r>
              <a:rPr lang="en-US" dirty="0"/>
              <a:t>It can also support operations in the areas of education, employment, social inclusion, health, administrative capacity, community-based and home-care services and anti-discrimination as well as support for reception systems complementing the support from the AMIF and other funding sources. </a:t>
            </a:r>
            <a:endParaRPr lang="en-GB" dirty="0"/>
          </a:p>
        </p:txBody>
      </p:sp>
      <p:sp>
        <p:nvSpPr>
          <p:cNvPr id="2" name="Title 1"/>
          <p:cNvSpPr>
            <a:spLocks noGrp="1"/>
          </p:cNvSpPr>
          <p:nvPr>
            <p:ph type="title"/>
          </p:nvPr>
        </p:nvSpPr>
        <p:spPr/>
        <p:txBody>
          <a:bodyPr/>
          <a:lstStyle/>
          <a:p>
            <a:r>
              <a:rPr lang="en-GB"/>
              <a:t>How can cohesion policy help? </a:t>
            </a:r>
          </a:p>
        </p:txBody>
      </p:sp>
    </p:spTree>
    <p:extLst>
      <p:ext uri="{BB962C8B-B14F-4D97-AF65-F5344CB8AC3E}">
        <p14:creationId xmlns:p14="http://schemas.microsoft.com/office/powerpoint/2010/main" val="113872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2D90F5-B2BB-427B-A03A-6C2527578EC6}"/>
              </a:ext>
            </a:extLst>
          </p:cNvPr>
          <p:cNvSpPr>
            <a:spLocks noGrp="1"/>
          </p:cNvSpPr>
          <p:nvPr>
            <p:ph idx="1"/>
          </p:nvPr>
        </p:nvSpPr>
        <p:spPr>
          <a:xfrm>
            <a:off x="184542" y="1523837"/>
            <a:ext cx="10905699" cy="3881904"/>
          </a:xfrm>
        </p:spPr>
        <p:txBody>
          <a:bodyPr/>
          <a:lstStyle/>
          <a:p>
            <a:pPr>
              <a:spcAft>
                <a:spcPts val="1200"/>
              </a:spcAft>
            </a:pPr>
            <a:r>
              <a:rPr lang="en-US" sz="2200" dirty="0"/>
              <a:t>Full range of ESF measures available (given access of Ukrainian refugees to the </a:t>
            </a:r>
            <a:r>
              <a:rPr lang="en-US" sz="2200" dirty="0" err="1"/>
              <a:t>labour</a:t>
            </a:r>
            <a:r>
              <a:rPr lang="en-US" sz="2200" dirty="0"/>
              <a:t> market measures in line with the temporary protection Directive)</a:t>
            </a:r>
          </a:p>
          <a:p>
            <a:pPr>
              <a:spcAft>
                <a:spcPts val="1200"/>
              </a:spcAft>
            </a:pPr>
            <a:r>
              <a:rPr lang="en-US" sz="2200" dirty="0"/>
              <a:t>ESF can provide support in the following areas:</a:t>
            </a:r>
          </a:p>
          <a:p>
            <a:pPr marL="404813" indent="-231775">
              <a:spcAft>
                <a:spcPts val="1200"/>
              </a:spcAft>
              <a:buFont typeface="Courier New" panose="02070309020205020404" pitchFamily="49" charset="0"/>
              <a:buChar char="o"/>
            </a:pPr>
            <a:r>
              <a:rPr lang="en-US" sz="2200" dirty="0"/>
              <a:t>Social inclusion (counselling and psychological support, child care, social services)</a:t>
            </a:r>
          </a:p>
          <a:p>
            <a:pPr marL="404813" indent="-231775">
              <a:spcAft>
                <a:spcPts val="1200"/>
              </a:spcAft>
              <a:buFont typeface="Courier New" panose="02070309020205020404" pitchFamily="49" charset="0"/>
              <a:buChar char="o"/>
            </a:pPr>
            <a:r>
              <a:rPr lang="en-US" sz="2200" dirty="0"/>
              <a:t>Education and skills (e.g. language courses for children and parents, recruitment of additional teachers)</a:t>
            </a:r>
          </a:p>
          <a:p>
            <a:pPr marL="404813" indent="-231775">
              <a:spcAft>
                <a:spcPts val="1200"/>
              </a:spcAft>
              <a:buFont typeface="Courier New" panose="02070309020205020404" pitchFamily="49" charset="0"/>
              <a:buChar char="o"/>
            </a:pPr>
            <a:r>
              <a:rPr lang="en-US" sz="2200" dirty="0"/>
              <a:t>Employment measures (e.g. vocational education and training, work placements, training, work related language courses)</a:t>
            </a:r>
          </a:p>
          <a:p>
            <a:pPr marL="404813" indent="-231775">
              <a:spcAft>
                <a:spcPts val="1200"/>
              </a:spcAft>
              <a:buFont typeface="Courier New" panose="02070309020205020404" pitchFamily="49" charset="0"/>
              <a:buChar char="o"/>
            </a:pPr>
            <a:r>
              <a:rPr lang="en-US" sz="2200" dirty="0"/>
              <a:t>Broad set of measures including emergency measures and transport as part of pathway to integrate Ukrainian refugees into Member State</a:t>
            </a:r>
          </a:p>
          <a:p>
            <a:pPr>
              <a:spcAft>
                <a:spcPts val="1200"/>
              </a:spcAft>
            </a:pPr>
            <a:r>
              <a:rPr lang="en-US" sz="2200" dirty="0"/>
              <a:t>Implemented as part of ongoing </a:t>
            </a:r>
            <a:r>
              <a:rPr lang="en-US" sz="2200" dirty="0" err="1"/>
              <a:t>programmes</a:t>
            </a:r>
            <a:r>
              <a:rPr lang="en-US" sz="2200" dirty="0"/>
              <a:t> or as new targeted measures for refugees</a:t>
            </a:r>
            <a:endParaRPr lang="en-US" sz="1800" dirty="0"/>
          </a:p>
        </p:txBody>
      </p:sp>
      <p:sp>
        <p:nvSpPr>
          <p:cNvPr id="3" name="Title 2">
            <a:extLst>
              <a:ext uri="{FF2B5EF4-FFF2-40B4-BE49-F238E27FC236}">
                <a16:creationId xmlns:a16="http://schemas.microsoft.com/office/drawing/2014/main" id="{81692B58-489F-4639-A0A3-536EE7C153B4}"/>
              </a:ext>
            </a:extLst>
          </p:cNvPr>
          <p:cNvSpPr>
            <a:spLocks noGrp="1"/>
          </p:cNvSpPr>
          <p:nvPr>
            <p:ph type="title"/>
          </p:nvPr>
        </p:nvSpPr>
        <p:spPr>
          <a:xfrm>
            <a:off x="970720" y="67223"/>
            <a:ext cx="10515600" cy="782357"/>
          </a:xfrm>
        </p:spPr>
        <p:txBody>
          <a:bodyPr/>
          <a:lstStyle/>
          <a:p>
            <a:r>
              <a:rPr lang="en-IE" dirty="0"/>
              <a:t>European Social Fund (ESF) support </a:t>
            </a:r>
          </a:p>
        </p:txBody>
      </p:sp>
    </p:spTree>
    <p:extLst>
      <p:ext uri="{BB962C8B-B14F-4D97-AF65-F5344CB8AC3E}">
        <p14:creationId xmlns:p14="http://schemas.microsoft.com/office/powerpoint/2010/main" val="251530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2D90F5-B2BB-427B-A03A-6C2527578EC6}"/>
              </a:ext>
            </a:extLst>
          </p:cNvPr>
          <p:cNvSpPr>
            <a:spLocks noGrp="1"/>
          </p:cNvSpPr>
          <p:nvPr>
            <p:ph idx="1"/>
          </p:nvPr>
        </p:nvSpPr>
        <p:spPr>
          <a:xfrm>
            <a:off x="406660" y="1739377"/>
            <a:ext cx="10905699" cy="5754420"/>
          </a:xfrm>
        </p:spPr>
        <p:txBody>
          <a:bodyPr/>
          <a:lstStyle/>
          <a:p>
            <a:pPr>
              <a:spcAft>
                <a:spcPts val="1200"/>
              </a:spcAft>
            </a:pPr>
            <a:endParaRPr lang="en-US" sz="2200" dirty="0"/>
          </a:p>
          <a:p>
            <a:pPr>
              <a:spcAft>
                <a:spcPts val="1200"/>
              </a:spcAft>
            </a:pPr>
            <a:r>
              <a:rPr lang="en-US" dirty="0"/>
              <a:t>Food and basic material assistance (e.g. clothes, hygiene goods, sleeping bags)</a:t>
            </a:r>
          </a:p>
          <a:p>
            <a:pPr>
              <a:spcAft>
                <a:spcPts val="1200"/>
              </a:spcAft>
            </a:pPr>
            <a:r>
              <a:rPr lang="en-US" dirty="0"/>
              <a:t>Social inclusion activities for the most deprived (e.g. psychological support, basic language courses, legal interpretation)</a:t>
            </a:r>
          </a:p>
          <a:p>
            <a:pPr>
              <a:spcAft>
                <a:spcPts val="1200"/>
              </a:spcAft>
            </a:pPr>
            <a:r>
              <a:rPr lang="en-US" dirty="0"/>
              <a:t>Not for cash transfers (except for vouchers for buying food and basic material assistance) and for access to services (such as refunding utilities bills)</a:t>
            </a:r>
          </a:p>
          <a:p>
            <a:pPr>
              <a:spcAft>
                <a:spcPts val="1200"/>
              </a:spcAft>
            </a:pPr>
            <a:r>
              <a:rPr lang="en-US" dirty="0"/>
              <a:t>Operations have to be located in the Member State</a:t>
            </a:r>
          </a:p>
          <a:p>
            <a:pPr lvl="1">
              <a:spcAft>
                <a:spcPts val="1200"/>
              </a:spcAft>
            </a:pPr>
            <a:endParaRPr lang="en-US" sz="1600" dirty="0"/>
          </a:p>
          <a:p>
            <a:pPr>
              <a:spcAft>
                <a:spcPts val="1200"/>
              </a:spcAft>
            </a:pPr>
            <a:endParaRPr lang="en-US" sz="2000" dirty="0"/>
          </a:p>
          <a:p>
            <a:pPr>
              <a:spcAft>
                <a:spcPts val="1200"/>
              </a:spcAft>
            </a:pPr>
            <a:endParaRPr lang="en-US" sz="2000" dirty="0"/>
          </a:p>
          <a:p>
            <a:pPr>
              <a:spcAft>
                <a:spcPts val="1200"/>
              </a:spcAft>
            </a:pPr>
            <a:endParaRPr lang="en-US" sz="2200" dirty="0"/>
          </a:p>
        </p:txBody>
      </p:sp>
      <p:sp>
        <p:nvSpPr>
          <p:cNvPr id="3" name="Title 2">
            <a:extLst>
              <a:ext uri="{FF2B5EF4-FFF2-40B4-BE49-F238E27FC236}">
                <a16:creationId xmlns:a16="http://schemas.microsoft.com/office/drawing/2014/main" id="{81692B58-489F-4639-A0A3-536EE7C153B4}"/>
              </a:ext>
            </a:extLst>
          </p:cNvPr>
          <p:cNvSpPr>
            <a:spLocks noGrp="1"/>
          </p:cNvSpPr>
          <p:nvPr>
            <p:ph type="title"/>
          </p:nvPr>
        </p:nvSpPr>
        <p:spPr>
          <a:xfrm>
            <a:off x="909173" y="957020"/>
            <a:ext cx="10515600" cy="782357"/>
          </a:xfrm>
        </p:spPr>
        <p:txBody>
          <a:bodyPr/>
          <a:lstStyle/>
          <a:p>
            <a:r>
              <a:rPr lang="en-IE" dirty="0"/>
              <a:t>Fund for European Aid to the most Deprived (FEAD)</a:t>
            </a:r>
          </a:p>
        </p:txBody>
      </p:sp>
    </p:spTree>
    <p:extLst>
      <p:ext uri="{BB962C8B-B14F-4D97-AF65-F5344CB8AC3E}">
        <p14:creationId xmlns:p14="http://schemas.microsoft.com/office/powerpoint/2010/main" val="106508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92145" y="5719156"/>
            <a:ext cx="2022765" cy="1138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ontent Placeholder 1"/>
          <p:cNvSpPr>
            <a:spLocks noGrp="1"/>
          </p:cNvSpPr>
          <p:nvPr>
            <p:ph idx="1"/>
          </p:nvPr>
        </p:nvSpPr>
        <p:spPr>
          <a:xfrm>
            <a:off x="532015" y="1427748"/>
            <a:ext cx="11456785" cy="5430252"/>
          </a:xfrm>
        </p:spPr>
        <p:txBody>
          <a:bodyPr/>
          <a:lstStyle/>
          <a:p>
            <a:pPr algn="just"/>
            <a:r>
              <a:rPr lang="en-GB" b="1" dirty="0"/>
              <a:t>Objective: </a:t>
            </a:r>
            <a:r>
              <a:rPr lang="en-GB" dirty="0"/>
              <a:t>integration of people with a migrant background</a:t>
            </a:r>
          </a:p>
          <a:p>
            <a:pPr algn="just"/>
            <a:r>
              <a:rPr lang="en-GB" dirty="0"/>
              <a:t>Investments in </a:t>
            </a:r>
            <a:r>
              <a:rPr lang="en-GB" b="1" dirty="0"/>
              <a:t>accessible infrastructure</a:t>
            </a:r>
            <a:r>
              <a:rPr lang="en-GB" dirty="0"/>
              <a:t> (building/ refurbishing/ extending) </a:t>
            </a:r>
            <a:r>
              <a:rPr lang="en-GB" b="1" dirty="0"/>
              <a:t>and related equipment </a:t>
            </a:r>
            <a:r>
              <a:rPr lang="en-GB" dirty="0"/>
              <a:t>through improved access to services in mainstream non-segregated:</a:t>
            </a:r>
          </a:p>
          <a:p>
            <a:pPr lvl="1" algn="just">
              <a:spcBef>
                <a:spcPts val="0"/>
              </a:spcBef>
              <a:spcAft>
                <a:spcPts val="0"/>
              </a:spcAft>
            </a:pPr>
            <a:r>
              <a:rPr lang="en-GB" b="1" dirty="0"/>
              <a:t>Labour market </a:t>
            </a:r>
            <a:r>
              <a:rPr lang="en-GB" dirty="0"/>
              <a:t>(e.g. Public Employment Services, v</a:t>
            </a:r>
            <a:r>
              <a:rPr lang="en-US" dirty="0" err="1"/>
              <a:t>ocational</a:t>
            </a:r>
            <a:r>
              <a:rPr lang="en-US" dirty="0"/>
              <a:t> training facilitates, business incubators, equipment to support interoperability of labor markets etc.)</a:t>
            </a:r>
          </a:p>
          <a:p>
            <a:pPr lvl="1" algn="just">
              <a:spcBef>
                <a:spcPts val="0"/>
              </a:spcBef>
              <a:spcAft>
                <a:spcPts val="0"/>
              </a:spcAft>
            </a:pPr>
            <a:r>
              <a:rPr lang="en-GB" b="1" dirty="0"/>
              <a:t>Education </a:t>
            </a:r>
            <a:r>
              <a:rPr lang="en-GB" dirty="0"/>
              <a:t>(e.g. ECEC, primary, secondary, VET, including ICT etc.)</a:t>
            </a:r>
          </a:p>
          <a:p>
            <a:pPr lvl="1" algn="just">
              <a:spcBef>
                <a:spcPts val="0"/>
              </a:spcBef>
              <a:spcAft>
                <a:spcPts val="0"/>
              </a:spcAft>
            </a:pPr>
            <a:r>
              <a:rPr lang="en-GB" b="1" dirty="0"/>
              <a:t>Social housing </a:t>
            </a:r>
            <a:r>
              <a:rPr lang="en-IE" dirty="0"/>
              <a:t>in the mainstream community / non-segregated areas (individual apartments for families, individuals), including for persons with disabilities, older people etc.</a:t>
            </a:r>
          </a:p>
          <a:p>
            <a:pPr lvl="1" algn="just">
              <a:spcBef>
                <a:spcPts val="0"/>
              </a:spcBef>
              <a:spcAft>
                <a:spcPts val="0"/>
              </a:spcAft>
            </a:pPr>
            <a:r>
              <a:rPr lang="en-IE" b="1" dirty="0"/>
              <a:t>Social and health care </a:t>
            </a:r>
            <a:r>
              <a:rPr lang="en-IE" dirty="0"/>
              <a:t>(</a:t>
            </a:r>
            <a:r>
              <a:rPr lang="en-GB" dirty="0"/>
              <a:t>preventive, primary care etc.)</a:t>
            </a:r>
            <a:r>
              <a:rPr lang="en-IE" b="1" dirty="0"/>
              <a:t>, </a:t>
            </a:r>
            <a:r>
              <a:rPr lang="en-IE" dirty="0"/>
              <a:t>non-residential family- and community-based services, child- care, mobile service units etc. </a:t>
            </a:r>
          </a:p>
          <a:p>
            <a:pPr lvl="1" algn="just">
              <a:spcBef>
                <a:spcPts val="0"/>
              </a:spcBef>
              <a:spcAft>
                <a:spcPts val="0"/>
              </a:spcAft>
            </a:pPr>
            <a:r>
              <a:rPr lang="en-IE" b="1" dirty="0"/>
              <a:t>Public transport </a:t>
            </a:r>
            <a:r>
              <a:rPr lang="en-IE" dirty="0"/>
              <a:t>to facilitate access to the mainstream non-segregated </a:t>
            </a:r>
            <a:r>
              <a:rPr lang="en-GB" dirty="0"/>
              <a:t>services described above.</a:t>
            </a:r>
          </a:p>
          <a:p>
            <a:pPr marL="457200" lvl="1" indent="0" algn="just">
              <a:spcBef>
                <a:spcPts val="0"/>
              </a:spcBef>
              <a:spcAft>
                <a:spcPts val="0"/>
              </a:spcAft>
              <a:buNone/>
            </a:pPr>
            <a:endParaRPr lang="en-GB" dirty="0"/>
          </a:p>
          <a:p>
            <a:pPr marL="0" indent="0" algn="just">
              <a:spcAft>
                <a:spcPts val="0"/>
              </a:spcAft>
              <a:buNone/>
            </a:pPr>
            <a:r>
              <a:rPr lang="en-US" sz="1800" dirty="0">
                <a:solidFill>
                  <a:srgbClr val="034EA2">
                    <a:lumMod val="60000"/>
                    <a:lumOff val="40000"/>
                  </a:srgbClr>
                </a:solidFill>
              </a:rPr>
              <a:t>NB! Should </a:t>
            </a:r>
            <a:r>
              <a:rPr lang="en-US" sz="1800" b="1" dirty="0">
                <a:solidFill>
                  <a:srgbClr val="034EA2">
                    <a:lumMod val="60000"/>
                    <a:lumOff val="40000"/>
                  </a:srgbClr>
                </a:solidFill>
              </a:rPr>
              <a:t>not lead to further segregation/isolation </a:t>
            </a:r>
            <a:r>
              <a:rPr lang="en-US" sz="1800" dirty="0">
                <a:solidFill>
                  <a:srgbClr val="034EA2">
                    <a:lumMod val="60000"/>
                    <a:lumOff val="40000"/>
                  </a:srgbClr>
                </a:solidFill>
              </a:rPr>
              <a:t>of marginalized groups and </a:t>
            </a:r>
            <a:r>
              <a:rPr lang="en-US" sz="1800" b="1" dirty="0">
                <a:solidFill>
                  <a:srgbClr val="034EA2">
                    <a:lumMod val="60000"/>
                    <a:lumOff val="40000"/>
                  </a:srgbClr>
                </a:solidFill>
              </a:rPr>
              <a:t>building parallel services</a:t>
            </a:r>
            <a:endParaRPr lang="en-GB" sz="1800" b="1" dirty="0"/>
          </a:p>
        </p:txBody>
      </p:sp>
      <p:sp>
        <p:nvSpPr>
          <p:cNvPr id="3" name="Title 2"/>
          <p:cNvSpPr>
            <a:spLocks noGrp="1"/>
          </p:cNvSpPr>
          <p:nvPr>
            <p:ph type="title"/>
          </p:nvPr>
        </p:nvSpPr>
        <p:spPr>
          <a:xfrm>
            <a:off x="970722" y="92364"/>
            <a:ext cx="10944188" cy="1172853"/>
          </a:xfrm>
        </p:spPr>
        <p:txBody>
          <a:bodyPr/>
          <a:lstStyle/>
          <a:p>
            <a:r>
              <a:rPr lang="en-GB" sz="3600" dirty="0"/>
              <a:t>European Regional Development Fund (ERDF) support</a:t>
            </a:r>
          </a:p>
        </p:txBody>
      </p:sp>
    </p:spTree>
    <p:extLst>
      <p:ext uri="{BB962C8B-B14F-4D97-AF65-F5344CB8AC3E}">
        <p14:creationId xmlns:p14="http://schemas.microsoft.com/office/powerpoint/2010/main" val="259553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4"/>
            <a:ext cx="10905699" cy="4526189"/>
          </a:xfrm>
        </p:spPr>
        <p:txBody>
          <a:bodyPr vert="horz" lIns="91440" tIns="45720" rIns="91440" bIns="45720" rtlCol="0" anchor="t">
            <a:noAutofit/>
          </a:bodyPr>
          <a:lstStyle/>
          <a:p>
            <a:r>
              <a:rPr lang="en-US" dirty="0"/>
              <a:t>CARE focuses on flexibility and </a:t>
            </a:r>
            <a:r>
              <a:rPr lang="en-US" dirty="0" err="1"/>
              <a:t>maximising</a:t>
            </a:r>
            <a:r>
              <a:rPr lang="en-US" dirty="0"/>
              <a:t> possibilities within the 2014-2020 </a:t>
            </a:r>
            <a:r>
              <a:rPr lang="en-US" dirty="0" err="1"/>
              <a:t>programmes</a:t>
            </a:r>
            <a:r>
              <a:rPr lang="en-US" dirty="0"/>
              <a:t> - </a:t>
            </a:r>
            <a:r>
              <a:rPr lang="en-GB" dirty="0"/>
              <a:t>ERDF can now finance ESF-type projects and vice versa</a:t>
            </a:r>
            <a:endParaRPr lang="en-GB" dirty="0">
              <a:cs typeface="Arial"/>
            </a:endParaRPr>
          </a:p>
          <a:p>
            <a:r>
              <a:rPr lang="en-GB" dirty="0"/>
              <a:t>Aim is to enable programmes to package together remaining funds to address the refugee crisis</a:t>
            </a:r>
            <a:endParaRPr lang="en-GB" dirty="0">
              <a:cs typeface="Arial"/>
            </a:endParaRPr>
          </a:p>
          <a:p>
            <a:r>
              <a:rPr lang="en-GB" dirty="0"/>
              <a:t>Programme amendment required, Commission will process with fast track procedure (as for CRII amendments)</a:t>
            </a:r>
            <a:endParaRPr lang="en-GB" dirty="0">
              <a:cs typeface="Arial"/>
            </a:endParaRPr>
          </a:p>
          <a:p>
            <a:r>
              <a:rPr lang="en-GB" dirty="0">
                <a:cs typeface="Arial"/>
              </a:rPr>
              <a:t>Where a programme is amended to add new actions to address the inflows of refugees, spending</a:t>
            </a:r>
            <a:r>
              <a:rPr lang="en-GB" dirty="0">
                <a:ea typeface="+mn-lt"/>
                <a:cs typeface="+mn-lt"/>
              </a:rPr>
              <a:t> is eligible from the date of the Russian invasion </a:t>
            </a:r>
          </a:p>
          <a:p>
            <a:endParaRPr lang="en-GB" b="1" dirty="0">
              <a:solidFill>
                <a:srgbClr val="FF0000"/>
              </a:solidFill>
              <a:cs typeface="Arial"/>
            </a:endParaRPr>
          </a:p>
        </p:txBody>
      </p:sp>
      <p:sp>
        <p:nvSpPr>
          <p:cNvPr id="2" name="Title 1"/>
          <p:cNvSpPr>
            <a:spLocks noGrp="1"/>
          </p:cNvSpPr>
          <p:nvPr>
            <p:ph type="title"/>
          </p:nvPr>
        </p:nvSpPr>
        <p:spPr>
          <a:xfrm>
            <a:off x="970722" y="673360"/>
            <a:ext cx="10515600" cy="782357"/>
          </a:xfrm>
        </p:spPr>
        <p:txBody>
          <a:bodyPr/>
          <a:lstStyle/>
          <a:p>
            <a:r>
              <a:rPr lang="en-GB"/>
              <a:t>CARE: Fully flexible use of ERDF/ESF resources</a:t>
            </a:r>
          </a:p>
        </p:txBody>
      </p:sp>
    </p:spTree>
    <p:extLst>
      <p:ext uri="{BB962C8B-B14F-4D97-AF65-F5344CB8AC3E}">
        <p14:creationId xmlns:p14="http://schemas.microsoft.com/office/powerpoint/2010/main" val="215846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4"/>
            <a:ext cx="10905699" cy="4575175"/>
          </a:xfrm>
        </p:spPr>
        <p:txBody>
          <a:bodyPr vert="horz" lIns="91440" tIns="45720" rIns="91440" bIns="45720" rtlCol="0" anchor="t">
            <a:noAutofit/>
          </a:bodyPr>
          <a:lstStyle/>
          <a:p>
            <a:r>
              <a:rPr lang="en-GB" dirty="0"/>
              <a:t>Extension of 100% option to the 2021-2022 accounting year for ERDF, ESF and FEAD</a:t>
            </a:r>
            <a:endParaRPr lang="en-GB" dirty="0">
              <a:cs typeface="Arial"/>
            </a:endParaRPr>
          </a:p>
          <a:p>
            <a:r>
              <a:rPr lang="en-GB" dirty="0"/>
              <a:t>Programmes will notify the Commission – no modification decision required</a:t>
            </a:r>
            <a:endParaRPr lang="en-GB" dirty="0">
              <a:cs typeface="Arial"/>
            </a:endParaRPr>
          </a:p>
          <a:p>
            <a:r>
              <a:rPr lang="en-GB" dirty="0"/>
              <a:t>Programmes must notify their programme before submission of their final payment claim for this accounting year – deadline is 31 July for the payment claim</a:t>
            </a:r>
            <a:endParaRPr lang="en-GB" dirty="0">
              <a:cs typeface="Arial"/>
            </a:endParaRPr>
          </a:p>
          <a:p>
            <a:pPr marL="0" indent="0">
              <a:buNone/>
            </a:pPr>
            <a:endParaRPr lang="en-GB" sz="2800" dirty="0"/>
          </a:p>
        </p:txBody>
      </p:sp>
      <p:sp>
        <p:nvSpPr>
          <p:cNvPr id="2" name="Title 1"/>
          <p:cNvSpPr>
            <a:spLocks noGrp="1"/>
          </p:cNvSpPr>
          <p:nvPr>
            <p:ph type="title"/>
          </p:nvPr>
        </p:nvSpPr>
        <p:spPr>
          <a:xfrm>
            <a:off x="970721" y="482860"/>
            <a:ext cx="10655221" cy="782357"/>
          </a:xfrm>
        </p:spPr>
        <p:txBody>
          <a:bodyPr/>
          <a:lstStyle/>
          <a:p>
            <a:r>
              <a:rPr lang="en-GB" sz="3600"/>
              <a:t>100% co-financing option</a:t>
            </a:r>
          </a:p>
        </p:txBody>
      </p:sp>
    </p:spTree>
    <p:extLst>
      <p:ext uri="{BB962C8B-B14F-4D97-AF65-F5344CB8AC3E}">
        <p14:creationId xmlns:p14="http://schemas.microsoft.com/office/powerpoint/2010/main" val="349929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4"/>
            <a:ext cx="10905699" cy="4575175"/>
          </a:xfrm>
        </p:spPr>
        <p:txBody>
          <a:bodyPr/>
          <a:lstStyle/>
          <a:p>
            <a:r>
              <a:rPr lang="en-GB" dirty="0"/>
              <a:t>Also benefits from 100% co-financing option; and the retrospective eligibility</a:t>
            </a:r>
          </a:p>
          <a:p>
            <a:r>
              <a:rPr lang="en-GB" dirty="0"/>
              <a:t>Has an additional simplified notification procedure for programme changes (such as which people can benefit)</a:t>
            </a:r>
          </a:p>
          <a:p>
            <a:pPr marL="0" indent="0">
              <a:buNone/>
            </a:pPr>
            <a:endParaRPr lang="en-GB" sz="2800" dirty="0"/>
          </a:p>
        </p:txBody>
      </p:sp>
      <p:sp>
        <p:nvSpPr>
          <p:cNvPr id="2" name="Title 1"/>
          <p:cNvSpPr>
            <a:spLocks noGrp="1"/>
          </p:cNvSpPr>
          <p:nvPr>
            <p:ph type="title"/>
          </p:nvPr>
        </p:nvSpPr>
        <p:spPr>
          <a:xfrm>
            <a:off x="970721" y="482860"/>
            <a:ext cx="10655221" cy="782357"/>
          </a:xfrm>
        </p:spPr>
        <p:txBody>
          <a:bodyPr/>
          <a:lstStyle/>
          <a:p>
            <a:r>
              <a:rPr lang="en-GB" sz="3600"/>
              <a:t>Fund for the Most Deprived (FEAD)</a:t>
            </a:r>
          </a:p>
        </p:txBody>
      </p:sp>
    </p:spTree>
    <p:extLst>
      <p:ext uri="{BB962C8B-B14F-4D97-AF65-F5344CB8AC3E}">
        <p14:creationId xmlns:p14="http://schemas.microsoft.com/office/powerpoint/2010/main" val="2143440120"/>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0AEB0B91E7464E95EBA7AA7632CE11" ma:contentTypeVersion="6" ma:contentTypeDescription="Create a new document." ma:contentTypeScope="" ma:versionID="74a1e93eb8840a8d48913f8d78e26ff7">
  <xsd:schema xmlns:xsd="http://www.w3.org/2001/XMLSchema" xmlns:xs="http://www.w3.org/2001/XMLSchema" xmlns:p="http://schemas.microsoft.com/office/2006/metadata/properties" xmlns:ns2="f133f916-ce21-4f98-a771-0bef3058cb3e" xmlns:ns3="237e0e33-a802-4302-8cc8-d84d7732b0d9" targetNamespace="http://schemas.microsoft.com/office/2006/metadata/properties" ma:root="true" ma:fieldsID="e48cb71b43aa019db4107b835dce6f75" ns2:_="" ns3:_="">
    <xsd:import namespace="f133f916-ce21-4f98-a771-0bef3058cb3e"/>
    <xsd:import namespace="237e0e33-a802-4302-8cc8-d84d7732b0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3f916-ce21-4f98-a771-0bef3058cb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7e0e33-a802-4302-8cc8-d84d7732b0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E460C6-E4D8-4519-AE01-5E609A8239A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37e0e33-a802-4302-8cc8-d84d7732b0d9"/>
    <ds:schemaRef ds:uri="f133f916-ce21-4f98-a771-0bef3058cb3e"/>
    <ds:schemaRef ds:uri="http://www.w3.org/XML/1998/namespace"/>
    <ds:schemaRef ds:uri="http://purl.org/dc/dcmitype/"/>
  </ds:schemaRefs>
</ds:datastoreItem>
</file>

<file path=customXml/itemProps2.xml><?xml version="1.0" encoding="utf-8"?>
<ds:datastoreItem xmlns:ds="http://schemas.openxmlformats.org/officeDocument/2006/customXml" ds:itemID="{F6F6ADAE-88B0-4BB9-A9B7-26A2962DC5DF}">
  <ds:schemaRefs>
    <ds:schemaRef ds:uri="237e0e33-a802-4302-8cc8-d84d7732b0d9"/>
    <ds:schemaRef ds:uri="f133f916-ce21-4f98-a771-0bef3058cb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105377-1911-4448-AB95-89ECC98B2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162</TotalTime>
  <Words>2017</Words>
  <Application>Microsoft Office PowerPoint</Application>
  <PresentationFormat>Widescreen</PresentationFormat>
  <Paragraphs>140</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Courier New</vt:lpstr>
      <vt:lpstr>EC Square Sans Pro Extra Black</vt:lpstr>
      <vt:lpstr>Times New Roman</vt:lpstr>
      <vt:lpstr>Office Theme</vt:lpstr>
      <vt:lpstr>The New Regulations:  Commission’s perspective and programming </vt:lpstr>
      <vt:lpstr>PowerPoint Presentation</vt:lpstr>
      <vt:lpstr>How can cohesion policy help? </vt:lpstr>
      <vt:lpstr>European Social Fund (ESF) support </vt:lpstr>
      <vt:lpstr>Fund for European Aid to the most Deprived (FEAD)</vt:lpstr>
      <vt:lpstr>European Regional Development Fund (ERDF) support</vt:lpstr>
      <vt:lpstr>CARE: Fully flexible use of ERDF/ESF resources</vt:lpstr>
      <vt:lpstr>100% co-financing option</vt:lpstr>
      <vt:lpstr>Fund for the Most Deprived (FEAD)</vt:lpstr>
      <vt:lpstr>Impact on REACT-EU</vt:lpstr>
      <vt:lpstr>Impact on REACT-EU</vt:lpstr>
      <vt:lpstr>Next Steps for CARE</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Dark Arts of allocations</dc:title>
  <dc:creator>GILLAND Moray (REGIO)</dc:creator>
  <cp:lastModifiedBy>WILLAK Witold (REGIO)</cp:lastModifiedBy>
  <cp:revision>14</cp:revision>
  <dcterms:created xsi:type="dcterms:W3CDTF">2021-07-16T07:18:56Z</dcterms:created>
  <dcterms:modified xsi:type="dcterms:W3CDTF">2022-03-25T08:01:52Z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0x010100100AEB0B91E7464E95EBA7AA7632CE11</vt:lpwstr>
  </property>
  <property fmtid="{D5CDD505-2E9C-101B-9397-08002B2CF9AE}" pid="3" name="MSIP_Label_6bd9ddd1-4d20-43f6-abfa-fc3c07406f94_Enabled">
    <vt:lpwstr>true</vt:lpwstr>
  </property>
  <property fmtid="{D5CDD505-2E9C-101B-9397-08002B2CF9AE}" pid="4" name="MSIP_Label_6bd9ddd1-4d20-43f6-abfa-fc3c07406f94_SetDate">
    <vt:lpwstr>2022-03-25T06:32:12Z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b4e81889-ac0c-4712-a65b-ed39d880b724</vt:lpwstr>
  </property>
  <property fmtid="{D5CDD505-2E9C-101B-9397-08002B2CF9AE}" pid="9" name="MSIP_Label_6bd9ddd1-4d20-43f6-abfa-fc3c07406f94_ContentBits">
    <vt:lpwstr>0</vt:lpwstr>
  </property>
</Properties>
</file>