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67" r:id="rId3"/>
    <p:sldId id="275" r:id="rId4"/>
    <p:sldId id="276" r:id="rId5"/>
    <p:sldId id="277" r:id="rId6"/>
    <p:sldId id="285" r:id="rId7"/>
    <p:sldId id="280" r:id="rId8"/>
    <p:sldId id="278" r:id="rId9"/>
    <p:sldId id="279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2532217B-C559-4ECB-9B8B-BA029D0C384A}">
          <p14:sldIdLst>
            <p14:sldId id="267"/>
            <p14:sldId id="275"/>
            <p14:sldId id="276"/>
            <p14:sldId id="277"/>
            <p14:sldId id="285"/>
            <p14:sldId id="280"/>
            <p14:sldId id="278"/>
            <p14:sldId id="27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B3A39-7E4A-4612-AE38-27F7BA80306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42750E1-FF19-4AF6-ADF8-BF25051968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b="0" dirty="0">
              <a:latin typeface="Arial" panose="020B0604020202020204" pitchFamily="34" charset="0"/>
              <a:cs typeface="Arial" panose="020B0604020202020204" pitchFamily="34" charset="0"/>
            </a:rPr>
            <a:t>Samorządy i władze lokalne </a:t>
          </a:r>
          <a:r>
            <a:rPr lang="pl-PL" sz="1400" b="1" dirty="0">
              <a:latin typeface="Arial" panose="020B0604020202020204" pitchFamily="34" charset="0"/>
              <a:cs typeface="Arial" panose="020B0604020202020204" pitchFamily="34" charset="0"/>
            </a:rPr>
            <a:t>mają obowiązek </a:t>
          </a:r>
          <a:r>
            <a:rPr lang="pl-PL" sz="1400" b="0" dirty="0">
              <a:latin typeface="Arial" panose="020B0604020202020204" pitchFamily="34" charset="0"/>
              <a:cs typeface="Arial" panose="020B0604020202020204" pitchFamily="34" charset="0"/>
            </a:rPr>
            <a:t>przestrzegania i realizacji praw człowieka oraz praw podstawowych niezależnie od tego, czy przyjęły formalną deklarację i politykę działania czy też nie.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7A471-C0A8-405C-B74A-DE0D3A4D810E}" type="parTrans" cxnId="{055C979A-D0C3-40F9-BECD-BB0AC24AAD92}">
      <dgm:prSet/>
      <dgm:spPr/>
      <dgm:t>
        <a:bodyPr/>
        <a:lstStyle/>
        <a:p>
          <a:endParaRPr lang="en-US"/>
        </a:p>
      </dgm:t>
    </dgm:pt>
    <dgm:pt modelId="{5716B716-23B9-4F9C-B308-33D7766FCA64}" type="sibTrans" cxnId="{055C979A-D0C3-40F9-BECD-BB0AC24AAD92}">
      <dgm:prSet/>
      <dgm:spPr/>
      <dgm:t>
        <a:bodyPr/>
        <a:lstStyle/>
        <a:p>
          <a:endParaRPr lang="en-US"/>
        </a:p>
      </dgm:t>
    </dgm:pt>
    <dgm:pt modelId="{9B937518-EDA0-4CF4-B0BB-7C41F999A3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b="0" dirty="0">
              <a:latin typeface="Arial" panose="020B0604020202020204" pitchFamily="34" charset="0"/>
              <a:cs typeface="Arial" panose="020B0604020202020204" pitchFamily="34" charset="0"/>
            </a:rPr>
            <a:t>Miasta praw człowieka </a:t>
          </a: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są jednak szczególne. Są to miasta, w których </a:t>
          </a:r>
          <a:r>
            <a:rPr lang="pl-PL" sz="1400" b="1" dirty="0">
              <a:latin typeface="Arial" panose="020B0604020202020204" pitchFamily="34" charset="0"/>
              <a:cs typeface="Arial" panose="020B0604020202020204" pitchFamily="34" charset="0"/>
            </a:rPr>
            <a:t>interesariuszki i interesariusze</a:t>
          </a: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, w tym władze lokalne, organizacje społeczeństwa obywatelskiego, biznes lokalny oraz mieszkańcy i mieszkanki miasta </a:t>
          </a:r>
          <a:r>
            <a:rPr lang="pl-PL" sz="1400" b="1" dirty="0">
              <a:latin typeface="Arial" panose="020B0604020202020204" pitchFamily="34" charset="0"/>
              <a:cs typeface="Arial" panose="020B0604020202020204" pitchFamily="34" charset="0"/>
            </a:rPr>
            <a:t>zobowiązały się do wspólnego działania </a:t>
          </a: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na rzecz respektowania i realizacji praw podstawowych i praw człowieka.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0BD7E-E532-44EB-B673-96F9CCFE8590}" type="parTrans" cxnId="{6228CBEE-08D3-4F2B-8777-74552C168905}">
      <dgm:prSet/>
      <dgm:spPr/>
      <dgm:t>
        <a:bodyPr/>
        <a:lstStyle/>
        <a:p>
          <a:endParaRPr lang="en-US"/>
        </a:p>
      </dgm:t>
    </dgm:pt>
    <dgm:pt modelId="{7EE692A2-E6AD-408F-9803-07C48DB6A024}" type="sibTrans" cxnId="{6228CBEE-08D3-4F2B-8777-74552C168905}">
      <dgm:prSet/>
      <dgm:spPr/>
      <dgm:t>
        <a:bodyPr/>
        <a:lstStyle/>
        <a:p>
          <a:endParaRPr lang="en-US"/>
        </a:p>
      </dgm:t>
    </dgm:pt>
    <dgm:pt modelId="{B541E23F-EAF0-4EAE-802C-09E0E402B7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b="1" dirty="0">
              <a:latin typeface="Arial" panose="020B0604020202020204" pitchFamily="34" charset="0"/>
              <a:cs typeface="Arial" panose="020B0604020202020204" pitchFamily="34" charset="0"/>
            </a:rPr>
            <a:t>Nie ma formalnego procesu akredytacji do sieci miast praw człowieka</a:t>
          </a: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. Przystąpienie do grona tych miast opiera się przede wszystkim na deklaracji i przyjęciu pewnego sposobu działania, który polega na powiązaniu każdej polityki sektorowej z prawami człowieka.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6A061-2813-4605-B606-D394F070308E}" type="parTrans" cxnId="{37159B54-7EC6-49F2-96D1-88199E395C78}">
      <dgm:prSet/>
      <dgm:spPr/>
      <dgm:t>
        <a:bodyPr/>
        <a:lstStyle/>
        <a:p>
          <a:endParaRPr lang="en-US"/>
        </a:p>
      </dgm:t>
    </dgm:pt>
    <dgm:pt modelId="{4EF138A6-486F-4E4C-AFB1-6381C0552DC3}" type="sibTrans" cxnId="{37159B54-7EC6-49F2-96D1-88199E395C78}">
      <dgm:prSet/>
      <dgm:spPr/>
      <dgm:t>
        <a:bodyPr/>
        <a:lstStyle/>
        <a:p>
          <a:endParaRPr lang="en-US"/>
        </a:p>
      </dgm:t>
    </dgm:pt>
    <dgm:pt modelId="{9740DB4D-2D1C-4372-890E-FE1EC05A25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Każde miasto jest inne, ma inne wyzwania i inne zasoby. </a:t>
          </a:r>
          <a:r>
            <a:rPr lang="pl-PL" sz="1400" b="1" dirty="0">
              <a:latin typeface="Arial" panose="020B0604020202020204" pitchFamily="34" charset="0"/>
              <a:cs typeface="Arial" panose="020B0604020202020204" pitchFamily="34" charset="0"/>
            </a:rPr>
            <a:t>Każde miasto musi zatem wypracować swój własny program realizacji praw człowieka</a:t>
          </a: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B1404-8324-4600-9994-7BBC758E25CA}" type="parTrans" cxnId="{FE81C293-DCDD-4250-88B4-B5B293B5D004}">
      <dgm:prSet/>
      <dgm:spPr/>
      <dgm:t>
        <a:bodyPr/>
        <a:lstStyle/>
        <a:p>
          <a:endParaRPr lang="en-US"/>
        </a:p>
      </dgm:t>
    </dgm:pt>
    <dgm:pt modelId="{BD491B19-CBB1-4600-9E39-171EA5FC139B}" type="sibTrans" cxnId="{FE81C293-DCDD-4250-88B4-B5B293B5D004}">
      <dgm:prSet/>
      <dgm:spPr/>
      <dgm:t>
        <a:bodyPr/>
        <a:lstStyle/>
        <a:p>
          <a:endParaRPr lang="en-US"/>
        </a:p>
      </dgm:t>
    </dgm:pt>
    <dgm:pt modelId="{DE7F686B-5CE9-430B-8689-80863927ACA2}" type="pres">
      <dgm:prSet presAssocID="{8D9B3A39-7E4A-4612-AE38-27F7BA803065}" presName="root" presStyleCnt="0">
        <dgm:presLayoutVars>
          <dgm:dir/>
          <dgm:resizeHandles val="exact"/>
        </dgm:presLayoutVars>
      </dgm:prSet>
      <dgm:spPr/>
    </dgm:pt>
    <dgm:pt modelId="{79C3496E-A14A-45BB-A140-AA35F1E71735}" type="pres">
      <dgm:prSet presAssocID="{B42750E1-FF19-4AF6-ADF8-BF25051968C8}" presName="compNode" presStyleCnt="0"/>
      <dgm:spPr/>
    </dgm:pt>
    <dgm:pt modelId="{F22A07FF-6197-4450-8FA0-7C55EF9C5C24}" type="pres">
      <dgm:prSet presAssocID="{B42750E1-FF19-4AF6-ADF8-BF25051968C8}" presName="iconRect" presStyleLbl="node1" presStyleIdx="0" presStyleCnt="4" custLinFactNeighborX="9845" custLinFactNeighborY="-77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B08A16-7A24-4E1E-9B6A-2E881D1B9FDF}" type="pres">
      <dgm:prSet presAssocID="{B42750E1-FF19-4AF6-ADF8-BF25051968C8}" presName="spaceRect" presStyleCnt="0"/>
      <dgm:spPr/>
    </dgm:pt>
    <dgm:pt modelId="{AFB1A95F-9CD7-4AA3-A7AA-1A3687102334}" type="pres">
      <dgm:prSet presAssocID="{B42750E1-FF19-4AF6-ADF8-BF25051968C8}" presName="textRect" presStyleLbl="revTx" presStyleIdx="0" presStyleCnt="4" custScaleX="138584" custLinFactNeighborX="3850" custLinFactNeighborY="-16102">
        <dgm:presLayoutVars>
          <dgm:chMax val="1"/>
          <dgm:chPref val="1"/>
        </dgm:presLayoutVars>
      </dgm:prSet>
      <dgm:spPr/>
    </dgm:pt>
    <dgm:pt modelId="{262D39FE-1547-41E8-821B-BF3DCC286BF6}" type="pres">
      <dgm:prSet presAssocID="{5716B716-23B9-4F9C-B308-33D7766FCA64}" presName="sibTrans" presStyleCnt="0"/>
      <dgm:spPr/>
    </dgm:pt>
    <dgm:pt modelId="{835E11C7-57D8-4FB0-A4AB-22F285F520E3}" type="pres">
      <dgm:prSet presAssocID="{9B937518-EDA0-4CF4-B0BB-7C41F999A33A}" presName="compNode" presStyleCnt="0"/>
      <dgm:spPr/>
    </dgm:pt>
    <dgm:pt modelId="{84763F11-69FD-445D-9C97-1F787733A4A2}" type="pres">
      <dgm:prSet presAssocID="{9B937518-EDA0-4CF4-B0BB-7C41F999A33A}" presName="iconRect" presStyleLbl="node1" presStyleIdx="1" presStyleCnt="4" custLinFactNeighborX="10399" custLinFactNeighborY="-1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CD8ECE78-91D8-423A-8724-778C919B394E}" type="pres">
      <dgm:prSet presAssocID="{9B937518-EDA0-4CF4-B0BB-7C41F999A33A}" presName="spaceRect" presStyleCnt="0"/>
      <dgm:spPr/>
    </dgm:pt>
    <dgm:pt modelId="{B60E818A-7B49-42D9-9779-944A06C8AD51}" type="pres">
      <dgm:prSet presAssocID="{9B937518-EDA0-4CF4-B0BB-7C41F999A33A}" presName="textRect" presStyleLbl="revTx" presStyleIdx="1" presStyleCnt="4" custScaleX="179357" custLinFactNeighborX="532" custLinFactNeighborY="-16687">
        <dgm:presLayoutVars>
          <dgm:chMax val="1"/>
          <dgm:chPref val="1"/>
        </dgm:presLayoutVars>
      </dgm:prSet>
      <dgm:spPr/>
    </dgm:pt>
    <dgm:pt modelId="{76920FC0-1B2B-4089-8EC2-69C47D17DDC1}" type="pres">
      <dgm:prSet presAssocID="{7EE692A2-E6AD-408F-9803-07C48DB6A024}" presName="sibTrans" presStyleCnt="0"/>
      <dgm:spPr/>
    </dgm:pt>
    <dgm:pt modelId="{BAC3AE84-938E-4A8F-A0F5-23D9837A6B55}" type="pres">
      <dgm:prSet presAssocID="{B541E23F-EAF0-4EAE-802C-09E0E402B7A0}" presName="compNode" presStyleCnt="0"/>
      <dgm:spPr/>
    </dgm:pt>
    <dgm:pt modelId="{8B34826F-93A0-42F9-A7B5-989E689870D8}" type="pres">
      <dgm:prSet presAssocID="{B541E23F-EAF0-4EAE-802C-09E0E402B7A0}" presName="iconRect" presStyleLbl="node1" presStyleIdx="2" presStyleCnt="4" custLinFactNeighborX="-3882" custLinFactNeighborY="-454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8B0FDC58-B2AE-4000-AE17-7B3C2DCCFDC9}" type="pres">
      <dgm:prSet presAssocID="{B541E23F-EAF0-4EAE-802C-09E0E402B7A0}" presName="spaceRect" presStyleCnt="0"/>
      <dgm:spPr/>
    </dgm:pt>
    <dgm:pt modelId="{C604231A-68D0-49C6-8265-160252FB1026}" type="pres">
      <dgm:prSet presAssocID="{B541E23F-EAF0-4EAE-802C-09E0E402B7A0}" presName="textRect" presStyleLbl="revTx" presStyleIdx="2" presStyleCnt="4" custScaleX="134963" custLinFactNeighborY="-16039">
        <dgm:presLayoutVars>
          <dgm:chMax val="1"/>
          <dgm:chPref val="1"/>
        </dgm:presLayoutVars>
      </dgm:prSet>
      <dgm:spPr/>
    </dgm:pt>
    <dgm:pt modelId="{9AFFA318-A821-4863-8A62-5C8AF2D4A046}" type="pres">
      <dgm:prSet presAssocID="{4EF138A6-486F-4E4C-AFB1-6381C0552DC3}" presName="sibTrans" presStyleCnt="0"/>
      <dgm:spPr/>
    </dgm:pt>
    <dgm:pt modelId="{008D1458-1CE3-4A2E-BC4E-E743B1511B01}" type="pres">
      <dgm:prSet presAssocID="{9740DB4D-2D1C-4372-890E-FE1EC05A25D8}" presName="compNode" presStyleCnt="0"/>
      <dgm:spPr/>
    </dgm:pt>
    <dgm:pt modelId="{0278F242-ED67-4636-8110-2003AD29D575}" type="pres">
      <dgm:prSet presAssocID="{9740DB4D-2D1C-4372-890E-FE1EC05A25D8}" presName="iconRect" presStyleLbl="node1" presStyleIdx="3" presStyleCnt="4" custLinFactNeighborX="-5176" custLinFactNeighborY="-325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13A77503-31D6-4F89-A203-7AAB289BABEE}" type="pres">
      <dgm:prSet presAssocID="{9740DB4D-2D1C-4372-890E-FE1EC05A25D8}" presName="spaceRect" presStyleCnt="0"/>
      <dgm:spPr/>
    </dgm:pt>
    <dgm:pt modelId="{B4E43416-65FB-4BC9-9B74-7317917DD494}" type="pres">
      <dgm:prSet presAssocID="{9740DB4D-2D1C-4372-890E-FE1EC05A25D8}" presName="textRect" presStyleLbl="revTx" presStyleIdx="3" presStyleCnt="4" custScaleX="159888" custLinFactNeighborX="-3494" custLinFactNeighborY="-15516">
        <dgm:presLayoutVars>
          <dgm:chMax val="1"/>
          <dgm:chPref val="1"/>
        </dgm:presLayoutVars>
      </dgm:prSet>
      <dgm:spPr/>
    </dgm:pt>
  </dgm:ptLst>
  <dgm:cxnLst>
    <dgm:cxn modelId="{92CAAE12-9141-3C47-B757-07412A8595E3}" type="presOf" srcId="{B541E23F-EAF0-4EAE-802C-09E0E402B7A0}" destId="{C604231A-68D0-49C6-8265-160252FB1026}" srcOrd="0" destOrd="0" presId="urn:microsoft.com/office/officeart/2018/2/layout/IconLabelList"/>
    <dgm:cxn modelId="{F0F45F4C-F256-4C4D-80EA-FE162485BF98}" type="presOf" srcId="{9740DB4D-2D1C-4372-890E-FE1EC05A25D8}" destId="{B4E43416-65FB-4BC9-9B74-7317917DD494}" srcOrd="0" destOrd="0" presId="urn:microsoft.com/office/officeart/2018/2/layout/IconLabelList"/>
    <dgm:cxn modelId="{753F384D-42EA-384C-96B6-B17A2E6DF29F}" type="presOf" srcId="{B42750E1-FF19-4AF6-ADF8-BF25051968C8}" destId="{AFB1A95F-9CD7-4AA3-A7AA-1A3687102334}" srcOrd="0" destOrd="0" presId="urn:microsoft.com/office/officeart/2018/2/layout/IconLabelList"/>
    <dgm:cxn modelId="{37159B54-7EC6-49F2-96D1-88199E395C78}" srcId="{8D9B3A39-7E4A-4612-AE38-27F7BA803065}" destId="{B541E23F-EAF0-4EAE-802C-09E0E402B7A0}" srcOrd="2" destOrd="0" parTransId="{1436A061-2813-4605-B606-D394F070308E}" sibTransId="{4EF138A6-486F-4E4C-AFB1-6381C0552DC3}"/>
    <dgm:cxn modelId="{FE81C293-DCDD-4250-88B4-B5B293B5D004}" srcId="{8D9B3A39-7E4A-4612-AE38-27F7BA803065}" destId="{9740DB4D-2D1C-4372-890E-FE1EC05A25D8}" srcOrd="3" destOrd="0" parTransId="{44EB1404-8324-4600-9994-7BBC758E25CA}" sibTransId="{BD491B19-CBB1-4600-9E39-171EA5FC139B}"/>
    <dgm:cxn modelId="{055C979A-D0C3-40F9-BECD-BB0AC24AAD92}" srcId="{8D9B3A39-7E4A-4612-AE38-27F7BA803065}" destId="{B42750E1-FF19-4AF6-ADF8-BF25051968C8}" srcOrd="0" destOrd="0" parTransId="{31E7A471-C0A8-405C-B74A-DE0D3A4D810E}" sibTransId="{5716B716-23B9-4F9C-B308-33D7766FCA64}"/>
    <dgm:cxn modelId="{DA797DB5-014D-8E48-B21B-AA2A72208E82}" type="presOf" srcId="{9B937518-EDA0-4CF4-B0BB-7C41F999A33A}" destId="{B60E818A-7B49-42D9-9779-944A06C8AD51}" srcOrd="0" destOrd="0" presId="urn:microsoft.com/office/officeart/2018/2/layout/IconLabelList"/>
    <dgm:cxn modelId="{4D64BAE1-B12D-E84A-9093-26B3AFCA67BA}" type="presOf" srcId="{8D9B3A39-7E4A-4612-AE38-27F7BA803065}" destId="{DE7F686B-5CE9-430B-8689-80863927ACA2}" srcOrd="0" destOrd="0" presId="urn:microsoft.com/office/officeart/2018/2/layout/IconLabelList"/>
    <dgm:cxn modelId="{6228CBEE-08D3-4F2B-8777-74552C168905}" srcId="{8D9B3A39-7E4A-4612-AE38-27F7BA803065}" destId="{9B937518-EDA0-4CF4-B0BB-7C41F999A33A}" srcOrd="1" destOrd="0" parTransId="{A810BD7E-E532-44EB-B673-96F9CCFE8590}" sibTransId="{7EE692A2-E6AD-408F-9803-07C48DB6A024}"/>
    <dgm:cxn modelId="{810CC7B2-BD0A-8A4F-BBEF-F776987E2980}" type="presParOf" srcId="{DE7F686B-5CE9-430B-8689-80863927ACA2}" destId="{79C3496E-A14A-45BB-A140-AA35F1E71735}" srcOrd="0" destOrd="0" presId="urn:microsoft.com/office/officeart/2018/2/layout/IconLabelList"/>
    <dgm:cxn modelId="{92D496D1-73CD-344E-BF97-1CB1685BDB8C}" type="presParOf" srcId="{79C3496E-A14A-45BB-A140-AA35F1E71735}" destId="{F22A07FF-6197-4450-8FA0-7C55EF9C5C24}" srcOrd="0" destOrd="0" presId="urn:microsoft.com/office/officeart/2018/2/layout/IconLabelList"/>
    <dgm:cxn modelId="{30117A9D-CAC8-F542-84EB-43846EB9F163}" type="presParOf" srcId="{79C3496E-A14A-45BB-A140-AA35F1E71735}" destId="{C9B08A16-7A24-4E1E-9B6A-2E881D1B9FDF}" srcOrd="1" destOrd="0" presId="urn:microsoft.com/office/officeart/2018/2/layout/IconLabelList"/>
    <dgm:cxn modelId="{EFCB46F9-3C0A-5341-95AE-321260E05391}" type="presParOf" srcId="{79C3496E-A14A-45BB-A140-AA35F1E71735}" destId="{AFB1A95F-9CD7-4AA3-A7AA-1A3687102334}" srcOrd="2" destOrd="0" presId="urn:microsoft.com/office/officeart/2018/2/layout/IconLabelList"/>
    <dgm:cxn modelId="{B32B4D8E-899D-5443-8CF9-EEA29B008D7E}" type="presParOf" srcId="{DE7F686B-5CE9-430B-8689-80863927ACA2}" destId="{262D39FE-1547-41E8-821B-BF3DCC286BF6}" srcOrd="1" destOrd="0" presId="urn:microsoft.com/office/officeart/2018/2/layout/IconLabelList"/>
    <dgm:cxn modelId="{63A2A3BB-E616-8940-B38D-193CF28B50E6}" type="presParOf" srcId="{DE7F686B-5CE9-430B-8689-80863927ACA2}" destId="{835E11C7-57D8-4FB0-A4AB-22F285F520E3}" srcOrd="2" destOrd="0" presId="urn:microsoft.com/office/officeart/2018/2/layout/IconLabelList"/>
    <dgm:cxn modelId="{5BAE3D56-8422-E742-8021-A8A2382BB1F7}" type="presParOf" srcId="{835E11C7-57D8-4FB0-A4AB-22F285F520E3}" destId="{84763F11-69FD-445D-9C97-1F787733A4A2}" srcOrd="0" destOrd="0" presId="urn:microsoft.com/office/officeart/2018/2/layout/IconLabelList"/>
    <dgm:cxn modelId="{50A20FB0-2735-134B-B855-411D291645CF}" type="presParOf" srcId="{835E11C7-57D8-4FB0-A4AB-22F285F520E3}" destId="{CD8ECE78-91D8-423A-8724-778C919B394E}" srcOrd="1" destOrd="0" presId="urn:microsoft.com/office/officeart/2018/2/layout/IconLabelList"/>
    <dgm:cxn modelId="{36778765-13BE-ED4D-A807-422ABBFAB923}" type="presParOf" srcId="{835E11C7-57D8-4FB0-A4AB-22F285F520E3}" destId="{B60E818A-7B49-42D9-9779-944A06C8AD51}" srcOrd="2" destOrd="0" presId="urn:microsoft.com/office/officeart/2018/2/layout/IconLabelList"/>
    <dgm:cxn modelId="{41066B78-E467-2841-88D6-4F71AB72506C}" type="presParOf" srcId="{DE7F686B-5CE9-430B-8689-80863927ACA2}" destId="{76920FC0-1B2B-4089-8EC2-69C47D17DDC1}" srcOrd="3" destOrd="0" presId="urn:microsoft.com/office/officeart/2018/2/layout/IconLabelList"/>
    <dgm:cxn modelId="{B193C3E4-866A-AB45-80E1-47A957850396}" type="presParOf" srcId="{DE7F686B-5CE9-430B-8689-80863927ACA2}" destId="{BAC3AE84-938E-4A8F-A0F5-23D9837A6B55}" srcOrd="4" destOrd="0" presId="urn:microsoft.com/office/officeart/2018/2/layout/IconLabelList"/>
    <dgm:cxn modelId="{80299D5D-AC94-CB47-840B-15F5B8960D33}" type="presParOf" srcId="{BAC3AE84-938E-4A8F-A0F5-23D9837A6B55}" destId="{8B34826F-93A0-42F9-A7B5-989E689870D8}" srcOrd="0" destOrd="0" presId="urn:microsoft.com/office/officeart/2018/2/layout/IconLabelList"/>
    <dgm:cxn modelId="{A33CF6AB-9420-E348-9EA7-E151065AFE39}" type="presParOf" srcId="{BAC3AE84-938E-4A8F-A0F5-23D9837A6B55}" destId="{8B0FDC58-B2AE-4000-AE17-7B3C2DCCFDC9}" srcOrd="1" destOrd="0" presId="urn:microsoft.com/office/officeart/2018/2/layout/IconLabelList"/>
    <dgm:cxn modelId="{015B9D8C-B5E5-E341-9739-60CB0E98874F}" type="presParOf" srcId="{BAC3AE84-938E-4A8F-A0F5-23D9837A6B55}" destId="{C604231A-68D0-49C6-8265-160252FB1026}" srcOrd="2" destOrd="0" presId="urn:microsoft.com/office/officeart/2018/2/layout/IconLabelList"/>
    <dgm:cxn modelId="{9F40E6A3-F385-B742-B940-C253472B468D}" type="presParOf" srcId="{DE7F686B-5CE9-430B-8689-80863927ACA2}" destId="{9AFFA318-A821-4863-8A62-5C8AF2D4A046}" srcOrd="5" destOrd="0" presId="urn:microsoft.com/office/officeart/2018/2/layout/IconLabelList"/>
    <dgm:cxn modelId="{D22515B8-726B-C64D-BCBE-39579B6572EF}" type="presParOf" srcId="{DE7F686B-5CE9-430B-8689-80863927ACA2}" destId="{008D1458-1CE3-4A2E-BC4E-E743B1511B01}" srcOrd="6" destOrd="0" presId="urn:microsoft.com/office/officeart/2018/2/layout/IconLabelList"/>
    <dgm:cxn modelId="{CA6F0515-09C9-B14A-B361-5E9E97284CB2}" type="presParOf" srcId="{008D1458-1CE3-4A2E-BC4E-E743B1511B01}" destId="{0278F242-ED67-4636-8110-2003AD29D575}" srcOrd="0" destOrd="0" presId="urn:microsoft.com/office/officeart/2018/2/layout/IconLabelList"/>
    <dgm:cxn modelId="{C75A1784-55A5-8744-B826-39185D0D482B}" type="presParOf" srcId="{008D1458-1CE3-4A2E-BC4E-E743B1511B01}" destId="{13A77503-31D6-4F89-A203-7AAB289BABEE}" srcOrd="1" destOrd="0" presId="urn:microsoft.com/office/officeart/2018/2/layout/IconLabelList"/>
    <dgm:cxn modelId="{7A28B140-FFED-2148-A09A-F3D582170F93}" type="presParOf" srcId="{008D1458-1CE3-4A2E-BC4E-E743B1511B01}" destId="{B4E43416-65FB-4BC9-9B74-7317917DD49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A07FF-6197-4450-8FA0-7C55EF9C5C24}">
      <dsp:nvSpPr>
        <dsp:cNvPr id="0" name=""/>
        <dsp:cNvSpPr/>
      </dsp:nvSpPr>
      <dsp:spPr>
        <a:xfrm>
          <a:off x="878139" y="849126"/>
          <a:ext cx="768076" cy="768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1A95F-9CD7-4AA3-A7AA-1A3687102334}">
      <dsp:nvSpPr>
        <dsp:cNvPr id="0" name=""/>
        <dsp:cNvSpPr/>
      </dsp:nvSpPr>
      <dsp:spPr>
        <a:xfrm>
          <a:off x="69573" y="1838309"/>
          <a:ext cx="2365401" cy="1695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latin typeface="Arial" panose="020B0604020202020204" pitchFamily="34" charset="0"/>
              <a:cs typeface="Arial" panose="020B0604020202020204" pitchFamily="34" charset="0"/>
            </a:rPr>
            <a:t>Samorządy i władze lokalne </a:t>
          </a: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mają obowiązek </a:t>
          </a:r>
          <a:r>
            <a:rPr lang="pl-PL" sz="1400" b="0" kern="1200" dirty="0">
              <a:latin typeface="Arial" panose="020B0604020202020204" pitchFamily="34" charset="0"/>
              <a:cs typeface="Arial" panose="020B0604020202020204" pitchFamily="34" charset="0"/>
            </a:rPr>
            <a:t>przestrzegania i realizacji praw człowieka oraz praw podstawowych niezależnie od tego, czy przyjęły formalną deklarację i politykę działania czy też nie.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73" y="1838309"/>
        <a:ext cx="2365401" cy="1695364"/>
      </dsp:txXfrm>
    </dsp:sp>
    <dsp:sp modelId="{84763F11-69FD-445D-9C97-1F787733A4A2}">
      <dsp:nvSpPr>
        <dsp:cNvPr id="0" name=""/>
        <dsp:cNvSpPr/>
      </dsp:nvSpPr>
      <dsp:spPr>
        <a:xfrm>
          <a:off x="3894456" y="907301"/>
          <a:ext cx="768076" cy="768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E818A-7B49-42D9-9779-944A06C8AD51}">
      <dsp:nvSpPr>
        <dsp:cNvPr id="0" name=""/>
        <dsp:cNvSpPr/>
      </dsp:nvSpPr>
      <dsp:spPr>
        <a:xfrm>
          <a:off x="2677038" y="1828391"/>
          <a:ext cx="3061329" cy="1695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latin typeface="Arial" panose="020B0604020202020204" pitchFamily="34" charset="0"/>
              <a:cs typeface="Arial" panose="020B0604020202020204" pitchFamily="34" charset="0"/>
            </a:rPr>
            <a:t>Miasta praw człowieka 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są jednak szczególne. Są to miasta, w których </a:t>
          </a: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interesariuszki i interesariusze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, w tym władze lokalne, organizacje społeczeństwa obywatelskiego, biznes lokalny oraz mieszkańcy i mieszkanki miasta </a:t>
          </a: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zobowiązały się do wspólnego działania 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na rzecz respektowania i realizacji praw podstawowych i praw człowieka.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7038" y="1828391"/>
        <a:ext cx="3061329" cy="1695364"/>
      </dsp:txXfrm>
    </dsp:sp>
    <dsp:sp modelId="{8B34826F-93A0-42F9-A7B5-989E689870D8}">
      <dsp:nvSpPr>
        <dsp:cNvPr id="0" name=""/>
        <dsp:cNvSpPr/>
      </dsp:nvSpPr>
      <dsp:spPr>
        <a:xfrm>
          <a:off x="6765927" y="873521"/>
          <a:ext cx="768076" cy="768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4231A-68D0-49C6-8265-160252FB1026}">
      <dsp:nvSpPr>
        <dsp:cNvPr id="0" name=""/>
        <dsp:cNvSpPr/>
      </dsp:nvSpPr>
      <dsp:spPr>
        <a:xfrm>
          <a:off x="6027983" y="1839377"/>
          <a:ext cx="2303596" cy="1695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Nie ma formalnego procesu akredytacji do sieci miast praw człowieka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. Przystąpienie do grona tych miast opiera się przede wszystkim na deklaracji i przyjęciu pewnego sposobu działania, który polega na powiązaniu każdej polityki sektorowej z prawami człowieka.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7983" y="1839377"/>
        <a:ext cx="2303596" cy="1695364"/>
      </dsp:txXfrm>
    </dsp:sp>
    <dsp:sp modelId="{0278F242-ED67-4636-8110-2003AD29D575}">
      <dsp:nvSpPr>
        <dsp:cNvPr id="0" name=""/>
        <dsp:cNvSpPr/>
      </dsp:nvSpPr>
      <dsp:spPr>
        <a:xfrm>
          <a:off x="9570996" y="883467"/>
          <a:ext cx="768076" cy="7680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43416-65FB-4BC9-9B74-7317917DD494}">
      <dsp:nvSpPr>
        <dsp:cNvPr id="0" name=""/>
        <dsp:cNvSpPr/>
      </dsp:nvSpPr>
      <dsp:spPr>
        <a:xfrm>
          <a:off x="8570640" y="1848244"/>
          <a:ext cx="2729025" cy="1695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Każde miasto jest inne, ma inne wyzwania i inne zasoby. </a:t>
          </a: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Każde miasto musi zatem wypracować swój własny program realizacji praw człowieka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70640" y="1848244"/>
        <a:ext cx="2729025" cy="1695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223EC0A-17A4-46D0-960F-8C92562D38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EFDE24-3FD6-4C0F-9543-4BFD0FB3FF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28D4-DED2-450A-A894-2343B9BFF3DB}" type="datetimeFigureOut">
              <a:rPr lang="pl-PL" smtClean="0"/>
              <a:t>27.05.2022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3B886C-7BCD-4D68-B04D-9B9397C77B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5A22EB-EC01-4B56-BFC8-C3BAA64831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E119-6E59-4275-983D-9EEBFEB60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0564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0733-A8D7-48F7-9870-DB13D4752E39}" type="datetimeFigureOut">
              <a:rPr lang="pl-PL" smtClean="0"/>
              <a:t>27.05.2022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3683-537A-4A15-B7C6-AE460C183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7265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C360476-7CE1-4F20-B3C5-F6919D955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0409"/>
            <a:ext cx="12099182" cy="4953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AFF610D-723C-4732-BAC7-5DE70F7070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1696"/>
            <a:ext cx="12192000" cy="25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4760976"/>
            <a:ext cx="2036064" cy="2097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19" y="404814"/>
            <a:ext cx="7203863" cy="611187"/>
          </a:xfrm>
        </p:spPr>
        <p:txBody>
          <a:bodyPr/>
          <a:lstStyle/>
          <a:p>
            <a:r>
              <a:rPr lang="pl-PL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4" y="1288143"/>
            <a:ext cx="10350501" cy="4648200"/>
          </a:xfrm>
        </p:spPr>
        <p:txBody>
          <a:bodyPr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829" y="1277257"/>
            <a:ext cx="10344756" cy="4688114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19" y="404814"/>
            <a:ext cx="7203863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475" y="1461409"/>
            <a:ext cx="4867124" cy="4670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1" y="1461409"/>
            <a:ext cx="4887383" cy="4670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19" y="404814"/>
            <a:ext cx="7203863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2152" y="1458686"/>
            <a:ext cx="10354432" cy="37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52" y="5367339"/>
            <a:ext cx="10354432" cy="804863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82721" y="404814"/>
            <a:ext cx="7203863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5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836084" y="1600201"/>
            <a:ext cx="10350501" cy="4525963"/>
          </a:xfrm>
        </p:spPr>
        <p:txBody>
          <a:bodyPr vert="eaVert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827314" y="1055461"/>
            <a:ext cx="1311124" cy="5033282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70629" y="1055461"/>
            <a:ext cx="8515956" cy="5033282"/>
          </a:xfrm>
        </p:spPr>
        <p:txBody>
          <a:bodyPr vert="eaVert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6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535E598-3261-4455-9570-A03D37CF0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0409"/>
            <a:ext cx="12099182" cy="4953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99B4154-AD2D-4970-8FC2-7B7BA32FC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615" y="85744"/>
            <a:ext cx="5645385" cy="48406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DED22C5-270A-4281-9148-F01630E95985}"/>
              </a:ext>
            </a:extLst>
          </p:cNvPr>
          <p:cNvSpPr txBox="1"/>
          <p:nvPr userDrawn="1"/>
        </p:nvSpPr>
        <p:spPr>
          <a:xfrm>
            <a:off x="7121236" y="3429000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miastaprawczlowieka.org.pl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kontakt@miastaprawczlowieka.org.pl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EC19E0C-9228-4F10-AE5A-08FCC9D8FE39}"/>
              </a:ext>
            </a:extLst>
          </p:cNvPr>
          <p:cNvSpPr txBox="1"/>
          <p:nvPr userDrawn="1"/>
        </p:nvSpPr>
        <p:spPr>
          <a:xfrm>
            <a:off x="263610" y="5525700"/>
            <a:ext cx="11804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Projekt „Standard minimum praw człowieka w polskim samorządzie” realizowany jest z dotacji programu Aktywni Obywatele – Fundusz Krajowy, który finansowany jest przez Islandię, Liechtenstein i Norwegię w ramach Funduszy EOG.</a:t>
            </a:r>
          </a:p>
        </p:txBody>
      </p:sp>
    </p:spTree>
    <p:extLst>
      <p:ext uri="{BB962C8B-B14F-4D97-AF65-F5344CB8AC3E}">
        <p14:creationId xmlns:p14="http://schemas.microsoft.com/office/powerpoint/2010/main" val="17353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8CC78-DD3E-4179-8906-68176ECE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F946AE1-A24B-4BCC-B920-D6886E259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2700"/>
            <a:ext cx="12099182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FC624-072A-4B34-8332-5642E711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AABC7A-4325-45A5-850C-5B8EA8842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D114453-7DD2-4670-A7D5-E73904B7E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31DB6D9-07A0-443D-8D6F-5959D5CB7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0409"/>
            <a:ext cx="12099182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4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63DCD2-A153-4C14-A3B6-29C66036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A1B2FE-CD5F-4EA8-B8E0-EC8E50DFE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4BCD7E-6C8C-4918-B662-ACECFB355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9178334-D628-4F44-B26C-E99A852FC0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2700"/>
            <a:ext cx="12099182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4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rona Tytułow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32169" y="3382579"/>
            <a:ext cx="7905751" cy="340994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fr-FR" b="1" dirty="0" err="1"/>
              <a:t>Vivamus</a:t>
            </a:r>
            <a:r>
              <a:rPr lang="fr-FR" b="1" dirty="0"/>
              <a:t> </a:t>
            </a:r>
            <a:r>
              <a:rPr lang="fr-FR" b="1" dirty="0" err="1"/>
              <a:t>sagittis</a:t>
            </a:r>
            <a:r>
              <a:rPr lang="fr-FR" b="1" dirty="0"/>
              <a:t> </a:t>
            </a:r>
            <a:r>
              <a:rPr lang="fr-FR" b="1" dirty="0" err="1"/>
              <a:t>lacus</a:t>
            </a:r>
            <a:r>
              <a:rPr lang="fr-FR" b="1" dirty="0"/>
              <a:t> </a:t>
            </a:r>
            <a:r>
              <a:rPr lang="fr-FR" b="1" dirty="0" err="1"/>
              <a:t>vel</a:t>
            </a:r>
            <a:r>
              <a:rPr lang="fr-FR" b="1" dirty="0"/>
              <a:t> </a:t>
            </a:r>
            <a:r>
              <a:rPr lang="fr-FR" b="1" dirty="0" err="1"/>
              <a:t>augue</a:t>
            </a:r>
            <a:r>
              <a:rPr lang="fr-FR" b="1" dirty="0"/>
              <a:t> </a:t>
            </a:r>
            <a:r>
              <a:rPr lang="fr-FR" b="1" dirty="0" err="1"/>
              <a:t>laoreet</a:t>
            </a:r>
            <a:r>
              <a:rPr lang="fr-FR" b="1" dirty="0"/>
              <a:t> </a:t>
            </a:r>
            <a:r>
              <a:rPr lang="fr-FR" b="1" dirty="0" err="1"/>
              <a:t>rutrum</a:t>
            </a:r>
            <a:r>
              <a:rPr lang="fr-FR" b="1" dirty="0"/>
              <a:t> </a:t>
            </a:r>
            <a:r>
              <a:rPr lang="fr-FR" b="1" dirty="0" err="1"/>
              <a:t>faucibus</a:t>
            </a:r>
            <a:r>
              <a:rPr lang="fr-FR" b="1" dirty="0"/>
              <a:t> </a:t>
            </a:r>
            <a:r>
              <a:rPr lang="fr-FR" b="1" dirty="0" err="1"/>
              <a:t>dolor</a:t>
            </a:r>
            <a:r>
              <a:rPr lang="fr-FR" b="1" dirty="0"/>
              <a:t> </a:t>
            </a:r>
            <a:r>
              <a:rPr lang="fr-FR" b="1" dirty="0" err="1"/>
              <a:t>auctor</a:t>
            </a:r>
            <a:r>
              <a:rPr lang="fr-FR" b="1" dirty="0"/>
              <a:t>.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7600" y="711203"/>
            <a:ext cx="4800000" cy="359997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sz="1600" dirty="0" err="1"/>
              <a:t>Gdańsk</a:t>
            </a:r>
            <a:r>
              <a:rPr lang="en-US" sz="1600" dirty="0"/>
              <a:t>, 10.11.2015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007352" y="6302375"/>
            <a:ext cx="327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b="1" dirty="0" err="1">
                <a:solidFill>
                  <a:srgbClr val="BD1622"/>
                </a:solidFill>
              </a:rPr>
              <a:t>gdan</a:t>
            </a:r>
            <a:r>
              <a:rPr lang="en-US" sz="1800" b="1" dirty="0" err="1">
                <a:solidFill>
                  <a:srgbClr val="BD1622"/>
                </a:solidFill>
              </a:rPr>
              <a:t>sk.pl</a:t>
            </a:r>
            <a:endParaRPr lang="en-US" sz="1800" b="1" dirty="0">
              <a:solidFill>
                <a:srgbClr val="BD162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3" y="686476"/>
            <a:ext cx="2583519" cy="6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z podziekowanie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7600" y="711203"/>
            <a:ext cx="4800000" cy="359997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sz="1600" dirty="0" err="1"/>
              <a:t>Gdańsk</a:t>
            </a:r>
            <a:r>
              <a:rPr lang="en-US" sz="1600" dirty="0"/>
              <a:t>, 10.11.2015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007352" y="6302375"/>
            <a:ext cx="327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b="1" dirty="0" err="1">
                <a:solidFill>
                  <a:srgbClr val="BD1622"/>
                </a:solidFill>
              </a:rPr>
              <a:t>gdan</a:t>
            </a:r>
            <a:r>
              <a:rPr lang="en-US" sz="1800" b="1" dirty="0" err="1">
                <a:solidFill>
                  <a:srgbClr val="BD1622"/>
                </a:solidFill>
              </a:rPr>
              <a:t>sk.pl</a:t>
            </a:r>
            <a:endParaRPr lang="en-US" sz="1800" b="1" dirty="0">
              <a:solidFill>
                <a:srgbClr val="BD162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386417" y="2217511"/>
            <a:ext cx="7905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BD1622"/>
                </a:solidFill>
              </a:rPr>
              <a:t>Dziękujemy</a:t>
            </a:r>
            <a:br>
              <a:rPr lang="en-US" sz="8000" b="1" dirty="0">
                <a:solidFill>
                  <a:srgbClr val="BD1622"/>
                </a:solidFill>
              </a:rPr>
            </a:br>
            <a:r>
              <a:rPr lang="en-US" sz="8000" b="1" dirty="0" err="1">
                <a:solidFill>
                  <a:srgbClr val="BD1622"/>
                </a:solidFill>
              </a:rPr>
              <a:t>za</a:t>
            </a:r>
            <a:r>
              <a:rPr lang="en-US" sz="8000" b="1" baseline="0" dirty="0">
                <a:solidFill>
                  <a:srgbClr val="BD1622"/>
                </a:solidFill>
              </a:rPr>
              <a:t> </a:t>
            </a:r>
            <a:r>
              <a:rPr lang="en-US" sz="8000" b="1" baseline="0" dirty="0" err="1">
                <a:solidFill>
                  <a:srgbClr val="BD1622"/>
                </a:solidFill>
              </a:rPr>
              <a:t>uwagę</a:t>
            </a:r>
            <a:r>
              <a:rPr lang="en-US" sz="8000" b="1" baseline="0" dirty="0">
                <a:solidFill>
                  <a:srgbClr val="BD1622"/>
                </a:solidFill>
              </a:rPr>
              <a:t>.</a:t>
            </a:r>
            <a:endParaRPr lang="en-US" sz="8000" b="1" dirty="0">
              <a:solidFill>
                <a:srgbClr val="BD162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3" y="686476"/>
            <a:ext cx="2583519" cy="6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6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9152" y="6749592"/>
            <a:ext cx="11952848" cy="108408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19" y="404814"/>
            <a:ext cx="7203863" cy="611187"/>
          </a:xfrm>
        </p:spPr>
        <p:txBody>
          <a:bodyPr/>
          <a:lstStyle/>
          <a:p>
            <a:r>
              <a:rPr lang="pl-PL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4" y="1288143"/>
            <a:ext cx="10350501" cy="4648200"/>
          </a:xfrm>
        </p:spPr>
        <p:txBody>
          <a:bodyPr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8549" y="4760976"/>
            <a:ext cx="2036064" cy="2097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19" y="404814"/>
            <a:ext cx="7203863" cy="611187"/>
          </a:xfrm>
        </p:spPr>
        <p:txBody>
          <a:bodyPr/>
          <a:lstStyle/>
          <a:p>
            <a:r>
              <a:rPr lang="pl-PL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4" y="1288143"/>
            <a:ext cx="10350501" cy="4648200"/>
          </a:xfrm>
        </p:spPr>
        <p:txBody>
          <a:bodyPr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4647DE9-060B-46BE-83A4-0CFEC3C5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518A86-B69C-4363-B430-9694AE26D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971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54" r:id="rId3"/>
    <p:sldLayoutId id="2147483653" r:id="rId4"/>
    <p:sldLayoutId id="2147483656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3215" y="404814"/>
            <a:ext cx="7403368" cy="61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84" y="1469573"/>
            <a:ext cx="103505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/>
              <a:t>Vestibulum</a:t>
            </a:r>
            <a:r>
              <a:rPr lang="it-IT" dirty="0"/>
              <a:t> id ligula porta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semper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id </a:t>
            </a:r>
            <a:r>
              <a:rPr lang="it-IT" dirty="0" err="1"/>
              <a:t>elit</a:t>
            </a:r>
            <a:r>
              <a:rPr lang="it-IT" dirty="0"/>
              <a:t> non mi porta gravida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. </a:t>
            </a:r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a ante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. Morbi </a:t>
            </a:r>
            <a:r>
              <a:rPr lang="it-IT" dirty="0" err="1"/>
              <a:t>leo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, porta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, </a:t>
            </a:r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eros. </a:t>
            </a:r>
          </a:p>
          <a:p>
            <a:pPr lvl="0"/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a ante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tempus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. Morbi </a:t>
            </a:r>
            <a:r>
              <a:rPr lang="it-IT" dirty="0" err="1"/>
              <a:t>leo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, porta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, </a:t>
            </a:r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eros. </a:t>
            </a:r>
            <a:r>
              <a:rPr lang="it-IT" dirty="0" err="1"/>
              <a:t>Vivamus</a:t>
            </a:r>
            <a:r>
              <a:rPr lang="it-IT" dirty="0"/>
              <a:t> </a:t>
            </a:r>
            <a:r>
              <a:rPr lang="it-IT" dirty="0" err="1"/>
              <a:t>sagittis</a:t>
            </a:r>
            <a:r>
              <a:rPr lang="it-IT" dirty="0"/>
              <a:t> </a:t>
            </a:r>
            <a:r>
              <a:rPr lang="it-IT" dirty="0" err="1"/>
              <a:t>lacus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laoreet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faucibus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. Cras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purus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81746"/>
            <a:ext cx="2448984" cy="260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0" y="360177"/>
            <a:ext cx="1828233" cy="4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BD162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Clr>
          <a:srgbClr val="BD1622"/>
        </a:buClr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Clr>
          <a:srgbClr val="BD1622"/>
        </a:buClr>
        <a:buFont typeface="Arial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astaprawczlowieka.org.pl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85975-6869-47EB-B041-B5B63EE6DC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871" y="2432987"/>
            <a:ext cx="10753616" cy="996013"/>
          </a:xfrm>
        </p:spPr>
        <p:txBody>
          <a:bodyPr>
            <a:normAutofit fontScale="90000"/>
          </a:bodyPr>
          <a:lstStyle/>
          <a:p>
            <a:pPr algn="ctr"/>
            <a:b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6A81B-2A9D-6047-AE27-936BD4078879}"/>
              </a:ext>
            </a:extLst>
          </p:cNvPr>
          <p:cNvSpPr txBox="1"/>
          <p:nvPr/>
        </p:nvSpPr>
        <p:spPr>
          <a:xfrm>
            <a:off x="1580056" y="2810653"/>
            <a:ext cx="89660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Miasta praw człowieka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Spotkanie Komisji Praw Człowieka Związku Miast Polskich </a:t>
            </a: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Przygotował Zespół Projektu </a:t>
            </a: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„Standard minimum praw człowieka w polskim samorządzie”</a:t>
            </a:r>
          </a:p>
        </p:txBody>
      </p:sp>
    </p:spTree>
    <p:extLst>
      <p:ext uri="{BB962C8B-B14F-4D97-AF65-F5344CB8AC3E}">
        <p14:creationId xmlns:p14="http://schemas.microsoft.com/office/powerpoint/2010/main" val="11314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ADF7-7D57-CB33-8D18-EC635C93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>
                <a:latin typeface="Arial" panose="020B0604020202020204" pitchFamily="34" charset="0"/>
                <a:cs typeface="Arial" panose="020B0604020202020204" pitchFamily="34" charset="0"/>
              </a:rPr>
              <a:t>Co to są Miasta Praw Człowieka?</a:t>
            </a: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01679F1F-9106-D3D0-F09C-624A8276F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408571"/>
              </p:ext>
            </p:extLst>
          </p:nvPr>
        </p:nvGraphicFramePr>
        <p:xfrm>
          <a:off x="407504" y="1590261"/>
          <a:ext cx="11363163" cy="471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8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6DCE-3038-6E45-01DE-C19C8354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>
                <a:latin typeface="Arial" panose="020B0604020202020204" pitchFamily="34" charset="0"/>
                <a:cs typeface="Arial" panose="020B0604020202020204" pitchFamily="34" charset="0"/>
              </a:rPr>
              <a:t>Dlaczego warto?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8875B175-D085-DA23-D5F8-8493D466A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" b="1637"/>
          <a:stretch/>
        </p:blipFill>
        <p:spPr>
          <a:xfrm rot="5400000">
            <a:off x="-236091" y="3437206"/>
            <a:ext cx="3316658" cy="2407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04437-FA6A-004F-F2DA-C6A4139D7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r="6928"/>
          <a:stretch/>
        </p:blipFill>
        <p:spPr>
          <a:xfrm>
            <a:off x="9024730" y="10262"/>
            <a:ext cx="3167270" cy="3010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C94B61-B70E-16C0-99B5-33E14A7AEFF0}"/>
              </a:ext>
            </a:extLst>
          </p:cNvPr>
          <p:cNvSpPr txBox="1"/>
          <p:nvPr/>
        </p:nvSpPr>
        <p:spPr>
          <a:xfrm>
            <a:off x="2008648" y="1571643"/>
            <a:ext cx="6827239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Korzyści z przyjęcia metodologii miast praw człowieka obejmują wszystkie obszary funkcjonowania społeczności lokalnych i są odczuwane przez wszystkie osoby ją tworzące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Metodologia miast praw człowieka: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AA737-70D6-937C-CF42-2C6C411F1486}"/>
              </a:ext>
            </a:extLst>
          </p:cNvPr>
          <p:cNvSpPr txBox="1"/>
          <p:nvPr/>
        </p:nvSpPr>
        <p:spPr>
          <a:xfrm>
            <a:off x="2355573" y="3056558"/>
            <a:ext cx="8686800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28575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wyznacza standardy i normy sprawowania władzy, m.in. legalności, przejrzystości, odpowiedzialności oraz partycypacyjnego podejmowania decyzji, których przestrzeganie jest audytowane, raportowane i poddawane regularnej publicznej ocenie;</a:t>
            </a:r>
          </a:p>
          <a:p>
            <a:pPr marL="800100" lvl="1" indent="-28575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dają uznanie międzynarodowe i możliwość wymiany międzynarodowych doświadczeń; do miast praw człowieka zaliczają się miasta europejskie, azjatyckie, czy północno i południowoamerykańskie;</a:t>
            </a:r>
          </a:p>
          <a:p>
            <a:pPr marL="800100" lvl="1" indent="-28575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zwiększa poziom zaufania interpersonalnego i do instytucji, daje poczucie sprawczości i decyzyjności;</a:t>
            </a:r>
          </a:p>
          <a:p>
            <a:pPr marL="800100" lvl="1" indent="-28575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zwiększa kreatywność, sprzyja innowacjom, powstawaniu nowych partnerstw między różnymi podmiotami;</a:t>
            </a:r>
          </a:p>
          <a:p>
            <a:pPr marL="800100" lvl="1" indent="-28575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przyczynia się do równomiernego wzrostu bogactwa, dobrobytu, jakości życia i sprawiedliwości społecznej.</a:t>
            </a:r>
          </a:p>
        </p:txBody>
      </p:sp>
    </p:spTree>
    <p:extLst>
      <p:ext uri="{BB962C8B-B14F-4D97-AF65-F5344CB8AC3E}">
        <p14:creationId xmlns:p14="http://schemas.microsoft.com/office/powerpoint/2010/main" val="27277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7AE8-9077-EE9A-CFB3-DDF593D2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Jak?</a:t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Główne założenia podejścia praw człowieka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CA5A0-727E-FE72-1A54-88F72BBF8AC8}"/>
              </a:ext>
            </a:extLst>
          </p:cNvPr>
          <p:cNvSpPr txBox="1"/>
          <p:nvPr/>
        </p:nvSpPr>
        <p:spPr>
          <a:xfrm>
            <a:off x="627109" y="1989087"/>
            <a:ext cx="10226421" cy="419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>
              <a:lnSpc>
                <a:spcPct val="9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Przede wszystkim zmieniając sposób myślenia o relacjach administracja lokalna – osoba posiadająca prawa.</a:t>
            </a:r>
          </a:p>
          <a:p>
            <a:pPr marL="342900" indent="-285750">
              <a:lnSpc>
                <a:spcPct val="9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Miasto nie odpowiada na potrzeby różnych segmentów społeczności, traktowanych jako „odbiorcy lub odbiorczynie usług lub pomocy” czy „klientki lub klienci usług”. </a:t>
            </a:r>
          </a:p>
          <a:p>
            <a:pPr marL="342900" indent="-285750">
              <a:lnSpc>
                <a:spcPct val="9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Miasto realizuje prawa – każda osoba posiadająca prawa, współuczestniczy w wyznaczaniu sposobów ich realizacji we wszystkich obszarach polityk lokalnych i jest współodpowiedzialna za rezultaty.</a:t>
            </a:r>
          </a:p>
          <a:p>
            <a:pPr marL="342900" indent="-285750">
              <a:lnSpc>
                <a:spcPct val="9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Dlatego realizacja koncepcji miasta praw człowieka to przede wszystkim organizacja procesów tak, aby zapewnić faktyczne współdecydowanie i współodpowiedzialność oraz włączenie perspektywy praw człowieka do polityk i budżetów wszystkich jednostek administracji lokalnej.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Ciała konsultacyjne – przede wszystkim w postaci np. Rady Praw Człowieka, w której skład wchodzić powinny zróżnicowane przedstawicielki i przedstawiciele wszystkich interesariuszy i interesariuszek lokalnych – mają mają mieć faktyczny wpływ na podejmowane decyzje, monitorowanie i raportowanie stanu realizacji praw człowieka.</a:t>
            </a:r>
          </a:p>
        </p:txBody>
      </p:sp>
    </p:spTree>
    <p:extLst>
      <p:ext uri="{BB962C8B-B14F-4D97-AF65-F5344CB8AC3E}">
        <p14:creationId xmlns:p14="http://schemas.microsoft.com/office/powerpoint/2010/main" val="211189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braz moÅ¼e zawieraÄ: tekst">
            <a:extLst>
              <a:ext uri="{FF2B5EF4-FFF2-40B4-BE49-F238E27FC236}">
                <a16:creationId xmlns:a16="http://schemas.microsoft.com/office/drawing/2014/main" id="{FE985782-6CCE-4C5B-A78A-B210F1FE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076464"/>
            <a:ext cx="12087225" cy="81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30BE6-AAD1-BB50-E93E-67FA2E99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01F1E251-EDC1-3488-4746-BA999FFB1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014564"/>
              </p:ext>
            </p:extLst>
          </p:nvPr>
        </p:nvGraphicFramePr>
        <p:xfrm>
          <a:off x="838200" y="365125"/>
          <a:ext cx="10001538" cy="590358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071057">
                  <a:extLst>
                    <a:ext uri="{9D8B030D-6E8A-4147-A177-3AD203B41FA5}">
                      <a16:colId xmlns:a16="http://schemas.microsoft.com/office/drawing/2014/main" val="2169819572"/>
                    </a:ext>
                  </a:extLst>
                </a:gridCol>
                <a:gridCol w="4930481">
                  <a:extLst>
                    <a:ext uri="{9D8B030D-6E8A-4147-A177-3AD203B41FA5}">
                      <a16:colId xmlns:a16="http://schemas.microsoft.com/office/drawing/2014/main" val="3335713221"/>
                    </a:ext>
                  </a:extLst>
                </a:gridCol>
              </a:tblGrid>
              <a:tr h="630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Podejście oparte na potrzebach</a:t>
                      </a:r>
                      <a:endParaRPr lang="pl-PL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Podejście oparte na prawach </a:t>
                      </a:r>
                      <a:endParaRPr lang="pl-PL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extLst>
                  <a:ext uri="{0D108BD9-81ED-4DB2-BD59-A6C34878D82A}">
                    <a16:rowId xmlns:a16="http://schemas.microsoft.com/office/drawing/2014/main" val="930212798"/>
                  </a:ext>
                </a:extLst>
              </a:tr>
              <a:tr h="5261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Potrzeby i oczekiwania </a:t>
                      </a:r>
                      <a:endParaRPr lang="pl-PL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Uprawnienia i oczekiwanie realizacji praw</a:t>
                      </a:r>
                      <a:endParaRPr lang="pl-PL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extLst>
                  <a:ext uri="{0D108BD9-81ED-4DB2-BD59-A6C34878D82A}">
                    <a16:rowId xmlns:a16="http://schemas.microsoft.com/office/drawing/2014/main" val="1370457361"/>
                  </a:ext>
                </a:extLst>
              </a:tr>
              <a:tr h="1115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Odpowiedzialność nie jest jasno zdefiniowana </a:t>
                      </a:r>
                      <a:endParaRPr lang="pl-PL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Odpowiedzialność jest jasno zdefiniowana </a:t>
                      </a:r>
                      <a:endParaRPr lang="pl-PL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extLst>
                  <a:ext uri="{0D108BD9-81ED-4DB2-BD59-A6C34878D82A}">
                    <a16:rowId xmlns:a16="http://schemas.microsoft.com/office/drawing/2014/main" val="4176908885"/>
                  </a:ext>
                </a:extLst>
              </a:tr>
              <a:tr h="9848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wykluczone jako bierni odbiorcy wsparcia </a:t>
                      </a:r>
                    </a:p>
                  </a:txBody>
                  <a:tcPr marL="112081" marR="11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Aktywna partycypacja, partnerstwo </a:t>
                      </a:r>
                      <a:endParaRPr lang="pl-PL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extLst>
                  <a:ext uri="{0D108BD9-81ED-4DB2-BD59-A6C34878D82A}">
                    <a16:rowId xmlns:a16="http://schemas.microsoft.com/office/drawing/2014/main" val="1966388528"/>
                  </a:ext>
                </a:extLst>
              </a:tr>
              <a:tr h="10040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Niektóre grupy, osoby są zaniedbane i zapomniane </a:t>
                      </a:r>
                      <a:endParaRPr lang="pl-PL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Równe prawa dla wszystkich </a:t>
                      </a:r>
                      <a:endParaRPr lang="pl-PL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extLst>
                  <a:ext uri="{0D108BD9-81ED-4DB2-BD59-A6C34878D82A}">
                    <a16:rowId xmlns:a16="http://schemas.microsoft.com/office/drawing/2014/main" val="4273562448"/>
                  </a:ext>
                </a:extLst>
              </a:tr>
              <a:tr h="11157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Podejście charytatywne, wolontariat</a:t>
                      </a:r>
                      <a:endParaRPr lang="pl-PL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Zobowiązanie państwa/JST, system wsparcia umocowany w prawie</a:t>
                      </a:r>
                      <a:endParaRPr lang="pl-PL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extLst>
                  <a:ext uri="{0D108BD9-81ED-4DB2-BD59-A6C34878D82A}">
                    <a16:rowId xmlns:a16="http://schemas.microsoft.com/office/drawing/2014/main" val="1399602825"/>
                  </a:ext>
                </a:extLst>
              </a:tr>
              <a:tr h="5261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Adresowanie skutków </a:t>
                      </a:r>
                      <a:endParaRPr lang="pl-PL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Adresowanie przyczyn</a:t>
                      </a:r>
                      <a:endParaRPr lang="pl-PL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081" marR="112081" marT="0" marB="0"/>
                </a:tc>
                <a:extLst>
                  <a:ext uri="{0D108BD9-81ED-4DB2-BD59-A6C34878D82A}">
                    <a16:rowId xmlns:a16="http://schemas.microsoft.com/office/drawing/2014/main" val="90039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5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7AE8-9077-EE9A-CFB3-DDF593D2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Jak?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CA5A0-727E-FE72-1A54-88F72BBF8AC8}"/>
              </a:ext>
            </a:extLst>
          </p:cNvPr>
          <p:cNvSpPr txBox="1"/>
          <p:nvPr/>
        </p:nvSpPr>
        <p:spPr>
          <a:xfrm>
            <a:off x="517779" y="1619589"/>
            <a:ext cx="6688091" cy="412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>
              <a:lnSpc>
                <a:spcPct val="9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Zacznij od identyfikacji luk w realizacji praw człowieka na podstawie konsultacji społecznych, danych z sondaży oceniających jakość usług miejskich, analizy danych z uwzględnieniem różnych grup osób mieszkających na danym terenie itp.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Zdiagnozuj przyczyny niepełnej realizacji praw człowieka i wybór teorii działania, czyli odpowiedz na pytania: kto(?) (nie)korzysta z jakich praw(?), dlaczego(?) i na jakiej podstawie (?).</a:t>
            </a:r>
          </a:p>
          <a:p>
            <a:pPr marL="342900" indent="-285750">
              <a:lnSpc>
                <a:spcPct val="9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Partycypacyjne zaprojektuj zmiany w dotychczasowych politykach, alokacjach budżetu, celach i priorytetach.</a:t>
            </a:r>
          </a:p>
          <a:p>
            <a:pPr marL="342900" indent="-285750">
              <a:lnSpc>
                <a:spcPct val="9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Wyznacz podmioty odpowiedzialne za wdrażanie zaprojektowanych zmian w danym czasie.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Monitoruj i raportuj efekty zmian.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A851B-CE3A-E1C3-69FD-3DE540A37A74}"/>
              </a:ext>
            </a:extLst>
          </p:cNvPr>
          <p:cNvSpPr txBox="1"/>
          <p:nvPr/>
        </p:nvSpPr>
        <p:spPr>
          <a:xfrm>
            <a:off x="7265504" y="4138989"/>
            <a:ext cx="4895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Gdzie znaleźć więcej informacji?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Publikacja ”Miasta Praw Człowieka” dostępna na stronie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www.miastaprawczlowieka.org.pl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Nagrania video i prezentacje dostępne na tej samej stronie.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E08B9-7DA3-79F4-2EC3-762DF8072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1" y="386297"/>
            <a:ext cx="3860965" cy="54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5880-D8B5-E9FA-3539-C1CB8404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Ale przede wszystkim…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5822C6-6D35-990D-68CF-9C9D2249B1BE}"/>
              </a:ext>
            </a:extLst>
          </p:cNvPr>
          <p:cNvSpPr/>
          <p:nvPr/>
        </p:nvSpPr>
        <p:spPr>
          <a:xfrm>
            <a:off x="685801" y="1521725"/>
            <a:ext cx="101180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(Z)buduj koalicję i zaangażowanie różnorodnych osób, organizacji i instytucji na rzecz przyjęcia deklaracji i powiązania praw człowieka z politykami na poziomie lokalnym.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Prowadź komplementarne działania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edukacyjne i świadomościowe dla różnorodnych grup i instytucji społecznych, realizuj procesy partycypacyjne w formule np. </a:t>
            </a:r>
            <a:r>
              <a:rPr lang="pl-P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deliberaterii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dialogów, konsultacji społecznych, wymiany doświadczeń, dobrych praktyk i sieciowania miast. </a:t>
            </a:r>
          </a:p>
          <a:p>
            <a:pPr marL="285750" indent="-285750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Wypracuj plan przyjęcia i realizacji deklaracji.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Wykorzystaj narzędzia partycypacji uwzględniające prawa różnorodnych grup społecznych. Powiąż realizację deklaracji z wizją i strategią miasta w ramach Agendy 2030. Wpisz wartości i zasady przyjęte w deklaracji w każdą strategię i politykę miejską. Przyjmij system otwartego i publicznego prezentowania wyników z postępów w realizacji deklaracji.  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Zreorganizuj struktury kompetencyjne urzędu w zakresie realizacji praw człowieka poprzez wyznaczenie podmiotów odpowiedzialnych za realizację deklaracji.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Przeprowadź audyt kompetencji pod kątem realizacji priorytetów deklaracji z uwzględnieniem zupełności, celowości, skuteczności i otwartej, bieżącej komunikacji z </a:t>
            </a:r>
            <a:r>
              <a:rPr lang="pl-P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interesariuszami_szkami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0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644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stem z Gdańsk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34374</TotalTime>
  <Words>815</Words>
  <Application>Microsoft Office PowerPoint</Application>
  <PresentationFormat>Panoramiczny</PresentationFormat>
  <Paragraphs>57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Motyw pakietu Office</vt:lpstr>
      <vt:lpstr>Jestem z Gdańska</vt:lpstr>
      <vt:lpstr>   </vt:lpstr>
      <vt:lpstr>Co to są Miasta Praw Człowieka?</vt:lpstr>
      <vt:lpstr>Dlaczego warto?</vt:lpstr>
      <vt:lpstr>Jak? Główne założenia podejścia praw człowieka</vt:lpstr>
      <vt:lpstr>Prezentacja programu PowerPoint</vt:lpstr>
      <vt:lpstr>Prezentacja programu PowerPoint</vt:lpstr>
      <vt:lpstr>Jak? </vt:lpstr>
      <vt:lpstr>Ale przede wszystkim…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Sadowska</dc:creator>
  <cp:lastModifiedBy>Anna Strzalkowska</cp:lastModifiedBy>
  <cp:revision>35</cp:revision>
  <dcterms:created xsi:type="dcterms:W3CDTF">2021-12-12T20:02:42Z</dcterms:created>
  <dcterms:modified xsi:type="dcterms:W3CDTF">2022-05-27T07:18:30Z</dcterms:modified>
</cp:coreProperties>
</file>