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65" r:id="rId3"/>
    <p:sldId id="261" r:id="rId4"/>
    <p:sldId id="269" r:id="rId5"/>
    <p:sldId id="257" r:id="rId6"/>
    <p:sldId id="267" r:id="rId7"/>
    <p:sldId id="258" r:id="rId8"/>
    <p:sldId id="260" r:id="rId9"/>
    <p:sldId id="268" r:id="rId10"/>
    <p:sldId id="274" r:id="rId11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FD9BE"/>
    <a:srgbClr val="76D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447"/>
    <p:restoredTop sz="94624"/>
  </p:normalViewPr>
  <p:slideViewPr>
    <p:cSldViewPr snapToGrid="0" snapToObjects="1">
      <p:cViewPr varScale="1">
        <p:scale>
          <a:sx n="101" d="100"/>
          <a:sy n="101" d="100"/>
        </p:scale>
        <p:origin x="216" y="3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irena/Documents/Documents/opieka/who%20care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F:\artykul\ISSR\wydatki_LTC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Arkusz1!$B$6</c:f>
              <c:strCache>
                <c:ptCount val="1"/>
                <c:pt idx="0">
                  <c:v>opieka nieformalna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Arkusz1!$A$7:$A$9</c:f>
              <c:strCache>
                <c:ptCount val="3"/>
                <c:pt idx="0">
                  <c:v>kobiety </c:v>
                </c:pt>
                <c:pt idx="1">
                  <c:v>mężczyżni </c:v>
                </c:pt>
                <c:pt idx="2">
                  <c:v>razem </c:v>
                </c:pt>
              </c:strCache>
            </c:strRef>
          </c:cat>
          <c:val>
            <c:numRef>
              <c:f>Arkusz1!$B$7:$B$9</c:f>
              <c:numCache>
                <c:formatCode>General</c:formatCode>
                <c:ptCount val="3"/>
                <c:pt idx="0">
                  <c:v>48.54</c:v>
                </c:pt>
                <c:pt idx="1">
                  <c:v>41.63</c:v>
                </c:pt>
                <c:pt idx="2">
                  <c:v>46.4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F67-7A43-AF3F-F5320D4FAE36}"/>
            </c:ext>
          </c:extLst>
        </c:ser>
        <c:ser>
          <c:idx val="1"/>
          <c:order val="1"/>
          <c:tx>
            <c:strRef>
              <c:f>Arkusz1!$C$6</c:f>
              <c:strCache>
                <c:ptCount val="1"/>
                <c:pt idx="0">
                  <c:v>opieka formalna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Arkusz1!$A$7:$A$9</c:f>
              <c:strCache>
                <c:ptCount val="3"/>
                <c:pt idx="0">
                  <c:v>kobiety </c:v>
                </c:pt>
                <c:pt idx="1">
                  <c:v>mężczyżni </c:v>
                </c:pt>
                <c:pt idx="2">
                  <c:v>razem </c:v>
                </c:pt>
              </c:strCache>
            </c:strRef>
          </c:cat>
          <c:val>
            <c:numRef>
              <c:f>Arkusz1!$C$7:$C$9</c:f>
              <c:numCache>
                <c:formatCode>General</c:formatCode>
                <c:ptCount val="3"/>
                <c:pt idx="0">
                  <c:v>0.41000000000000369</c:v>
                </c:pt>
                <c:pt idx="1">
                  <c:v>2.279999999999994</c:v>
                </c:pt>
                <c:pt idx="2">
                  <c:v>0.99000000000000199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F67-7A43-AF3F-F5320D4FAE36}"/>
            </c:ext>
          </c:extLst>
        </c:ser>
        <c:ser>
          <c:idx val="2"/>
          <c:order val="2"/>
          <c:tx>
            <c:strRef>
              <c:f>Arkusz1!$D$6</c:f>
              <c:strCache>
                <c:ptCount val="1"/>
                <c:pt idx="0">
                  <c:v>luka opiekuncza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Arkusz1!$A$7:$A$9</c:f>
              <c:strCache>
                <c:ptCount val="3"/>
                <c:pt idx="0">
                  <c:v>kobiety </c:v>
                </c:pt>
                <c:pt idx="1">
                  <c:v>mężczyżni </c:v>
                </c:pt>
                <c:pt idx="2">
                  <c:v>razem </c:v>
                </c:pt>
              </c:strCache>
            </c:strRef>
          </c:cat>
          <c:val>
            <c:numRef>
              <c:f>Arkusz1!$D$7:$D$9</c:f>
              <c:numCache>
                <c:formatCode>General</c:formatCode>
                <c:ptCount val="3"/>
                <c:pt idx="0">
                  <c:v>51.05</c:v>
                </c:pt>
                <c:pt idx="1">
                  <c:v>56.09</c:v>
                </c:pt>
                <c:pt idx="2">
                  <c:v>52.61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F67-7A43-AF3F-F5320D4FAE36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9"/>
        <c:overlap val="100"/>
        <c:axId val="2105199711"/>
        <c:axId val="2105490607"/>
      </c:barChart>
      <c:catAx>
        <c:axId val="2105199711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2105490607"/>
        <c:crosses val="autoZero"/>
        <c:auto val="1"/>
        <c:lblAlgn val="ctr"/>
        <c:lblOffset val="100"/>
        <c:noMultiLvlLbl val="0"/>
      </c:catAx>
      <c:valAx>
        <c:axId val="2105490607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10519971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xMode val="edge"/>
          <c:yMode val="edge"/>
          <c:x val="7.8632463815135698E-3"/>
          <c:y val="0.13266216945633869"/>
          <c:w val="0.98820513042772962"/>
          <c:h val="0.847616006611409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'g10-24'!$B$23</c:f>
              <c:strCache>
                <c:ptCount val="1"/>
                <c:pt idx="0">
                  <c:v>Share of GDP</c:v>
                </c:pt>
              </c:strCache>
            </c:strRef>
          </c:tx>
          <c:spPr>
            <a:solidFill>
              <a:srgbClr val="FDAF18"/>
            </a:solidFill>
            <a:ln w="6350" cmpd="sng">
              <a:noFill/>
            </a:ln>
            <a:effectLst/>
            <a:extLst>
              <a:ext uri="{91240B29-F687-4F45-9708-019B960494DF}">
                <a14:hiddenLine xmlns:a14="http://schemas.microsoft.com/office/drawing/2010/main" w="6350" cmpd="sng">
                  <a:solidFill>
                    <a:srgbClr val="000000">
                      <a:alpha val="22000"/>
                    </a:srgbClr>
                  </a:solidFill>
                </a14:hiddenLine>
              </a:ext>
            </a:extLst>
          </c:spPr>
          <c:invertIfNegative val="0"/>
          <c:dPt>
            <c:idx val="15"/>
            <c:invertIfNegative val="0"/>
            <c:bubble3D val="0"/>
            <c:spPr>
              <a:solidFill>
                <a:srgbClr val="DE1920"/>
              </a:solidFill>
              <a:ln w="6350" cmpd="sng">
                <a:noFill/>
              </a:ln>
              <a:effectLst/>
              <a:extLst>
                <a:ext uri="{91240B29-F687-4F45-9708-019B960494DF}">
                  <a14:hiddenLine xmlns:a14="http://schemas.microsoft.com/office/drawing/2010/main" w="6350" cmpd="sng">
                    <a:solidFill>
                      <a:srgbClr val="000000">
                        <a:alpha val="22000"/>
                      </a:srgbClr>
                    </a:solidFill>
                  </a14:hiddenLine>
                </a:ext>
              </a:extLst>
            </c:spPr>
            <c:extLst>
              <c:ext xmlns:c16="http://schemas.microsoft.com/office/drawing/2014/chart" uri="{C3380CC4-5D6E-409C-BE32-E72D297353CC}">
                <c16:uniqueId val="{00000000-2807-4294-AD12-244CB032B0E1}"/>
              </c:ext>
            </c:extLst>
          </c:dPt>
          <c:dPt>
            <c:idx val="1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2807-4294-AD12-244CB032B0E1}"/>
              </c:ext>
            </c:extLst>
          </c:dPt>
          <c:cat>
            <c:strRef>
              <c:f>'g10-24'!$C$24:$C$60</c:f>
              <c:strCache>
                <c:ptCount val="37"/>
                <c:pt idx="0">
                  <c:v>Holandia</c:v>
                </c:pt>
                <c:pt idx="1">
                  <c:v>Norwegia</c:v>
                </c:pt>
                <c:pt idx="2">
                  <c:v>Dania</c:v>
                </c:pt>
                <c:pt idx="3">
                  <c:v>Szwecja</c:v>
                </c:pt>
                <c:pt idx="4">
                  <c:v>Szwajcaria</c:v>
                </c:pt>
                <c:pt idx="5">
                  <c:v>Belgia</c:v>
                </c:pt>
                <c:pt idx="6">
                  <c:v>Francja</c:v>
                </c:pt>
                <c:pt idx="7">
                  <c:v>Finlandia</c:v>
                </c:pt>
                <c:pt idx="8">
                  <c:v>Wielka Brytania</c:v>
                </c:pt>
                <c:pt idx="9">
                  <c:v>Niemcy</c:v>
                </c:pt>
                <c:pt idx="10">
                  <c:v>Japonia</c:v>
                </c:pt>
                <c:pt idx="11">
                  <c:v>Kanada</c:v>
                </c:pt>
                <c:pt idx="12">
                  <c:v>Islandia</c:v>
                </c:pt>
                <c:pt idx="13">
                  <c:v>USA</c:v>
                </c:pt>
                <c:pt idx="14">
                  <c:v>Czechy</c:v>
                </c:pt>
                <c:pt idx="15">
                  <c:v>OECD36</c:v>
                </c:pt>
                <c:pt idx="16">
                  <c:v>Nowa Zelandia</c:v>
                </c:pt>
                <c:pt idx="17">
                  <c:v>Austria</c:v>
                </c:pt>
                <c:pt idx="18">
                  <c:v>Australia</c:v>
                </c:pt>
                <c:pt idx="19">
                  <c:v>Irlandia</c:v>
                </c:pt>
                <c:pt idx="20">
                  <c:v>Luksemburg</c:v>
                </c:pt>
                <c:pt idx="21">
                  <c:v>Słowenia</c:v>
                </c:pt>
                <c:pt idx="22">
                  <c:v>Litwa</c:v>
                </c:pt>
                <c:pt idx="23">
                  <c:v>Korea</c:v>
                </c:pt>
                <c:pt idx="24">
                  <c:v>Portugalia</c:v>
                </c:pt>
                <c:pt idx="25">
                  <c:v>Hiszpania</c:v>
                </c:pt>
                <c:pt idx="26">
                  <c:v>Włochy</c:v>
                </c:pt>
                <c:pt idx="27">
                  <c:v>Estonia</c:v>
                </c:pt>
                <c:pt idx="28">
                  <c:v>Łotwa</c:v>
                </c:pt>
                <c:pt idx="29">
                  <c:v>Węgry</c:v>
                </c:pt>
                <c:pt idx="30">
                  <c:v>Słowacja</c:v>
                </c:pt>
                <c:pt idx="31">
                  <c:v>Polska</c:v>
                </c:pt>
                <c:pt idx="32">
                  <c:v>Izrael</c:v>
                </c:pt>
                <c:pt idx="33">
                  <c:v>Turcja</c:v>
                </c:pt>
                <c:pt idx="34">
                  <c:v>Chile</c:v>
                </c:pt>
                <c:pt idx="35">
                  <c:v>Grecja</c:v>
                </c:pt>
                <c:pt idx="36">
                  <c:v>Meksyk</c:v>
                </c:pt>
              </c:strCache>
            </c:strRef>
          </c:cat>
          <c:val>
            <c:numRef>
              <c:f>'g10-24'!$B$24:$B$60</c:f>
              <c:numCache>
                <c:formatCode>#\ ##0.0_ ;\-#\ ##0.0\ </c:formatCode>
                <c:ptCount val="37"/>
                <c:pt idx="0">
                  <c:v>4.0730000000000004</c:v>
                </c:pt>
                <c:pt idx="1">
                  <c:v>3.7330000000000001</c:v>
                </c:pt>
                <c:pt idx="2">
                  <c:v>3.641</c:v>
                </c:pt>
                <c:pt idx="3">
                  <c:v>3.4049999999999998</c:v>
                </c:pt>
                <c:pt idx="4">
                  <c:v>2.4359999999999999</c:v>
                </c:pt>
                <c:pt idx="5">
                  <c:v>2.3969999999999998</c:v>
                </c:pt>
                <c:pt idx="6">
                  <c:v>2.3969999999999998</c:v>
                </c:pt>
                <c:pt idx="7">
                  <c:v>2.3679999999999999</c:v>
                </c:pt>
                <c:pt idx="8">
                  <c:v>2.2770000000000001</c:v>
                </c:pt>
                <c:pt idx="9">
                  <c:v>2.2050000000000001</c:v>
                </c:pt>
                <c:pt idx="10">
                  <c:v>2.04</c:v>
                </c:pt>
                <c:pt idx="11">
                  <c:v>2.004</c:v>
                </c:pt>
                <c:pt idx="12">
                  <c:v>1.663</c:v>
                </c:pt>
                <c:pt idx="13">
                  <c:v>1.63</c:v>
                </c:pt>
                <c:pt idx="14">
                  <c:v>1.54</c:v>
                </c:pt>
                <c:pt idx="15">
                  <c:v>1.53188888888889</c:v>
                </c:pt>
                <c:pt idx="16">
                  <c:v>1.53</c:v>
                </c:pt>
                <c:pt idx="17">
                  <c:v>1.5029999999999999</c:v>
                </c:pt>
                <c:pt idx="18">
                  <c:v>1.45</c:v>
                </c:pt>
                <c:pt idx="19">
                  <c:v>1.4450000000000001</c:v>
                </c:pt>
                <c:pt idx="20">
                  <c:v>1.3360000000000001</c:v>
                </c:pt>
                <c:pt idx="21">
                  <c:v>1.274</c:v>
                </c:pt>
                <c:pt idx="22">
                  <c:v>1.1479999999999999</c:v>
                </c:pt>
                <c:pt idx="23">
                  <c:v>1.0940000000000001</c:v>
                </c:pt>
                <c:pt idx="24">
                  <c:v>0.92700000000000005</c:v>
                </c:pt>
                <c:pt idx="25">
                  <c:v>0.92700000000000005</c:v>
                </c:pt>
                <c:pt idx="26">
                  <c:v>0.92</c:v>
                </c:pt>
                <c:pt idx="27">
                  <c:v>0.69199999999999995</c:v>
                </c:pt>
                <c:pt idx="28">
                  <c:v>0.59899999999999998</c:v>
                </c:pt>
                <c:pt idx="29">
                  <c:v>0.59699999999999998</c:v>
                </c:pt>
                <c:pt idx="30">
                  <c:v>0.52</c:v>
                </c:pt>
                <c:pt idx="31">
                  <c:v>0.434</c:v>
                </c:pt>
                <c:pt idx="32">
                  <c:v>0.371</c:v>
                </c:pt>
                <c:pt idx="33">
                  <c:v>0.22</c:v>
                </c:pt>
                <c:pt idx="34">
                  <c:v>0.14000000000000001</c:v>
                </c:pt>
                <c:pt idx="35">
                  <c:v>0.13200000000000001</c:v>
                </c:pt>
                <c:pt idx="36">
                  <c:v>0.08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807-4294-AD12-244CB032B0E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7"/>
        <c:axId val="-1393454800"/>
        <c:axId val="-1393455888"/>
      </c:barChart>
      <c:catAx>
        <c:axId val="-139345480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rgbClr val="FFFFFF"/>
              </a:solidFill>
              <a:prstDash val="solid"/>
              <a:round/>
            </a:ln>
            <a:effectLst/>
          </c:spPr>
        </c:majorGridlines>
        <c:numFmt formatCode="General" sourceLinked="0"/>
        <c:majorTickMark val="in"/>
        <c:minorTickMark val="none"/>
        <c:tickLblPos val="low"/>
        <c:spPr>
          <a:noFill/>
          <a:ln w="9525" cap="flat" cmpd="sng" algn="ctr">
            <a:solidFill>
              <a:srgbClr val="000000"/>
            </a:solidFill>
            <a:prstDash val="solid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c:spPr>
        <c:txPr>
          <a:bodyPr rot="-2700000" spcFirstLastPara="1" vertOverflow="ellipsis" wrap="square" anchor="ctr" anchorCtr="1"/>
          <a:lstStyle/>
          <a:p>
            <a:pPr>
              <a:defRPr sz="1400" b="0" i="0" u="none" strike="noStrike" kern="1200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pl-PL"/>
          </a:p>
        </c:txPr>
        <c:crossAx val="-1393455888"/>
        <c:crosses val="autoZero"/>
        <c:auto val="1"/>
        <c:lblAlgn val="ctr"/>
        <c:lblOffset val="0"/>
        <c:tickLblSkip val="1"/>
        <c:noMultiLvlLbl val="0"/>
      </c:catAx>
      <c:valAx>
        <c:axId val="-13934558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rgbClr val="FFFFFF"/>
              </a:solidFill>
              <a:prstDash val="solid"/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rgbClr val="000000"/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r>
                  <a:rPr lang="en-US" sz="1600" b="0" i="0">
                    <a:solidFill>
                      <a:srgbClr val="000000"/>
                    </a:solidFill>
                    <a:latin typeface="Arial Narrow" panose="020B0606020202030204" pitchFamily="34" charset="0"/>
                  </a:rPr>
                  <a:t>% </a:t>
                </a:r>
                <a:r>
                  <a:rPr lang="pl-PL" sz="1600" b="0" i="0">
                    <a:solidFill>
                      <a:srgbClr val="000000"/>
                    </a:solidFill>
                    <a:latin typeface="Arial Narrow" panose="020B0606020202030204" pitchFamily="34" charset="0"/>
                  </a:rPr>
                  <a:t>PKB</a:t>
                </a:r>
                <a:endParaRPr lang="en-US" sz="1600" b="0" i="0">
                  <a:solidFill>
                    <a:srgbClr val="000000"/>
                  </a:solidFill>
                  <a:latin typeface="Arial Narrow" panose="020B0606020202030204" pitchFamily="34" charset="0"/>
                </a:endParaRPr>
              </a:p>
            </c:rich>
          </c:tx>
          <c:layout>
            <c:manualLayout>
              <c:xMode val="edge"/>
              <c:yMode val="edge"/>
              <c:x val="2.1666563333126665E-2"/>
              <c:y val="5.259169084127642E-2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0"/>
        <c:majorTickMark val="in"/>
        <c:minorTickMark val="none"/>
        <c:tickLblPos val="nextTo"/>
        <c:spPr>
          <a:noFill/>
          <a:ln w="9525">
            <a:solidFill>
              <a:srgbClr val="000000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c:spPr>
        <c:txPr>
          <a:bodyPr rot="-60000000" spcFirstLastPara="1" vertOverflow="ellipsis" vert="horz" wrap="square" anchor="t" anchorCtr="0"/>
          <a:lstStyle/>
          <a:p>
            <a:pPr>
              <a:defRPr sz="1600" b="0" i="0" u="none" strike="noStrike" kern="1200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pl-PL"/>
          </a:p>
        </c:txPr>
        <c:crossAx val="-1393454800"/>
        <c:crosses val="autoZero"/>
        <c:crossBetween val="between"/>
        <c:majorUnit val="0.5"/>
      </c:valAx>
      <c:spPr>
        <a:solidFill>
          <a:srgbClr val="EAEAEA"/>
        </a:solidFill>
        <a:ln w="9525">
          <a:noFill/>
        </a:ln>
        <a:effectLst/>
        <a:extLs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</a14:hiddenLine>
          </a:ext>
        </a:extLst>
      </c:spPr>
    </c:plotArea>
    <c:plotVisOnly val="1"/>
    <c:dispBlanksAs val="gap"/>
    <c:showDLblsOverMax val="1"/>
  </c:chart>
  <c:spPr>
    <a:noFill/>
    <a:ln w="9525" cap="flat" cmpd="sng" algn="ctr">
      <a:noFill/>
      <a:round/>
    </a:ln>
    <a:effectLst/>
    <a:extLst>
      <a:ext uri="{909E8E84-426E-40DD-AFC4-6F175D3DCCD1}">
        <a14:hiddenFill xmlns:a14="http://schemas.microsoft.com/office/drawing/2010/main">
          <a:solidFill>
            <a:sysClr val="window" lastClr="FFFFFF"/>
          </a:solidFill>
        </a14:hiddenFill>
      </a:ext>
      <a:ext uri="{91240B29-F687-4F45-9708-019B960494DF}">
        <a14:hiddenLine xmlns:a14="http://schemas.microsoft.com/office/drawing/2010/main" w="9525" cap="flat" cmpd="sng" algn="ctr">
          <a:solidFill>
            <a:sysClr val="windowText" lastClr="000000">
              <a:lumMod val="15000"/>
              <a:lumOff val="85000"/>
            </a:sysClr>
          </a:solidFill>
          <a:round/>
        </a14:hiddenLine>
      </a:ext>
    </a:extLst>
  </c:spPr>
  <c:txPr>
    <a:bodyPr/>
    <a:lstStyle/>
    <a:p>
      <a:pPr>
        <a:defRPr/>
      </a:pPr>
      <a:endParaRPr lang="pl-PL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C58CED-2019-384F-BBE1-0059B256F779}" type="datetimeFigureOut">
              <a:rPr lang="pl-PL" smtClean="0"/>
              <a:t>19.06.2022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85BA18-6D7B-8245-9B94-F41423FAE5C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51901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5CF0F3A-9E11-3046-83D4-819415315B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5C455FF1-FA09-DF46-98A7-2D2B0E5F7E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D18409F-F3AE-7749-B31C-D9A1675382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1601A-4639-7547-8421-6F82BDE1F0F3}" type="datetimeFigureOut">
              <a:rPr lang="pl-PL" smtClean="0"/>
              <a:t>19.06.2022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5B24516-BEFA-DF44-8F4C-8CA05A8EC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123DFDB-3CBB-4549-99F5-EB4D769E10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5BF51-197C-0E46-BC37-70131911321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65448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4FB62C2-9D65-7B41-8DB9-93E2B6445B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131CFF78-EFD6-464F-81C9-1E8013D6A5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9A36C812-3DDD-5146-B43D-F8B6F3C6D7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1601A-4639-7547-8421-6F82BDE1F0F3}" type="datetimeFigureOut">
              <a:rPr lang="pl-PL" smtClean="0"/>
              <a:t>19.06.2022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02049B7F-3529-1C4C-900A-AE50F96355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38C653DA-D1BD-C14B-BA87-8F601C119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5BF51-197C-0E46-BC37-70131911321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00486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B1825D97-C280-D443-9811-31C8FDC1D6D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8541AF26-0FD2-6849-AE19-573EB7BA09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7171B71-1492-A449-BB22-EF0AB6A995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1601A-4639-7547-8421-6F82BDE1F0F3}" type="datetimeFigureOut">
              <a:rPr lang="pl-PL" smtClean="0"/>
              <a:t>19.06.2022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2EB6207C-F23F-1540-81A4-BB3CCE1307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2C3D038-B30A-9C4C-96FE-B3E6FF5799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5BF51-197C-0E46-BC37-70131911321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48336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B3A0563-3DDB-FB4B-B4C2-49728501A6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7250175-FC49-054B-BFFB-990CEDB034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5E185D25-001A-434F-870F-FF8A8775E2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1601A-4639-7547-8421-6F82BDE1F0F3}" type="datetimeFigureOut">
              <a:rPr lang="pl-PL" smtClean="0"/>
              <a:t>19.06.2022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7FC0EF4-C20F-B145-A797-6335EE6A42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27FB270-4B49-2646-B705-0E7E694844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5BF51-197C-0E46-BC37-70131911321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20164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44456B7-F491-E746-BA15-F5035B303B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DE05C0F3-0071-C14F-8850-E4ACFA2DBF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3897FA1-5802-394B-9E7A-DB8CC590AA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1601A-4639-7547-8421-6F82BDE1F0F3}" type="datetimeFigureOut">
              <a:rPr lang="pl-PL" smtClean="0"/>
              <a:t>19.06.2022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4A79322-F6DF-2343-BBE4-00F1A7AF1C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9E798FF-B9EC-7A4D-82C5-D2AEEC563F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5BF51-197C-0E46-BC37-70131911321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49728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24DE54D-CA97-5640-89C1-CA7C76EE8D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8EB7E50-EAE4-BC4B-B79D-131919BE1E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28918DFB-6910-ED43-B21D-56B150EE2C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C3DB1C10-D233-1846-B3FE-5A77069B59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1601A-4639-7547-8421-6F82BDE1F0F3}" type="datetimeFigureOut">
              <a:rPr lang="pl-PL" smtClean="0"/>
              <a:t>19.06.2022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81EBAC6D-BD79-8648-B6EB-931B699F2E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23F1812A-5E9A-1349-83F5-3F23BE76AA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5BF51-197C-0E46-BC37-70131911321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22855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2C7D7A1-24C6-7B43-9CC8-B87B3AD43C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6B165A2D-2E7B-F84B-82CE-A87525E751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A74B4F5B-1BF5-174D-975C-0B02B97613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8E36662E-3D56-FE47-96D2-D14591D462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A24E8FEA-00B7-9740-8C17-DE50068307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2F7F1FA9-A541-AC4E-90DE-9B891705EE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1601A-4639-7547-8421-6F82BDE1F0F3}" type="datetimeFigureOut">
              <a:rPr lang="pl-PL" smtClean="0"/>
              <a:t>19.06.2022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E7C56141-FDCA-0340-A0FB-D4D32CA6C7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C6007980-1C64-4944-B2A9-0DEB1AD569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5BF51-197C-0E46-BC37-70131911321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4316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0850A8D-1338-604C-B74F-1B4195C0D7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A74D3D9D-3EC4-C14F-B192-9951B0FC4D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1601A-4639-7547-8421-6F82BDE1F0F3}" type="datetimeFigureOut">
              <a:rPr lang="pl-PL" smtClean="0"/>
              <a:t>19.06.2022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9ABC2F90-AB5C-1F44-B4A5-F24F70B9D3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A80B1C42-7F3A-1144-AA86-A689E3BBD6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5BF51-197C-0E46-BC37-70131911321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1638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89DD44CA-658F-9D48-97BF-5119510017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1601A-4639-7547-8421-6F82BDE1F0F3}" type="datetimeFigureOut">
              <a:rPr lang="pl-PL" smtClean="0"/>
              <a:t>19.06.2022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0FDC30D3-C50B-624F-AE6B-7B5F230902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9F70716A-4B50-1F47-9014-49961B987C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5BF51-197C-0E46-BC37-70131911321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07375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6D5C578-043D-A846-98F9-9133286EA8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3153EFD-662D-434A-9676-F5E17DBEB4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0C3DF2AE-C144-214D-BA04-0D54455375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D3030A4A-82F6-4A45-9503-BB9145FBD1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1601A-4639-7547-8421-6F82BDE1F0F3}" type="datetimeFigureOut">
              <a:rPr lang="pl-PL" smtClean="0"/>
              <a:t>19.06.2022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A015D04E-556F-BD44-9D2E-7F9165FF39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764DE32C-5F98-1B4C-9D36-A0FE688D95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5BF51-197C-0E46-BC37-70131911321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538380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0D2BE0A-88EF-1647-9C32-9E0C84DA6F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00710EF1-41EA-224B-BD07-CBFB727B4B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1CF4E2C9-DDC8-984E-8069-B5E68671CD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B43C5BE1-68F6-604E-855C-B94501FE2D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1601A-4639-7547-8421-6F82BDE1F0F3}" type="datetimeFigureOut">
              <a:rPr lang="pl-PL" smtClean="0"/>
              <a:t>19.06.2022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6EB28FF7-3046-5E4D-867E-CA1A75804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ED9F1054-E659-944E-86F1-C51ED572A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5BF51-197C-0E46-BC37-70131911321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31044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77E1E82C-F21D-664D-BA27-D66F7E6A0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5AC36DA9-C2C9-A54B-BD7E-E294AD6808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0238E075-5A9A-444C-BE0F-5D94A1B38A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F1601A-4639-7547-8421-6F82BDE1F0F3}" type="datetimeFigureOut">
              <a:rPr lang="pl-PL" smtClean="0"/>
              <a:t>19.06.2022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6D2FBF66-2AB1-834E-BD65-84A500C30F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0F2F8D9-06D8-F34F-8BCD-5855F6EBE6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35BF51-197C-0E46-BC37-70131911321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0627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35950DE-499D-534A-812B-0360C21342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624137"/>
          </a:xfrm>
        </p:spPr>
        <p:txBody>
          <a:bodyPr>
            <a:normAutofit fontScale="90000"/>
          </a:bodyPr>
          <a:lstStyle/>
          <a:p>
            <a:r>
              <a:rPr lang="pl-PL" sz="3600" b="1" dirty="0"/>
              <a:t>Raport</a:t>
            </a:r>
            <a:br>
              <a:rPr lang="pl-PL" sz="3600" b="1" dirty="0"/>
            </a:br>
            <a:r>
              <a:rPr lang="pl-PL" sz="3600" b="1" dirty="0"/>
              <a:t>W stronę sprawiedliwej troski</a:t>
            </a:r>
            <a:br>
              <a:rPr lang="pl-PL" sz="3600" b="1" dirty="0"/>
            </a:br>
            <a:br>
              <a:rPr lang="pl-PL" sz="3600" b="1" dirty="0"/>
            </a:br>
            <a:r>
              <a:rPr lang="pl-PL" sz="3600" b="1" dirty="0"/>
              <a:t>Opieka nad osobami starszymi w Polsce</a:t>
            </a:r>
            <a:br>
              <a:rPr lang="pl-PL" sz="3200" b="1" dirty="0"/>
            </a:br>
            <a:br>
              <a:rPr lang="pl-PL" sz="3200" b="1" dirty="0"/>
            </a:br>
            <a:r>
              <a:rPr lang="pl-PL" sz="3200" b="1" dirty="0"/>
              <a:t>Fundacja im. Stefana Batorego</a:t>
            </a:r>
            <a:br>
              <a:rPr lang="pl-PL" sz="3200" b="1" dirty="0"/>
            </a:br>
            <a:endParaRPr lang="pl-PL" sz="3200" b="1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45BA3CFA-D288-5744-A4A0-A5F0FF84EF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48977" y="3429000"/>
            <a:ext cx="9144000" cy="1655762"/>
          </a:xfrm>
        </p:spPr>
        <p:txBody>
          <a:bodyPr>
            <a:noAutofit/>
          </a:bodyPr>
          <a:lstStyle/>
          <a:p>
            <a:endParaRPr lang="pl-PL" sz="3200" dirty="0"/>
          </a:p>
          <a:p>
            <a:r>
              <a:rPr lang="pl-PL" sz="2800" dirty="0"/>
              <a:t>Irena Wóycicka</a:t>
            </a:r>
          </a:p>
          <a:p>
            <a:endParaRPr lang="pl-PL" sz="2800" dirty="0"/>
          </a:p>
          <a:p>
            <a:endParaRPr lang="pl-PL" sz="2800" dirty="0"/>
          </a:p>
          <a:p>
            <a:r>
              <a:rPr lang="pl-PL" sz="2800" dirty="0"/>
              <a:t>Związek Miast Polskich</a:t>
            </a:r>
          </a:p>
          <a:p>
            <a:r>
              <a:rPr lang="pl-PL" sz="2800" dirty="0"/>
              <a:t>Kraków, 20.06.2022</a:t>
            </a: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4BEC0FB2-37E7-504C-960C-A6A9C5841B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316163"/>
            <a:ext cx="2258658" cy="4120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69776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66364303"/>
              </p:ext>
            </p:extLst>
          </p:nvPr>
        </p:nvGraphicFramePr>
        <p:xfrm>
          <a:off x="1043519" y="1088808"/>
          <a:ext cx="9273673" cy="47771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pole tekstowe 5"/>
          <p:cNvSpPr txBox="1"/>
          <p:nvPr/>
        </p:nvSpPr>
        <p:spPr>
          <a:xfrm>
            <a:off x="871268" y="690113"/>
            <a:ext cx="105947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/>
              <a:t>Wydatki publiczne na opiekę długoterminową w relacji do PKB w krajach OECD w 2019 roku (w %)</a:t>
            </a:r>
          </a:p>
        </p:txBody>
      </p:sp>
      <p:sp>
        <p:nvSpPr>
          <p:cNvPr id="7" name="pole tekstowe 6"/>
          <p:cNvSpPr txBox="1"/>
          <p:nvPr/>
        </p:nvSpPr>
        <p:spPr>
          <a:xfrm>
            <a:off x="414068" y="5865962"/>
            <a:ext cx="1135445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/>
              <a:t>Źródło: OECD </a:t>
            </a:r>
            <a:r>
              <a:rPr lang="pl-PL" sz="1600" dirty="0" err="1"/>
              <a:t>Health</a:t>
            </a:r>
            <a:r>
              <a:rPr lang="pl-PL" sz="1600" dirty="0"/>
              <a:t> </a:t>
            </a:r>
            <a:r>
              <a:rPr lang="pl-PL" sz="1600" dirty="0" err="1"/>
              <a:t>Statistics</a:t>
            </a:r>
            <a:r>
              <a:rPr lang="pl-PL" sz="1600" dirty="0"/>
              <a:t>, https://www.oecd-ilibrary.org/sites/cb584fa2-en/index.html?itemId=/content/component/cb584fa2-en </a:t>
            </a:r>
          </a:p>
        </p:txBody>
      </p:sp>
    </p:spTree>
    <p:extLst>
      <p:ext uri="{BB962C8B-B14F-4D97-AF65-F5344CB8AC3E}">
        <p14:creationId xmlns:p14="http://schemas.microsoft.com/office/powerpoint/2010/main" val="13178247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4993A93-015D-CC40-BF8B-A57EF9389E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6830" y="500062"/>
            <a:ext cx="10515600" cy="1684338"/>
          </a:xfrm>
        </p:spPr>
        <p:txBody>
          <a:bodyPr>
            <a:normAutofit fontScale="90000"/>
          </a:bodyPr>
          <a:lstStyle/>
          <a:p>
            <a:r>
              <a:rPr lang="pl-PL" sz="4000" b="1" dirty="0"/>
              <a:t>Jak zaspokoić potrzeby wsparcia osób starszych w kontekście istniejącego modelu opieki i zmian demograficznych</a:t>
            </a:r>
            <a:br>
              <a:rPr lang="pl-PL" dirty="0"/>
            </a:br>
            <a:endParaRPr lang="pl-PL" b="1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0A59EEC-C83E-684E-8A9F-86BA9F4D8C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04532" y="1825625"/>
            <a:ext cx="8949267" cy="4351338"/>
          </a:xfrm>
        </p:spPr>
        <p:txBody>
          <a:bodyPr>
            <a:normAutofit fontScale="85000" lnSpcReduction="20000"/>
          </a:bodyPr>
          <a:lstStyle/>
          <a:p>
            <a:endParaRPr lang="pl-PL" dirty="0"/>
          </a:p>
          <a:p>
            <a:pPr marL="0" indent="0">
              <a:buNone/>
            </a:pPr>
            <a:r>
              <a:rPr lang="pl-PL" sz="4000" dirty="0"/>
              <a:t>Diagnoza:</a:t>
            </a:r>
          </a:p>
          <a:p>
            <a:r>
              <a:rPr lang="pl-PL" sz="3100" dirty="0"/>
              <a:t>Podmioty sprawujące opiekę i ich rola,</a:t>
            </a:r>
          </a:p>
          <a:p>
            <a:r>
              <a:rPr lang="pl-PL" sz="3100" dirty="0"/>
              <a:t>Zaspokojenie potrzeb opiekuńczych,</a:t>
            </a:r>
          </a:p>
          <a:p>
            <a:r>
              <a:rPr lang="pl-PL" sz="3100" dirty="0"/>
              <a:t>Zmiany demograficzne 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zapotrzebowanie na opiekę  	zasoby opieki</a:t>
            </a:r>
          </a:p>
          <a:p>
            <a:endParaRPr lang="pl-PL" dirty="0"/>
          </a:p>
          <a:p>
            <a:r>
              <a:rPr lang="pl-PL" sz="4000" dirty="0"/>
              <a:t>Kierunki zmian </a:t>
            </a:r>
          </a:p>
          <a:p>
            <a:endParaRPr lang="pl-PL" dirty="0"/>
          </a:p>
        </p:txBody>
      </p:sp>
      <p:sp>
        <p:nvSpPr>
          <p:cNvPr id="16" name="Strzałka w dół 15">
            <a:extLst>
              <a:ext uri="{FF2B5EF4-FFF2-40B4-BE49-F238E27FC236}">
                <a16:creationId xmlns:a16="http://schemas.microsoft.com/office/drawing/2014/main" id="{B5577FA0-B9CC-7247-904B-A0B77FFF6F2A}"/>
              </a:ext>
            </a:extLst>
          </p:cNvPr>
          <p:cNvSpPr/>
          <p:nvPr/>
        </p:nvSpPr>
        <p:spPr>
          <a:xfrm>
            <a:off x="2888193" y="4001294"/>
            <a:ext cx="270934" cy="62653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9" name="Obraz 18">
            <a:extLst>
              <a:ext uri="{FF2B5EF4-FFF2-40B4-BE49-F238E27FC236}">
                <a16:creationId xmlns:a16="http://schemas.microsoft.com/office/drawing/2014/main" id="{6DE7D985-8A63-0B41-BAFA-3888CE000A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2410038"/>
            <a:ext cx="2048933" cy="3494187"/>
          </a:xfrm>
          <a:prstGeom prst="rect">
            <a:avLst/>
          </a:prstGeom>
        </p:spPr>
      </p:pic>
      <p:sp>
        <p:nvSpPr>
          <p:cNvPr id="20" name="Strzałka w dół 19">
            <a:extLst>
              <a:ext uri="{FF2B5EF4-FFF2-40B4-BE49-F238E27FC236}">
                <a16:creationId xmlns:a16="http://schemas.microsoft.com/office/drawing/2014/main" id="{464C0AD1-E735-AA49-822B-FC88E1D983AE}"/>
              </a:ext>
            </a:extLst>
          </p:cNvPr>
          <p:cNvSpPr/>
          <p:nvPr/>
        </p:nvSpPr>
        <p:spPr>
          <a:xfrm>
            <a:off x="5960533" y="4001293"/>
            <a:ext cx="270934" cy="62653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16446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7DF6DA1-9E08-624C-A847-4E9D69B4BD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b="1" dirty="0"/>
              <a:t>Podmioty sprawujące opiekę </a:t>
            </a:r>
          </a:p>
        </p:txBody>
      </p:sp>
      <p:pic>
        <p:nvPicPr>
          <p:cNvPr id="21" name="Obraz 20">
            <a:extLst>
              <a:ext uri="{FF2B5EF4-FFF2-40B4-BE49-F238E27FC236}">
                <a16:creationId xmlns:a16="http://schemas.microsoft.com/office/drawing/2014/main" id="{59A80A9F-9A75-5D44-8860-CA2BAF8E02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879" y="2476712"/>
            <a:ext cx="1945484" cy="3494187"/>
          </a:xfrm>
          <a:prstGeom prst="rect">
            <a:avLst/>
          </a:prstGeom>
        </p:spPr>
      </p:pic>
      <p:grpSp>
        <p:nvGrpSpPr>
          <p:cNvPr id="72" name="Grupa 71">
            <a:extLst>
              <a:ext uri="{FF2B5EF4-FFF2-40B4-BE49-F238E27FC236}">
                <a16:creationId xmlns:a16="http://schemas.microsoft.com/office/drawing/2014/main" id="{D3160D77-D9F8-E144-BFA3-AE2E4A45CC3F}"/>
              </a:ext>
            </a:extLst>
          </p:cNvPr>
          <p:cNvGrpSpPr/>
          <p:nvPr/>
        </p:nvGrpSpPr>
        <p:grpSpPr>
          <a:xfrm>
            <a:off x="3159652" y="2222063"/>
            <a:ext cx="7406747" cy="3755404"/>
            <a:chOff x="-350326" y="385736"/>
            <a:chExt cx="12085472" cy="2427740"/>
          </a:xfrm>
        </p:grpSpPr>
        <p:sp>
          <p:nvSpPr>
            <p:cNvPr id="73" name="pole tekstowe 3">
              <a:extLst>
                <a:ext uri="{FF2B5EF4-FFF2-40B4-BE49-F238E27FC236}">
                  <a16:creationId xmlns:a16="http://schemas.microsoft.com/office/drawing/2014/main" id="{57FC7473-9CC9-E644-B421-F2DE14A05153}"/>
                </a:ext>
              </a:extLst>
            </p:cNvPr>
            <p:cNvSpPr txBox="1"/>
            <p:nvPr/>
          </p:nvSpPr>
          <p:spPr>
            <a:xfrm>
              <a:off x="3174661" y="385736"/>
              <a:ext cx="5050791" cy="471744"/>
            </a:xfrm>
            <a:prstGeom prst="rect">
              <a:avLst/>
            </a:prstGeom>
            <a:ln w="12700">
              <a:solidFill>
                <a:schemeClr val="accent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pPr algn="ctr"/>
              <a:r>
                <a:rPr lang="pl-PL" sz="1600" b="1" kern="1200" dirty="0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Opieka </a:t>
              </a:r>
              <a:endParaRPr lang="pl-PL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/>
              <a:r>
                <a:rPr lang="pl-PL" sz="1600" i="1" kern="1200" dirty="0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pl-PL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4" name="pole tekstowe 4">
              <a:extLst>
                <a:ext uri="{FF2B5EF4-FFF2-40B4-BE49-F238E27FC236}">
                  <a16:creationId xmlns:a16="http://schemas.microsoft.com/office/drawing/2014/main" id="{5723E2DB-DBBF-EB4F-892B-E86DB09F99D6}"/>
                </a:ext>
              </a:extLst>
            </p:cNvPr>
            <p:cNvSpPr txBox="1"/>
            <p:nvPr/>
          </p:nvSpPr>
          <p:spPr>
            <a:xfrm>
              <a:off x="723830" y="1257447"/>
              <a:ext cx="4005579" cy="431800"/>
            </a:xfrm>
            <a:prstGeom prst="rect">
              <a:avLst/>
            </a:prstGeom>
            <a:ln w="12700">
              <a:solidFill>
                <a:schemeClr val="accent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pPr algn="ctr"/>
              <a:r>
                <a:rPr lang="pl-PL" sz="1800" kern="1200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formalna</a:t>
              </a:r>
              <a:endParaRPr lang="pl-PL" sz="12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5" name="pole tekstowe 5">
              <a:extLst>
                <a:ext uri="{FF2B5EF4-FFF2-40B4-BE49-F238E27FC236}">
                  <a16:creationId xmlns:a16="http://schemas.microsoft.com/office/drawing/2014/main" id="{2EAA635C-34DF-4C4A-A7C2-672965C03CD3}"/>
                </a:ext>
              </a:extLst>
            </p:cNvPr>
            <p:cNvSpPr txBox="1"/>
            <p:nvPr/>
          </p:nvSpPr>
          <p:spPr>
            <a:xfrm>
              <a:off x="6083353" y="1258992"/>
              <a:ext cx="4005579" cy="431800"/>
            </a:xfrm>
            <a:prstGeom prst="rect">
              <a:avLst/>
            </a:prstGeom>
            <a:ln w="127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pPr algn="ctr"/>
              <a:r>
                <a:rPr lang="pl-PL" sz="1800" kern="1200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nieformalna</a:t>
              </a:r>
              <a:endParaRPr lang="pl-PL" sz="12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6" name="pole tekstowe 6">
              <a:extLst>
                <a:ext uri="{FF2B5EF4-FFF2-40B4-BE49-F238E27FC236}">
                  <a16:creationId xmlns:a16="http://schemas.microsoft.com/office/drawing/2014/main" id="{76BA9820-E531-3341-A133-A242D454761B}"/>
                </a:ext>
              </a:extLst>
            </p:cNvPr>
            <p:cNvSpPr txBox="1"/>
            <p:nvPr/>
          </p:nvSpPr>
          <p:spPr>
            <a:xfrm>
              <a:off x="6845464" y="2169307"/>
              <a:ext cx="2026112" cy="640233"/>
            </a:xfrm>
            <a:prstGeom prst="rect">
              <a:avLst/>
            </a:prstGeom>
            <a:ln w="12700">
              <a:solidFill>
                <a:schemeClr val="accent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pPr algn="ctr"/>
              <a:r>
                <a:rPr lang="pl-PL" sz="1800" kern="1200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rodzinna</a:t>
              </a:r>
              <a:endParaRPr lang="pl-PL" sz="12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7" name="pole tekstowe 7">
              <a:extLst>
                <a:ext uri="{FF2B5EF4-FFF2-40B4-BE49-F238E27FC236}">
                  <a16:creationId xmlns:a16="http://schemas.microsoft.com/office/drawing/2014/main" id="{852D6751-C61F-FC40-8F1F-7F95F06C7975}"/>
                </a:ext>
              </a:extLst>
            </p:cNvPr>
            <p:cNvSpPr txBox="1"/>
            <p:nvPr/>
          </p:nvSpPr>
          <p:spPr>
            <a:xfrm>
              <a:off x="8990229" y="2168706"/>
              <a:ext cx="2744917" cy="640524"/>
            </a:xfrm>
            <a:prstGeom prst="rect">
              <a:avLst/>
            </a:prstGeom>
            <a:ln w="127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pPr algn="ctr"/>
              <a:r>
                <a:rPr lang="pl-PL" sz="1800" kern="1200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pozarodzinna</a:t>
              </a:r>
              <a:endParaRPr lang="pl-PL" sz="12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8" name="pole tekstowe 8">
              <a:extLst>
                <a:ext uri="{FF2B5EF4-FFF2-40B4-BE49-F238E27FC236}">
                  <a16:creationId xmlns:a16="http://schemas.microsoft.com/office/drawing/2014/main" id="{159A7FA2-94BB-8F42-91C6-FE8D8A359F8D}"/>
                </a:ext>
              </a:extLst>
            </p:cNvPr>
            <p:cNvSpPr txBox="1"/>
            <p:nvPr/>
          </p:nvSpPr>
          <p:spPr>
            <a:xfrm>
              <a:off x="-350326" y="2154173"/>
              <a:ext cx="2843454" cy="658534"/>
            </a:xfrm>
            <a:prstGeom prst="rect">
              <a:avLst/>
            </a:prstGeom>
            <a:ln w="127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pPr algn="ctr"/>
              <a:r>
                <a:rPr lang="pl-PL" sz="1800" kern="1200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usługi społeczne</a:t>
              </a:r>
              <a:endParaRPr lang="pl-PL" sz="12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9" name="pole tekstowe 9">
              <a:extLst>
                <a:ext uri="{FF2B5EF4-FFF2-40B4-BE49-F238E27FC236}">
                  <a16:creationId xmlns:a16="http://schemas.microsoft.com/office/drawing/2014/main" id="{109EC6E5-F4CA-1A46-B51D-8F6027154A36}"/>
                </a:ext>
              </a:extLst>
            </p:cNvPr>
            <p:cNvSpPr txBox="1"/>
            <p:nvPr/>
          </p:nvSpPr>
          <p:spPr>
            <a:xfrm>
              <a:off x="3970417" y="2154400"/>
              <a:ext cx="2775952" cy="655554"/>
            </a:xfrm>
            <a:prstGeom prst="rect">
              <a:avLst/>
            </a:prstGeom>
            <a:ln w="127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pPr algn="ctr"/>
              <a:r>
                <a:rPr lang="pl-PL" sz="1800" kern="1200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rynek usług opiekuńczych</a:t>
              </a:r>
              <a:endParaRPr lang="pl-PL" sz="12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80" name="pole tekstowe 10">
              <a:extLst>
                <a:ext uri="{FF2B5EF4-FFF2-40B4-BE49-F238E27FC236}">
                  <a16:creationId xmlns:a16="http://schemas.microsoft.com/office/drawing/2014/main" id="{D7F8CC96-350C-0D44-A3EB-B80B9C536CB8}"/>
                </a:ext>
              </a:extLst>
            </p:cNvPr>
            <p:cNvSpPr txBox="1"/>
            <p:nvPr/>
          </p:nvSpPr>
          <p:spPr>
            <a:xfrm>
              <a:off x="2583318" y="2146187"/>
              <a:ext cx="1310556" cy="667289"/>
            </a:xfrm>
            <a:prstGeom prst="rect">
              <a:avLst/>
            </a:prstGeom>
            <a:ln w="127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noAutofit/>
            </a:bodyPr>
            <a:lstStyle/>
            <a:p>
              <a:pPr algn="ctr"/>
              <a:r>
                <a:rPr lang="pl-PL" sz="1800" kern="1200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NGOs</a:t>
              </a:r>
              <a:endParaRPr lang="pl-PL" sz="12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81" name="Łącznik prosty 80">
              <a:extLst>
                <a:ext uri="{FF2B5EF4-FFF2-40B4-BE49-F238E27FC236}">
                  <a16:creationId xmlns:a16="http://schemas.microsoft.com/office/drawing/2014/main" id="{715BF943-99E6-9E4C-B32B-28EC4DBE0BA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315506" y="898205"/>
              <a:ext cx="1618263" cy="359234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Łącznik prosty 81">
              <a:extLst>
                <a:ext uri="{FF2B5EF4-FFF2-40B4-BE49-F238E27FC236}">
                  <a16:creationId xmlns:a16="http://schemas.microsoft.com/office/drawing/2014/main" id="{9CE1ABE5-F9A5-6D4E-9811-554C0FA214BE}"/>
                </a:ext>
              </a:extLst>
            </p:cNvPr>
            <p:cNvCxnSpPr>
              <a:cxnSpLocks/>
            </p:cNvCxnSpPr>
            <p:nvPr/>
          </p:nvCxnSpPr>
          <p:spPr>
            <a:xfrm>
              <a:off x="6747509" y="898222"/>
              <a:ext cx="1157940" cy="360743"/>
            </a:xfrm>
            <a:prstGeom prst="line">
              <a:avLst/>
            </a:prstGeom>
            <a:ln w="127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Łącznik prosty 82">
              <a:extLst>
                <a:ext uri="{FF2B5EF4-FFF2-40B4-BE49-F238E27FC236}">
                  <a16:creationId xmlns:a16="http://schemas.microsoft.com/office/drawing/2014/main" id="{5B885A52-99F5-7048-B504-34E2F50D8D3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894704" y="1708580"/>
              <a:ext cx="516894" cy="423467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Łącznik prosty 83">
              <a:extLst>
                <a:ext uri="{FF2B5EF4-FFF2-40B4-BE49-F238E27FC236}">
                  <a16:creationId xmlns:a16="http://schemas.microsoft.com/office/drawing/2014/main" id="{EB25AB97-7490-F848-9B21-2FE7FF6BC27D}"/>
                </a:ext>
              </a:extLst>
            </p:cNvPr>
            <p:cNvCxnSpPr>
              <a:cxnSpLocks/>
            </p:cNvCxnSpPr>
            <p:nvPr/>
          </p:nvCxnSpPr>
          <p:spPr>
            <a:xfrm>
              <a:off x="2940495" y="1693524"/>
              <a:ext cx="156878" cy="452659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Łącznik prosty 84">
              <a:extLst>
                <a:ext uri="{FF2B5EF4-FFF2-40B4-BE49-F238E27FC236}">
                  <a16:creationId xmlns:a16="http://schemas.microsoft.com/office/drawing/2014/main" id="{E200ED8E-FBF2-4E47-B550-12AC933F0146}"/>
                </a:ext>
              </a:extLst>
            </p:cNvPr>
            <p:cNvCxnSpPr>
              <a:cxnSpLocks/>
            </p:cNvCxnSpPr>
            <p:nvPr/>
          </p:nvCxnSpPr>
          <p:spPr>
            <a:xfrm>
              <a:off x="3315501" y="1708574"/>
              <a:ext cx="1280998" cy="448853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Łącznik prosty 85">
              <a:extLst>
                <a:ext uri="{FF2B5EF4-FFF2-40B4-BE49-F238E27FC236}">
                  <a16:creationId xmlns:a16="http://schemas.microsoft.com/office/drawing/2014/main" id="{8B39E150-7ACA-A841-B619-710B77233A8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607696" y="1693525"/>
              <a:ext cx="465361" cy="44965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Łącznik prosty 86">
              <a:extLst>
                <a:ext uri="{FF2B5EF4-FFF2-40B4-BE49-F238E27FC236}">
                  <a16:creationId xmlns:a16="http://schemas.microsoft.com/office/drawing/2014/main" id="{71BC4009-3286-9543-A907-A47D6ACC35C0}"/>
                </a:ext>
              </a:extLst>
            </p:cNvPr>
            <p:cNvCxnSpPr>
              <a:cxnSpLocks/>
            </p:cNvCxnSpPr>
            <p:nvPr/>
          </p:nvCxnSpPr>
          <p:spPr>
            <a:xfrm>
              <a:off x="8880226" y="1708598"/>
              <a:ext cx="675182" cy="423472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803762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8692F73-1935-549A-A844-A61D30EB4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Kto się opiekuje? </a:t>
            </a:r>
          </a:p>
        </p:txBody>
      </p:sp>
      <p:pic>
        <p:nvPicPr>
          <p:cNvPr id="4" name="Symbol zastępczy zawartości 3">
            <a:extLst>
              <a:ext uri="{FF2B5EF4-FFF2-40B4-BE49-F238E27FC236}">
                <a16:creationId xmlns:a16="http://schemas.microsoft.com/office/drawing/2014/main" id="{6EE37A49-5766-E647-4D53-6F09404EFC5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600" y="2289175"/>
            <a:ext cx="2425700" cy="4051300"/>
          </a:xfrm>
          <a:prstGeom prst="rect">
            <a:avLst/>
          </a:prstGeom>
        </p:spPr>
      </p:pic>
      <p:graphicFrame>
        <p:nvGraphicFramePr>
          <p:cNvPr id="7" name="Wykres 6">
            <a:extLst>
              <a:ext uri="{FF2B5EF4-FFF2-40B4-BE49-F238E27FC236}">
                <a16:creationId xmlns:a16="http://schemas.microsoft.com/office/drawing/2014/main" id="{A757B7CD-862E-FC37-E8C5-A84B9286621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73691573"/>
              </p:ext>
            </p:extLst>
          </p:nvPr>
        </p:nvGraphicFramePr>
        <p:xfrm>
          <a:off x="3810000" y="1690688"/>
          <a:ext cx="6388100" cy="4316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0364429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6E19434-C471-CF48-A9FB-2AC28BA500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b="1" dirty="0" err="1"/>
              <a:t>Familizm</a:t>
            </a:r>
            <a:r>
              <a:rPr lang="pl-PL" sz="3600" b="1" dirty="0"/>
              <a:t> bez wsparcia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19A4494-4F87-2546-9C12-3CB2E1699E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6133" y="1825625"/>
            <a:ext cx="9533467" cy="466725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l-PL" sz="3300" dirty="0"/>
              <a:t>    </a:t>
            </a:r>
            <a:r>
              <a:rPr lang="pl-PL" sz="3600" dirty="0"/>
              <a:t>Cechy modelu opieki: </a:t>
            </a:r>
            <a:endParaRPr lang="pl-PL" sz="3600" b="1" dirty="0"/>
          </a:p>
          <a:p>
            <a:pPr lvl="1"/>
            <a:r>
              <a:rPr lang="pl-PL" sz="3600" dirty="0"/>
              <a:t>dominacja opieki nieformalnej, rodzinnej; </a:t>
            </a:r>
          </a:p>
          <a:p>
            <a:pPr lvl="1"/>
            <a:r>
              <a:rPr lang="pl-PL" sz="3600" dirty="0"/>
              <a:t>opieka formalna ma charakter rezydualny; włączana jest dopiero wtedy gdy nie ma opieki rodzinnej; </a:t>
            </a:r>
          </a:p>
          <a:p>
            <a:pPr lvl="1"/>
            <a:r>
              <a:rPr lang="pl-PL" sz="3600" dirty="0"/>
              <a:t>zestaw usług opiekuńczych oraz usług wspierających  opiekunów nieformalnych jest ubogi i nierównomiernie rozłożony przestrzennie.</a:t>
            </a:r>
          </a:p>
          <a:p>
            <a:pPr marL="457200" lvl="1" indent="0">
              <a:buNone/>
            </a:pPr>
            <a:endParaRPr lang="pl-PL" sz="3600" dirty="0"/>
          </a:p>
          <a:p>
            <a:pPr marL="457200" lvl="1" indent="0">
              <a:buNone/>
            </a:pPr>
            <a:r>
              <a:rPr lang="pl-PL" sz="3600" dirty="0"/>
              <a:t>Efekty: </a:t>
            </a:r>
          </a:p>
          <a:p>
            <a:pPr marL="457200" lvl="1" indent="0">
              <a:buNone/>
            </a:pPr>
            <a:endParaRPr lang="pl-PL" sz="3600" dirty="0"/>
          </a:p>
          <a:p>
            <a:pPr lvl="1"/>
            <a:r>
              <a:rPr lang="pl-PL" sz="3600" dirty="0"/>
              <a:t>wysoka luka opiekuńcza (52,6%  potrzeb niezaspokojonych),</a:t>
            </a:r>
          </a:p>
          <a:p>
            <a:pPr lvl="1"/>
            <a:r>
              <a:rPr lang="pl-PL" sz="3600" dirty="0"/>
              <a:t>formy opieki niedostosowane do potrzeb osób wspieranych,</a:t>
            </a:r>
          </a:p>
          <a:p>
            <a:pPr lvl="1"/>
            <a:r>
              <a:rPr lang="pl-PL" sz="3600" dirty="0"/>
              <a:t>duże obciążenie opiekunów rodzinnych i ryzyka socjalne i zdrowotne związane z opieką.</a:t>
            </a:r>
          </a:p>
          <a:p>
            <a:pPr marL="0" indent="0">
              <a:buNone/>
            </a:pPr>
            <a:endParaRPr lang="pl-PL" sz="3600" dirty="0"/>
          </a:p>
          <a:p>
            <a:pPr marL="0" indent="0">
              <a:buNone/>
            </a:pPr>
            <a:endParaRPr lang="pl-PL" dirty="0"/>
          </a:p>
          <a:p>
            <a:endParaRPr lang="pl-PL" dirty="0"/>
          </a:p>
          <a:p>
            <a:pPr lvl="1"/>
            <a:endParaRPr lang="pl-PL" sz="3300" dirty="0"/>
          </a:p>
          <a:p>
            <a:endParaRPr lang="pl-PL" dirty="0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19A4FA66-0CEF-0B48-AA4D-99626B7050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561" y="2529801"/>
            <a:ext cx="1987438" cy="3963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70413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910B4E4-689D-C94B-BA82-E89082C146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4000" b="1" dirty="0"/>
              <a:t>Zmiany</a:t>
            </a:r>
            <a:r>
              <a:rPr lang="pl-PL" b="1" dirty="0"/>
              <a:t> demograficzne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7AC76D7-B7F9-EA4B-BDAA-350AC05581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92400" y="1825625"/>
            <a:ext cx="8661400" cy="4351338"/>
          </a:xfrm>
        </p:spPr>
        <p:txBody>
          <a:bodyPr>
            <a:normAutofit fontScale="92500" lnSpcReduction="20000"/>
          </a:bodyPr>
          <a:lstStyle/>
          <a:p>
            <a:endParaRPr lang="pl-PL" dirty="0"/>
          </a:p>
          <a:p>
            <a:r>
              <a:rPr lang="pl-PL" sz="3200" dirty="0"/>
              <a:t>Wzrost zapotrzebowania na opiekę, w tym zwiększanie się liczby osób starszych, samotnych, wymagających opieki  </a:t>
            </a:r>
          </a:p>
          <a:p>
            <a:r>
              <a:rPr lang="pl-PL" sz="3200" dirty="0"/>
              <a:t>Zmniejszenie się zasobów opieki nieformalnej, </a:t>
            </a:r>
          </a:p>
          <a:p>
            <a:endParaRPr lang="pl-PL" sz="3200" dirty="0"/>
          </a:p>
          <a:p>
            <a:endParaRPr lang="pl-PL" sz="3200" dirty="0"/>
          </a:p>
          <a:p>
            <a:endParaRPr lang="pl-PL" sz="3200" dirty="0"/>
          </a:p>
          <a:p>
            <a:r>
              <a:rPr lang="pl-PL" sz="3200" dirty="0"/>
              <a:t>Wzrost obciążenia rodzin, </a:t>
            </a:r>
          </a:p>
          <a:p>
            <a:r>
              <a:rPr lang="pl-PL" sz="3200" dirty="0"/>
              <a:t>Wzrost luki opiekuńczej.</a:t>
            </a:r>
          </a:p>
          <a:p>
            <a:endParaRPr lang="pl-PL" sz="3200" dirty="0"/>
          </a:p>
          <a:p>
            <a:endParaRPr lang="pl-PL" dirty="0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8BF08322-ADD0-DA42-8E91-D410E1F4BB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948" y="2421467"/>
            <a:ext cx="1987438" cy="3755496"/>
          </a:xfrm>
          <a:prstGeom prst="rect">
            <a:avLst/>
          </a:prstGeom>
        </p:spPr>
      </p:pic>
      <p:sp>
        <p:nvSpPr>
          <p:cNvPr id="5" name="Strzałka w dół 4">
            <a:extLst>
              <a:ext uri="{FF2B5EF4-FFF2-40B4-BE49-F238E27FC236}">
                <a16:creationId xmlns:a16="http://schemas.microsoft.com/office/drawing/2014/main" id="{162B84D8-95FC-194B-81AB-2FCBC041F6AF}"/>
              </a:ext>
            </a:extLst>
          </p:cNvPr>
          <p:cNvSpPr/>
          <p:nvPr/>
        </p:nvSpPr>
        <p:spPr>
          <a:xfrm>
            <a:off x="5431366" y="4001294"/>
            <a:ext cx="484632" cy="79586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406823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42C7976-4F84-8344-925E-02DB666883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b="1" dirty="0"/>
              <a:t>Od </a:t>
            </a:r>
            <a:r>
              <a:rPr lang="pl-PL" sz="4000" b="1" dirty="0" err="1"/>
              <a:t>familizmu</a:t>
            </a:r>
            <a:r>
              <a:rPr lang="pl-PL" sz="4000" b="1" dirty="0"/>
              <a:t> bez wsparcia do </a:t>
            </a:r>
            <a:r>
              <a:rPr lang="pl-PL" sz="4000" b="1" dirty="0" err="1"/>
              <a:t>familizmu</a:t>
            </a:r>
            <a:r>
              <a:rPr lang="pl-PL" sz="4000" b="1" dirty="0"/>
              <a:t> ze wsparciem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ED2727F-FC56-484F-9539-04E7BA5D5B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52132" y="1825625"/>
            <a:ext cx="9101667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Cele : </a:t>
            </a:r>
          </a:p>
          <a:p>
            <a:r>
              <a:rPr lang="pl-PL" dirty="0"/>
              <a:t>zmniejszenia luki opiekuńczej, </a:t>
            </a:r>
          </a:p>
          <a:p>
            <a:r>
              <a:rPr lang="pl-PL" dirty="0"/>
              <a:t>zaspokojenie rosnących potrzeb opiekuńczych, </a:t>
            </a:r>
          </a:p>
          <a:p>
            <a:r>
              <a:rPr lang="pl-PL" dirty="0"/>
              <a:t>zapewnienie dostępu do wysokiej jakościowo opieki bez względu na zamożność, </a:t>
            </a:r>
          </a:p>
          <a:p>
            <a:r>
              <a:rPr lang="pl-PL" dirty="0"/>
              <a:t>zapewnienie wsparcia adekwatnego do potrzeb osób wymagających pomocy (niezależność, samodzielność),</a:t>
            </a:r>
          </a:p>
          <a:p>
            <a:r>
              <a:rPr lang="pl-PL" dirty="0"/>
              <a:t>zmniejszenie obciążenia opiekunów rodzinnych i </a:t>
            </a:r>
            <a:r>
              <a:rPr lang="pl-PL" dirty="0" err="1"/>
              <a:t>ryzyk</a:t>
            </a:r>
            <a:r>
              <a:rPr lang="pl-PL" dirty="0"/>
              <a:t> socjalnych związanych z opieką.</a:t>
            </a:r>
          </a:p>
          <a:p>
            <a:pPr marL="0" indent="0">
              <a:buNone/>
            </a:pPr>
            <a:endParaRPr lang="pl-PL" dirty="0"/>
          </a:p>
          <a:p>
            <a:endParaRPr lang="pl-PL" dirty="0"/>
          </a:p>
          <a:p>
            <a:pPr marL="0" indent="0">
              <a:buNone/>
            </a:pPr>
            <a:endParaRPr lang="pl-PL" dirty="0"/>
          </a:p>
          <a:p>
            <a:endParaRPr lang="pl-PL" dirty="0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B3E86985-6BB7-8C44-9820-A031D4CE19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665" y="2559000"/>
            <a:ext cx="2048933" cy="3494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03304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FECB939-B6A9-0F49-A255-9127FD1379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Zasadnicze elementy zmian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645F9D5-1658-4B45-85DC-FDF1CB9A01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33598" y="1825624"/>
            <a:ext cx="9220202" cy="4549775"/>
          </a:xfrm>
        </p:spPr>
        <p:txBody>
          <a:bodyPr>
            <a:normAutofit fontScale="62500" lnSpcReduction="20000"/>
          </a:bodyPr>
          <a:lstStyle/>
          <a:p>
            <a:r>
              <a:rPr lang="pl-PL" sz="4000" dirty="0"/>
              <a:t>zwiększenie wydatków z budżetu państwa  przeznaczonych na opiekę nad osobami starszymi, </a:t>
            </a:r>
          </a:p>
          <a:p>
            <a:r>
              <a:rPr lang="pl-PL" sz="4000" dirty="0"/>
              <a:t>rozwój opieki formalnej, priorytet dla opieki środowiskowej,</a:t>
            </a:r>
          </a:p>
          <a:p>
            <a:r>
              <a:rPr lang="pl-PL" sz="4000" dirty="0"/>
              <a:t>solidarne rozłożenie ryzyka niesamodzielności poprzez wprowadzenie bonu opiekuńczego zależnego od potrzeb i dochodów,</a:t>
            </a:r>
          </a:p>
          <a:p>
            <a:r>
              <a:rPr lang="pl-PL" sz="4000" dirty="0"/>
              <a:t>planowanie i koordynacja usług,</a:t>
            </a:r>
          </a:p>
          <a:p>
            <a:r>
              <a:rPr lang="pl-PL" sz="4000" dirty="0"/>
              <a:t>wprowadzenie standardów opieki i  nadzorowanie jakości usług, </a:t>
            </a:r>
          </a:p>
          <a:p>
            <a:r>
              <a:rPr lang="pl-PL" sz="4000" dirty="0"/>
              <a:t>zapewnienie systemowego wsparcie opiekunów nieformalnych,</a:t>
            </a:r>
          </a:p>
          <a:p>
            <a:r>
              <a:rPr lang="pl-PL" sz="4000" dirty="0"/>
              <a:t>poprawa warunków pracy oraz kwalifikacji opiekunów formalnych,</a:t>
            </a:r>
          </a:p>
          <a:p>
            <a:r>
              <a:rPr lang="pl-PL" sz="4000" dirty="0"/>
              <a:t>wspieranie rozwoju lokalnych sieci społecznych.</a:t>
            </a:r>
          </a:p>
          <a:p>
            <a:endParaRPr lang="pl-PL" dirty="0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85C3A883-396E-9E40-86FE-04F105D211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665" y="2559000"/>
            <a:ext cx="2048933" cy="3494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3535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8">
            <a:extLst>
              <a:ext uri="{FF2B5EF4-FFF2-40B4-BE49-F238E27FC236}">
                <a16:creationId xmlns:a16="http://schemas.microsoft.com/office/drawing/2014/main" id="{13621B45-8C96-A640-9715-789D5B03A7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040342"/>
          </a:xfrm>
        </p:spPr>
        <p:txBody>
          <a:bodyPr/>
          <a:lstStyle/>
          <a:p>
            <a:r>
              <a:rPr lang="pl-PL" b="1" dirty="0" err="1"/>
              <a:t>Deinstytucjonalizacja</a:t>
            </a:r>
            <a:endParaRPr lang="pl-PL" b="1" dirty="0"/>
          </a:p>
        </p:txBody>
      </p:sp>
      <p:sp>
        <p:nvSpPr>
          <p:cNvPr id="13" name="Symbol zastępczy tekstu 12">
            <a:extLst>
              <a:ext uri="{FF2B5EF4-FFF2-40B4-BE49-F238E27FC236}">
                <a16:creationId xmlns:a16="http://schemas.microsoft.com/office/drawing/2014/main" id="{6A72E35C-25F0-2E47-9A9B-0AB801564D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33598" y="1681163"/>
            <a:ext cx="4504267" cy="823912"/>
          </a:xfrm>
        </p:spPr>
        <p:txBody>
          <a:bodyPr>
            <a:noAutofit/>
          </a:bodyPr>
          <a:lstStyle/>
          <a:p>
            <a:r>
              <a:rPr lang="pl-PL" sz="3600" dirty="0" err="1"/>
              <a:t>Deinstytucjonalizacja</a:t>
            </a:r>
            <a:endParaRPr lang="pl-PL" sz="3600" dirty="0"/>
          </a:p>
        </p:txBody>
      </p:sp>
      <p:sp>
        <p:nvSpPr>
          <p:cNvPr id="10" name="Symbol zastępczy zawartości 9">
            <a:extLst>
              <a:ext uri="{FF2B5EF4-FFF2-40B4-BE49-F238E27FC236}">
                <a16:creationId xmlns:a16="http://schemas.microsoft.com/office/drawing/2014/main" id="{E03647BE-270F-9743-A482-8E88A20368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947333" y="2505075"/>
            <a:ext cx="4690532" cy="3684588"/>
          </a:xfrm>
        </p:spPr>
        <p:txBody>
          <a:bodyPr>
            <a:normAutofit/>
          </a:bodyPr>
          <a:lstStyle/>
          <a:p>
            <a:pPr lvl="1"/>
            <a:r>
              <a:rPr lang="pl-PL" sz="3200" dirty="0"/>
              <a:t>Zastępowanie usług instytucjonalnych przez usługi środowiskowe.</a:t>
            </a:r>
          </a:p>
        </p:txBody>
      </p:sp>
      <p:sp>
        <p:nvSpPr>
          <p:cNvPr id="14" name="Symbol zastępczy tekstu 13">
            <a:extLst>
              <a:ext uri="{FF2B5EF4-FFF2-40B4-BE49-F238E27FC236}">
                <a16:creationId xmlns:a16="http://schemas.microsoft.com/office/drawing/2014/main" id="{BA2E86DD-CDD5-B449-AECB-BAD6B5242C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637866" y="1681163"/>
            <a:ext cx="4717522" cy="823912"/>
          </a:xfrm>
        </p:spPr>
        <p:txBody>
          <a:bodyPr/>
          <a:lstStyle/>
          <a:p>
            <a:r>
              <a:rPr lang="pl-PL" sz="3600" dirty="0"/>
              <a:t>Zrównoważony</a:t>
            </a:r>
            <a:r>
              <a:rPr lang="pl-PL" dirty="0"/>
              <a:t> </a:t>
            </a:r>
            <a:r>
              <a:rPr lang="pl-PL" sz="3600" dirty="0"/>
              <a:t>rozwój </a:t>
            </a:r>
          </a:p>
        </p:txBody>
      </p:sp>
      <p:sp>
        <p:nvSpPr>
          <p:cNvPr id="11" name="Symbol zastępczy zawartości 10">
            <a:extLst>
              <a:ext uri="{FF2B5EF4-FFF2-40B4-BE49-F238E27FC236}">
                <a16:creationId xmlns:a16="http://schemas.microsoft.com/office/drawing/2014/main" id="{69C2ADF3-12D8-5245-BD4B-E9F2864D47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637866" y="2505075"/>
            <a:ext cx="4717521" cy="3684588"/>
          </a:xfrm>
        </p:spPr>
        <p:txBody>
          <a:bodyPr/>
          <a:lstStyle/>
          <a:p>
            <a:r>
              <a:rPr lang="pl-PL" sz="3600" dirty="0"/>
              <a:t>Priorytet: rozwój usług środowiskowych,</a:t>
            </a:r>
          </a:p>
          <a:p>
            <a:r>
              <a:rPr lang="pl-PL" sz="3600" dirty="0"/>
              <a:t>Rozwój opieki instytucjonalnej i zwiększenie jej różnorodności.</a:t>
            </a:r>
          </a:p>
          <a:p>
            <a:endParaRPr lang="pl-PL" sz="3600" dirty="0"/>
          </a:p>
          <a:p>
            <a:endParaRPr lang="pl-PL" dirty="0"/>
          </a:p>
          <a:p>
            <a:endParaRPr lang="pl-PL" dirty="0"/>
          </a:p>
        </p:txBody>
      </p:sp>
      <p:pic>
        <p:nvPicPr>
          <p:cNvPr id="12" name="Obraz 11">
            <a:extLst>
              <a:ext uri="{FF2B5EF4-FFF2-40B4-BE49-F238E27FC236}">
                <a16:creationId xmlns:a16="http://schemas.microsoft.com/office/drawing/2014/main" id="{5FBF5C7E-BDD6-0145-B056-FD7FED48D6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665" y="2559000"/>
            <a:ext cx="2048933" cy="3494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0143557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663</TotalTime>
  <Words>396</Words>
  <Application>Microsoft Macintosh PowerPoint</Application>
  <PresentationFormat>Panoramiczny</PresentationFormat>
  <Paragraphs>81</Paragraphs>
  <Slides>10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5" baseType="lpstr">
      <vt:lpstr>Arial</vt:lpstr>
      <vt:lpstr>Arial Narrow</vt:lpstr>
      <vt:lpstr>Calibri</vt:lpstr>
      <vt:lpstr>Calibri Light</vt:lpstr>
      <vt:lpstr>Motyw pakietu Office</vt:lpstr>
      <vt:lpstr>Raport W stronę sprawiedliwej troski  Opieka nad osobami starszymi w Polsce  Fundacja im. Stefana Batorego </vt:lpstr>
      <vt:lpstr>Jak zaspokoić potrzeby wsparcia osób starszych w kontekście istniejącego modelu opieki i zmian demograficznych </vt:lpstr>
      <vt:lpstr>Podmioty sprawujące opiekę </vt:lpstr>
      <vt:lpstr>Kto się opiekuje? </vt:lpstr>
      <vt:lpstr>Familizm bez wsparcia </vt:lpstr>
      <vt:lpstr>Zmiany demograficzne</vt:lpstr>
      <vt:lpstr>Od familizmu bez wsparcia do familizmu ze wsparciem</vt:lpstr>
      <vt:lpstr>Zasadnicze elementy zmian</vt:lpstr>
      <vt:lpstr>Deinstytucjonalizacja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Raport W stronę sprawiedliwej troski  Opieka nad osobami starszymi w Polsce </dc:title>
  <dc:creator>Irena Woycicka</dc:creator>
  <cp:lastModifiedBy>Irena Woycicka</cp:lastModifiedBy>
  <cp:revision>47</cp:revision>
  <dcterms:created xsi:type="dcterms:W3CDTF">2022-03-06T13:00:46Z</dcterms:created>
  <dcterms:modified xsi:type="dcterms:W3CDTF">2022-06-19T11:26:41Z</dcterms:modified>
</cp:coreProperties>
</file>