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handoutMasterIdLst>
    <p:handoutMasterId r:id="rId23"/>
  </p:handoutMasterIdLst>
  <p:sldIdLst>
    <p:sldId id="256" r:id="rId2"/>
    <p:sldId id="272" r:id="rId3"/>
    <p:sldId id="271" r:id="rId4"/>
    <p:sldId id="273" r:id="rId5"/>
    <p:sldId id="274" r:id="rId6"/>
    <p:sldId id="279" r:id="rId7"/>
    <p:sldId id="276" r:id="rId8"/>
    <p:sldId id="277" r:id="rId9"/>
    <p:sldId id="260" r:id="rId10"/>
    <p:sldId id="267" r:id="rId11"/>
    <p:sldId id="266" r:id="rId12"/>
    <p:sldId id="265" r:id="rId13"/>
    <p:sldId id="263" r:id="rId14"/>
    <p:sldId id="262" r:id="rId15"/>
    <p:sldId id="278" r:id="rId16"/>
    <p:sldId id="258" r:id="rId17"/>
    <p:sldId id="268" r:id="rId18"/>
    <p:sldId id="259" r:id="rId19"/>
    <p:sldId id="269" r:id="rId20"/>
    <p:sldId id="257" r:id="rId21"/>
    <p:sldId id="261" r:id="rId22"/>
  </p:sldIdLst>
  <p:sldSz cx="12192000" cy="6858000"/>
  <p:notesSz cx="6797675" cy="9928225"/>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68" d="100"/>
          <a:sy n="68" d="100"/>
        </p:scale>
        <p:origin x="540"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F:\grant_UMP\demografia\miasto.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sghedu-my.sharepoint.com/personal/aabram_sgh_waw_pl/Documents/PRACA/SGH_naukowe/SGH%202021/fundacja%20Batorego%2025.03.2021/prace%20raport/z%20ZSz/wykresy/luka%20PL.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5000769856019E-2"/>
          <c:y val="4.9151027703306524E-2"/>
          <c:w val="0.92558046682220763"/>
          <c:h val="0.80673439001129932"/>
        </c:manualLayout>
      </c:layout>
      <c:lineChart>
        <c:grouping val="standard"/>
        <c:varyColors val="0"/>
        <c:ser>
          <c:idx val="0"/>
          <c:order val="0"/>
          <c:tx>
            <c:strRef>
              <c:f>wykres!$A$4</c:f>
              <c:strCache>
                <c:ptCount val="1"/>
                <c:pt idx="0">
                  <c:v>ogółem</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wykres!$B$3:$AG$3</c:f>
              <c:numCache>
                <c:formatCode>General</c:formatCode>
                <c:ptCount val="32"/>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numCache>
            </c:numRef>
          </c:cat>
          <c:val>
            <c:numRef>
              <c:f>wykres!$B$4:$AG$4</c:f>
              <c:numCache>
                <c:formatCode>General</c:formatCode>
                <c:ptCount val="32"/>
                <c:pt idx="0">
                  <c:v>10</c:v>
                </c:pt>
                <c:pt idx="1">
                  <c:v>10.199999999999999</c:v>
                </c:pt>
                <c:pt idx="2">
                  <c:v>10.4</c:v>
                </c:pt>
                <c:pt idx="3">
                  <c:v>10.6</c:v>
                </c:pt>
                <c:pt idx="4">
                  <c:v>10.9</c:v>
                </c:pt>
                <c:pt idx="5">
                  <c:v>11.1</c:v>
                </c:pt>
                <c:pt idx="6">
                  <c:v>11.3</c:v>
                </c:pt>
                <c:pt idx="7">
                  <c:v>11.5</c:v>
                </c:pt>
                <c:pt idx="8">
                  <c:v>11.7</c:v>
                </c:pt>
                <c:pt idx="9">
                  <c:v>11.9</c:v>
                </c:pt>
                <c:pt idx="10">
                  <c:v>12.1</c:v>
                </c:pt>
                <c:pt idx="11">
                  <c:v>12.4</c:v>
                </c:pt>
                <c:pt idx="12">
                  <c:v>12.6</c:v>
                </c:pt>
                <c:pt idx="13">
                  <c:v>12.8</c:v>
                </c:pt>
                <c:pt idx="14">
                  <c:v>13</c:v>
                </c:pt>
                <c:pt idx="15">
                  <c:v>13.1</c:v>
                </c:pt>
                <c:pt idx="16">
                  <c:v>13.3</c:v>
                </c:pt>
                <c:pt idx="17">
                  <c:v>13.4</c:v>
                </c:pt>
                <c:pt idx="18">
                  <c:v>13.5</c:v>
                </c:pt>
                <c:pt idx="19">
                  <c:v>13.5</c:v>
                </c:pt>
                <c:pt idx="20">
                  <c:v>13.5</c:v>
                </c:pt>
                <c:pt idx="21">
                  <c:v>13.5</c:v>
                </c:pt>
                <c:pt idx="22">
                  <c:v>13.8</c:v>
                </c:pt>
                <c:pt idx="23">
                  <c:v>14.2</c:v>
                </c:pt>
                <c:pt idx="24">
                  <c:v>14.7</c:v>
                </c:pt>
                <c:pt idx="25">
                  <c:v>15.3</c:v>
                </c:pt>
                <c:pt idx="26">
                  <c:v>15.8</c:v>
                </c:pt>
                <c:pt idx="27">
                  <c:v>16.399999999999999</c:v>
                </c:pt>
                <c:pt idx="28">
                  <c:v>17</c:v>
                </c:pt>
                <c:pt idx="29">
                  <c:v>17.5</c:v>
                </c:pt>
                <c:pt idx="30">
                  <c:v>18.100000000000001</c:v>
                </c:pt>
                <c:pt idx="31">
                  <c:v>18.600000000000001</c:v>
                </c:pt>
              </c:numCache>
            </c:numRef>
          </c:val>
          <c:smooth val="0"/>
          <c:extLst>
            <c:ext xmlns:c16="http://schemas.microsoft.com/office/drawing/2014/chart" uri="{C3380CC4-5D6E-409C-BE32-E72D297353CC}">
              <c16:uniqueId val="{00000000-7943-4FBA-842E-7E223BCBB19C}"/>
            </c:ext>
          </c:extLst>
        </c:ser>
        <c:ser>
          <c:idx val="1"/>
          <c:order val="1"/>
          <c:tx>
            <c:strRef>
              <c:f>wykres!$A$5</c:f>
              <c:strCache>
                <c:ptCount val="1"/>
                <c:pt idx="0">
                  <c:v>miasto</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wykres!$B$3:$AG$3</c:f>
              <c:numCache>
                <c:formatCode>General</c:formatCode>
                <c:ptCount val="32"/>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numCache>
            </c:numRef>
          </c:cat>
          <c:val>
            <c:numRef>
              <c:f>wykres!$B$5:$AG$5</c:f>
              <c:numCache>
                <c:formatCode>General</c:formatCode>
                <c:ptCount val="32"/>
                <c:pt idx="0">
                  <c:v>8.9</c:v>
                </c:pt>
                <c:pt idx="1">
                  <c:v>9.1</c:v>
                </c:pt>
                <c:pt idx="2">
                  <c:v>9.4</c:v>
                </c:pt>
                <c:pt idx="3">
                  <c:v>9.6999999999999993</c:v>
                </c:pt>
                <c:pt idx="4">
                  <c:v>10</c:v>
                </c:pt>
                <c:pt idx="5">
                  <c:v>10.199999999999999</c:v>
                </c:pt>
                <c:pt idx="6">
                  <c:v>10.5</c:v>
                </c:pt>
                <c:pt idx="7">
                  <c:v>10.7</c:v>
                </c:pt>
                <c:pt idx="8">
                  <c:v>11</c:v>
                </c:pt>
                <c:pt idx="9">
                  <c:v>11.2</c:v>
                </c:pt>
                <c:pt idx="10">
                  <c:v>11.4</c:v>
                </c:pt>
                <c:pt idx="11">
                  <c:v>11.7</c:v>
                </c:pt>
                <c:pt idx="12">
                  <c:v>12</c:v>
                </c:pt>
                <c:pt idx="13">
                  <c:v>12.3</c:v>
                </c:pt>
                <c:pt idx="14">
                  <c:v>12.6</c:v>
                </c:pt>
                <c:pt idx="15">
                  <c:v>12.9</c:v>
                </c:pt>
                <c:pt idx="16">
                  <c:v>13.1</c:v>
                </c:pt>
                <c:pt idx="17">
                  <c:v>13.4</c:v>
                </c:pt>
                <c:pt idx="18">
                  <c:v>13.5</c:v>
                </c:pt>
                <c:pt idx="19">
                  <c:v>13.7</c:v>
                </c:pt>
                <c:pt idx="20">
                  <c:v>13.8</c:v>
                </c:pt>
                <c:pt idx="21">
                  <c:v>13.9</c:v>
                </c:pt>
                <c:pt idx="22">
                  <c:v>14.4</c:v>
                </c:pt>
                <c:pt idx="23">
                  <c:v>15</c:v>
                </c:pt>
                <c:pt idx="24">
                  <c:v>15.7</c:v>
                </c:pt>
                <c:pt idx="25">
                  <c:v>16.3</c:v>
                </c:pt>
                <c:pt idx="26">
                  <c:v>17</c:v>
                </c:pt>
                <c:pt idx="27">
                  <c:v>17.8</c:v>
                </c:pt>
                <c:pt idx="28">
                  <c:v>18.5</c:v>
                </c:pt>
                <c:pt idx="29">
                  <c:v>19.2</c:v>
                </c:pt>
                <c:pt idx="30">
                  <c:v>19.899999999999999</c:v>
                </c:pt>
                <c:pt idx="31">
                  <c:v>20.5</c:v>
                </c:pt>
              </c:numCache>
            </c:numRef>
          </c:val>
          <c:smooth val="0"/>
          <c:extLst>
            <c:ext xmlns:c16="http://schemas.microsoft.com/office/drawing/2014/chart" uri="{C3380CC4-5D6E-409C-BE32-E72D297353CC}">
              <c16:uniqueId val="{00000001-7943-4FBA-842E-7E223BCBB19C}"/>
            </c:ext>
          </c:extLst>
        </c:ser>
        <c:ser>
          <c:idx val="2"/>
          <c:order val="2"/>
          <c:tx>
            <c:strRef>
              <c:f>wykres!$A$6</c:f>
              <c:strCache>
                <c:ptCount val="1"/>
                <c:pt idx="0">
                  <c:v>wieś</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wykres!$B$3:$AG$3</c:f>
              <c:numCache>
                <c:formatCode>General</c:formatCode>
                <c:ptCount val="32"/>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pt idx="27">
                  <c:v>2016</c:v>
                </c:pt>
                <c:pt idx="28">
                  <c:v>2017</c:v>
                </c:pt>
                <c:pt idx="29">
                  <c:v>2018</c:v>
                </c:pt>
                <c:pt idx="30">
                  <c:v>2019</c:v>
                </c:pt>
                <c:pt idx="31">
                  <c:v>2020</c:v>
                </c:pt>
              </c:numCache>
            </c:numRef>
          </c:cat>
          <c:val>
            <c:numRef>
              <c:f>wykres!$B$6:$AG$6</c:f>
              <c:numCache>
                <c:formatCode>General</c:formatCode>
                <c:ptCount val="32"/>
                <c:pt idx="0">
                  <c:v>11.8</c:v>
                </c:pt>
                <c:pt idx="1">
                  <c:v>12</c:v>
                </c:pt>
                <c:pt idx="2">
                  <c:v>12.1</c:v>
                </c:pt>
                <c:pt idx="3">
                  <c:v>12.2</c:v>
                </c:pt>
                <c:pt idx="4">
                  <c:v>12.4</c:v>
                </c:pt>
                <c:pt idx="5">
                  <c:v>12.5</c:v>
                </c:pt>
                <c:pt idx="6">
                  <c:v>12.6</c:v>
                </c:pt>
                <c:pt idx="7">
                  <c:v>12.7</c:v>
                </c:pt>
                <c:pt idx="8">
                  <c:v>12.9</c:v>
                </c:pt>
                <c:pt idx="9">
                  <c:v>13.1</c:v>
                </c:pt>
                <c:pt idx="10">
                  <c:v>13.3</c:v>
                </c:pt>
                <c:pt idx="11">
                  <c:v>13.4</c:v>
                </c:pt>
                <c:pt idx="12">
                  <c:v>13.4</c:v>
                </c:pt>
                <c:pt idx="13">
                  <c:v>13.5</c:v>
                </c:pt>
                <c:pt idx="14">
                  <c:v>13.5</c:v>
                </c:pt>
                <c:pt idx="15">
                  <c:v>13.6</c:v>
                </c:pt>
                <c:pt idx="16">
                  <c:v>13.6</c:v>
                </c:pt>
                <c:pt idx="17">
                  <c:v>13.5</c:v>
                </c:pt>
                <c:pt idx="18">
                  <c:v>13.4</c:v>
                </c:pt>
                <c:pt idx="19">
                  <c:v>13.2</c:v>
                </c:pt>
                <c:pt idx="20">
                  <c:v>13.1</c:v>
                </c:pt>
                <c:pt idx="21">
                  <c:v>12.8</c:v>
                </c:pt>
                <c:pt idx="22">
                  <c:v>12.9</c:v>
                </c:pt>
                <c:pt idx="23">
                  <c:v>13.1</c:v>
                </c:pt>
                <c:pt idx="24">
                  <c:v>13.3</c:v>
                </c:pt>
                <c:pt idx="25">
                  <c:v>13.6</c:v>
                </c:pt>
                <c:pt idx="26">
                  <c:v>14</c:v>
                </c:pt>
                <c:pt idx="27">
                  <c:v>14.3</c:v>
                </c:pt>
                <c:pt idx="28">
                  <c:v>14.7</c:v>
                </c:pt>
                <c:pt idx="29">
                  <c:v>15.1</c:v>
                </c:pt>
                <c:pt idx="30">
                  <c:v>15.5</c:v>
                </c:pt>
                <c:pt idx="31">
                  <c:v>15.8</c:v>
                </c:pt>
              </c:numCache>
            </c:numRef>
          </c:val>
          <c:smooth val="0"/>
          <c:extLst>
            <c:ext xmlns:c16="http://schemas.microsoft.com/office/drawing/2014/chart" uri="{C3380CC4-5D6E-409C-BE32-E72D297353CC}">
              <c16:uniqueId val="{00000002-7943-4FBA-842E-7E223BCBB19C}"/>
            </c:ext>
          </c:extLst>
        </c:ser>
        <c:dLbls>
          <c:showLegendKey val="0"/>
          <c:showVal val="0"/>
          <c:showCatName val="0"/>
          <c:showSerName val="0"/>
          <c:showPercent val="0"/>
          <c:showBubbleSize val="0"/>
        </c:dLbls>
        <c:marker val="1"/>
        <c:smooth val="0"/>
        <c:axId val="1566046688"/>
        <c:axId val="1566052128"/>
      </c:lineChart>
      <c:catAx>
        <c:axId val="1566046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pl-PL"/>
          </a:p>
        </c:txPr>
        <c:crossAx val="1566052128"/>
        <c:crosses val="autoZero"/>
        <c:auto val="1"/>
        <c:lblAlgn val="ctr"/>
        <c:lblOffset val="100"/>
        <c:noMultiLvlLbl val="0"/>
      </c:catAx>
      <c:valAx>
        <c:axId val="1566052128"/>
        <c:scaling>
          <c:orientation val="minMax"/>
          <c:min val="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pl-PL"/>
          </a:p>
        </c:txPr>
        <c:crossAx val="1566046688"/>
        <c:crosses val="autoZero"/>
        <c:crossBetween val="between"/>
      </c:valAx>
      <c:spPr>
        <a:noFill/>
        <a:ln>
          <a:noFill/>
        </a:ln>
        <a:effectLst/>
      </c:spPr>
    </c:plotArea>
    <c:legend>
      <c:legendPos val="r"/>
      <c:layout>
        <c:manualLayout>
          <c:xMode val="edge"/>
          <c:yMode val="edge"/>
          <c:x val="0.58678643183767121"/>
          <c:y val="0.67124612273773843"/>
          <c:w val="0.38113942271540752"/>
          <c:h val="0.2172714670719779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a:pPr>
      <a:endParaRPr lang="pl-P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'wg wieku ok'!$C$3</c:f>
              <c:strCache>
                <c:ptCount val="1"/>
                <c:pt idx="0">
                  <c:v>luka I</c:v>
                </c:pt>
              </c:strCache>
            </c:strRef>
          </c:tx>
          <c:spPr>
            <a:solidFill>
              <a:schemeClr val="accent1"/>
            </a:solidFill>
            <a:ln>
              <a:noFill/>
            </a:ln>
            <a:effectLst/>
          </c:spPr>
          <c:invertIfNegative val="0"/>
          <c:cat>
            <c:multiLvlStrRef>
              <c:f>'wg wieku ok'!$A$4:$B$9</c:f>
              <c:multiLvlStrCache>
                <c:ptCount val="6"/>
                <c:lvl>
                  <c:pt idx="0">
                    <c:v>ogółem</c:v>
                  </c:pt>
                  <c:pt idx="1">
                    <c:v>mężczyźni</c:v>
                  </c:pt>
                  <c:pt idx="2">
                    <c:v>kobiety</c:v>
                  </c:pt>
                  <c:pt idx="3">
                    <c:v>ogółem</c:v>
                  </c:pt>
                  <c:pt idx="4">
                    <c:v>mężczyźni</c:v>
                  </c:pt>
                  <c:pt idx="5">
                    <c:v>kobiety</c:v>
                  </c:pt>
                </c:lvl>
                <c:lvl>
                  <c:pt idx="0">
                    <c:v>65-74</c:v>
                  </c:pt>
                  <c:pt idx="3">
                    <c:v>75+</c:v>
                  </c:pt>
                </c:lvl>
              </c:multiLvlStrCache>
            </c:multiLvlStrRef>
          </c:cat>
          <c:val>
            <c:numRef>
              <c:f>'wg wieku ok'!$C$4:$C$9</c:f>
              <c:numCache>
                <c:formatCode>General</c:formatCode>
                <c:ptCount val="6"/>
                <c:pt idx="0">
                  <c:v>63.92</c:v>
                </c:pt>
                <c:pt idx="1">
                  <c:v>67.72</c:v>
                </c:pt>
                <c:pt idx="2">
                  <c:v>61.36</c:v>
                </c:pt>
                <c:pt idx="3">
                  <c:v>46.87</c:v>
                </c:pt>
                <c:pt idx="4">
                  <c:v>48.56</c:v>
                </c:pt>
                <c:pt idx="5">
                  <c:v>46.31</c:v>
                </c:pt>
              </c:numCache>
            </c:numRef>
          </c:val>
          <c:extLst>
            <c:ext xmlns:c16="http://schemas.microsoft.com/office/drawing/2014/chart" uri="{C3380CC4-5D6E-409C-BE32-E72D297353CC}">
              <c16:uniqueId val="{00000000-019F-4B48-A586-C836955A5079}"/>
            </c:ext>
          </c:extLst>
        </c:ser>
        <c:ser>
          <c:idx val="1"/>
          <c:order val="1"/>
          <c:tx>
            <c:strRef>
              <c:f>'wg wieku ok'!$D$3</c:f>
              <c:strCache>
                <c:ptCount val="1"/>
                <c:pt idx="0">
                  <c:v>luka II</c:v>
                </c:pt>
              </c:strCache>
            </c:strRef>
          </c:tx>
          <c:spPr>
            <a:solidFill>
              <a:schemeClr val="accent3"/>
            </a:solidFill>
            <a:ln>
              <a:noFill/>
            </a:ln>
            <a:effectLst/>
          </c:spPr>
          <c:invertIfNegative val="0"/>
          <c:cat>
            <c:multiLvlStrRef>
              <c:f>'wg wieku ok'!$A$4:$B$9</c:f>
              <c:multiLvlStrCache>
                <c:ptCount val="6"/>
                <c:lvl>
                  <c:pt idx="0">
                    <c:v>ogółem</c:v>
                  </c:pt>
                  <c:pt idx="1">
                    <c:v>mężczyźni</c:v>
                  </c:pt>
                  <c:pt idx="2">
                    <c:v>kobiety</c:v>
                  </c:pt>
                  <c:pt idx="3">
                    <c:v>ogółem</c:v>
                  </c:pt>
                  <c:pt idx="4">
                    <c:v>mężczyźni</c:v>
                  </c:pt>
                  <c:pt idx="5">
                    <c:v>kobiety</c:v>
                  </c:pt>
                </c:lvl>
                <c:lvl>
                  <c:pt idx="0">
                    <c:v>65-74</c:v>
                  </c:pt>
                  <c:pt idx="3">
                    <c:v>75+</c:v>
                  </c:pt>
                </c:lvl>
              </c:multiLvlStrCache>
            </c:multiLvlStrRef>
          </c:cat>
          <c:val>
            <c:numRef>
              <c:f>'wg wieku ok'!$D$4:$D$9</c:f>
              <c:numCache>
                <c:formatCode>General</c:formatCode>
                <c:ptCount val="6"/>
                <c:pt idx="0">
                  <c:v>63.21</c:v>
                </c:pt>
                <c:pt idx="1">
                  <c:v>67.72</c:v>
                </c:pt>
                <c:pt idx="2">
                  <c:v>60.19</c:v>
                </c:pt>
                <c:pt idx="3">
                  <c:v>45.71</c:v>
                </c:pt>
                <c:pt idx="4">
                  <c:v>43.89</c:v>
                </c:pt>
                <c:pt idx="5">
                  <c:v>46.31</c:v>
                </c:pt>
              </c:numCache>
            </c:numRef>
          </c:val>
          <c:extLst>
            <c:ext xmlns:c16="http://schemas.microsoft.com/office/drawing/2014/chart" uri="{C3380CC4-5D6E-409C-BE32-E72D297353CC}">
              <c16:uniqueId val="{00000001-019F-4B48-A586-C836955A5079}"/>
            </c:ext>
          </c:extLst>
        </c:ser>
        <c:dLbls>
          <c:showLegendKey val="0"/>
          <c:showVal val="0"/>
          <c:showCatName val="0"/>
          <c:showSerName val="0"/>
          <c:showPercent val="0"/>
          <c:showBubbleSize val="0"/>
        </c:dLbls>
        <c:gapWidth val="182"/>
        <c:axId val="1566047776"/>
        <c:axId val="1566048864"/>
      </c:barChart>
      <c:catAx>
        <c:axId val="15660477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pl-PL"/>
          </a:p>
        </c:txPr>
        <c:crossAx val="1566048864"/>
        <c:crosses val="autoZero"/>
        <c:auto val="1"/>
        <c:lblAlgn val="ctr"/>
        <c:lblOffset val="100"/>
        <c:noMultiLvlLbl val="0"/>
      </c:catAx>
      <c:valAx>
        <c:axId val="1566048864"/>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pl-PL"/>
          </a:p>
        </c:txPr>
        <c:crossAx val="1566047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sz="1400"/>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E2137472-C315-4A7D-8356-E212608D7F71}" type="datetimeFigureOut">
              <a:rPr lang="pl-PL" smtClean="0"/>
              <a:t>22.06.2022</a:t>
            </a:fld>
            <a:endParaRPr lang="pl-PL"/>
          </a:p>
        </p:txBody>
      </p:sp>
      <p:sp>
        <p:nvSpPr>
          <p:cNvPr id="4" name="Symbol zastępczy stopki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1A567A84-7BA9-4B77-9ED3-4F2291FDFA08}" type="slidenum">
              <a:rPr lang="pl-PL" smtClean="0"/>
              <a:t>‹#›</a:t>
            </a:fld>
            <a:endParaRPr lang="pl-PL"/>
          </a:p>
        </p:txBody>
      </p:sp>
    </p:spTree>
    <p:extLst>
      <p:ext uri="{BB962C8B-B14F-4D97-AF65-F5344CB8AC3E}">
        <p14:creationId xmlns:p14="http://schemas.microsoft.com/office/powerpoint/2010/main" val="17096426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DAF3422-0868-456C-A0DE-A30031ED9D9B}"/>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EFE230D0-1701-4774-8DBE-559DA59028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2B20B13E-9235-4E45-8D78-74A286F5A8CB}"/>
              </a:ext>
            </a:extLst>
          </p:cNvPr>
          <p:cNvSpPr>
            <a:spLocks noGrp="1"/>
          </p:cNvSpPr>
          <p:nvPr>
            <p:ph type="dt" sz="half" idx="10"/>
          </p:nvPr>
        </p:nvSpPr>
        <p:spPr/>
        <p:txBody>
          <a:bodyPr/>
          <a:lstStyle/>
          <a:p>
            <a:fld id="{65669334-1F68-465C-9CAE-EB2D64C37510}" type="datetimeFigureOut">
              <a:rPr lang="pl-PL" smtClean="0"/>
              <a:t>22.06.2022</a:t>
            </a:fld>
            <a:endParaRPr lang="pl-PL"/>
          </a:p>
        </p:txBody>
      </p:sp>
      <p:sp>
        <p:nvSpPr>
          <p:cNvPr id="5" name="Symbol zastępczy stopki 4">
            <a:extLst>
              <a:ext uri="{FF2B5EF4-FFF2-40B4-BE49-F238E27FC236}">
                <a16:creationId xmlns:a16="http://schemas.microsoft.com/office/drawing/2014/main" id="{2497C245-56A8-468A-9CF5-3A0FD7C7972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B19E8DC-3054-4036-8E18-A21BD2F0D3F1}"/>
              </a:ext>
            </a:extLst>
          </p:cNvPr>
          <p:cNvSpPr>
            <a:spLocks noGrp="1"/>
          </p:cNvSpPr>
          <p:nvPr>
            <p:ph type="sldNum" sz="quarter" idx="12"/>
          </p:nvPr>
        </p:nvSpPr>
        <p:spPr/>
        <p:txBody>
          <a:bodyPr/>
          <a:lstStyle/>
          <a:p>
            <a:fld id="{4D804EC3-7D76-412C-8CB0-7581D1164782}" type="slidenum">
              <a:rPr lang="pl-PL" smtClean="0"/>
              <a:t>‹#›</a:t>
            </a:fld>
            <a:endParaRPr lang="pl-PL"/>
          </a:p>
        </p:txBody>
      </p:sp>
    </p:spTree>
    <p:extLst>
      <p:ext uri="{BB962C8B-B14F-4D97-AF65-F5344CB8AC3E}">
        <p14:creationId xmlns:p14="http://schemas.microsoft.com/office/powerpoint/2010/main" val="3342482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26578B-ABE0-405F-89D1-8FC106BF3C38}"/>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66A41BA0-8D77-4446-9013-55A7962B5928}"/>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D0B3F13-88D6-4475-A56F-7DB8012E0B38}"/>
              </a:ext>
            </a:extLst>
          </p:cNvPr>
          <p:cNvSpPr>
            <a:spLocks noGrp="1"/>
          </p:cNvSpPr>
          <p:nvPr>
            <p:ph type="dt" sz="half" idx="10"/>
          </p:nvPr>
        </p:nvSpPr>
        <p:spPr/>
        <p:txBody>
          <a:bodyPr/>
          <a:lstStyle/>
          <a:p>
            <a:fld id="{65669334-1F68-465C-9CAE-EB2D64C37510}" type="datetimeFigureOut">
              <a:rPr lang="pl-PL" smtClean="0"/>
              <a:t>22.06.2022</a:t>
            </a:fld>
            <a:endParaRPr lang="pl-PL"/>
          </a:p>
        </p:txBody>
      </p:sp>
      <p:sp>
        <p:nvSpPr>
          <p:cNvPr id="5" name="Symbol zastępczy stopki 4">
            <a:extLst>
              <a:ext uri="{FF2B5EF4-FFF2-40B4-BE49-F238E27FC236}">
                <a16:creationId xmlns:a16="http://schemas.microsoft.com/office/drawing/2014/main" id="{C47EECB6-B519-4001-8B64-EB8932483B7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083C5AA-701E-4628-AD32-01BF33E09169}"/>
              </a:ext>
            </a:extLst>
          </p:cNvPr>
          <p:cNvSpPr>
            <a:spLocks noGrp="1"/>
          </p:cNvSpPr>
          <p:nvPr>
            <p:ph type="sldNum" sz="quarter" idx="12"/>
          </p:nvPr>
        </p:nvSpPr>
        <p:spPr/>
        <p:txBody>
          <a:bodyPr/>
          <a:lstStyle/>
          <a:p>
            <a:fld id="{4D804EC3-7D76-412C-8CB0-7581D1164782}" type="slidenum">
              <a:rPr lang="pl-PL" smtClean="0"/>
              <a:t>‹#›</a:t>
            </a:fld>
            <a:endParaRPr lang="pl-PL"/>
          </a:p>
        </p:txBody>
      </p:sp>
    </p:spTree>
    <p:extLst>
      <p:ext uri="{BB962C8B-B14F-4D97-AF65-F5344CB8AC3E}">
        <p14:creationId xmlns:p14="http://schemas.microsoft.com/office/powerpoint/2010/main" val="2999503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59918FA7-D9C6-4A33-B332-EEDB4682CC75}"/>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92870C6B-8349-4A11-83CF-DF2521BE99C7}"/>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1EE4165-6DF5-49BB-A039-435C532EE8F9}"/>
              </a:ext>
            </a:extLst>
          </p:cNvPr>
          <p:cNvSpPr>
            <a:spLocks noGrp="1"/>
          </p:cNvSpPr>
          <p:nvPr>
            <p:ph type="dt" sz="half" idx="10"/>
          </p:nvPr>
        </p:nvSpPr>
        <p:spPr/>
        <p:txBody>
          <a:bodyPr/>
          <a:lstStyle/>
          <a:p>
            <a:fld id="{65669334-1F68-465C-9CAE-EB2D64C37510}" type="datetimeFigureOut">
              <a:rPr lang="pl-PL" smtClean="0"/>
              <a:t>22.06.2022</a:t>
            </a:fld>
            <a:endParaRPr lang="pl-PL"/>
          </a:p>
        </p:txBody>
      </p:sp>
      <p:sp>
        <p:nvSpPr>
          <p:cNvPr id="5" name="Symbol zastępczy stopki 4">
            <a:extLst>
              <a:ext uri="{FF2B5EF4-FFF2-40B4-BE49-F238E27FC236}">
                <a16:creationId xmlns:a16="http://schemas.microsoft.com/office/drawing/2014/main" id="{D7985664-D26F-4B01-96F5-E6D6692052A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278FF43-AC8C-4DF9-95E5-BCC922EA2F2C}"/>
              </a:ext>
            </a:extLst>
          </p:cNvPr>
          <p:cNvSpPr>
            <a:spLocks noGrp="1"/>
          </p:cNvSpPr>
          <p:nvPr>
            <p:ph type="sldNum" sz="quarter" idx="12"/>
          </p:nvPr>
        </p:nvSpPr>
        <p:spPr/>
        <p:txBody>
          <a:bodyPr/>
          <a:lstStyle/>
          <a:p>
            <a:fld id="{4D804EC3-7D76-412C-8CB0-7581D1164782}" type="slidenum">
              <a:rPr lang="pl-PL" smtClean="0"/>
              <a:t>‹#›</a:t>
            </a:fld>
            <a:endParaRPr lang="pl-PL"/>
          </a:p>
        </p:txBody>
      </p:sp>
    </p:spTree>
    <p:extLst>
      <p:ext uri="{BB962C8B-B14F-4D97-AF65-F5344CB8AC3E}">
        <p14:creationId xmlns:p14="http://schemas.microsoft.com/office/powerpoint/2010/main" val="1499873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D0E4EB-C268-4E50-AEB7-100F2FC178F9}"/>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E942B810-2C4C-470A-A37C-071F00364810}"/>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C300689-2C25-4322-AE47-895F1CC1589E}"/>
              </a:ext>
            </a:extLst>
          </p:cNvPr>
          <p:cNvSpPr>
            <a:spLocks noGrp="1"/>
          </p:cNvSpPr>
          <p:nvPr>
            <p:ph type="dt" sz="half" idx="10"/>
          </p:nvPr>
        </p:nvSpPr>
        <p:spPr/>
        <p:txBody>
          <a:bodyPr/>
          <a:lstStyle/>
          <a:p>
            <a:fld id="{65669334-1F68-465C-9CAE-EB2D64C37510}" type="datetimeFigureOut">
              <a:rPr lang="pl-PL" smtClean="0"/>
              <a:t>22.06.2022</a:t>
            </a:fld>
            <a:endParaRPr lang="pl-PL"/>
          </a:p>
        </p:txBody>
      </p:sp>
      <p:sp>
        <p:nvSpPr>
          <p:cNvPr id="5" name="Symbol zastępczy stopki 4">
            <a:extLst>
              <a:ext uri="{FF2B5EF4-FFF2-40B4-BE49-F238E27FC236}">
                <a16:creationId xmlns:a16="http://schemas.microsoft.com/office/drawing/2014/main" id="{9556810E-19F4-49A8-8B99-D95DB7C37BA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8242DE4-5F0C-4FF2-8B23-83A61B4A44BD}"/>
              </a:ext>
            </a:extLst>
          </p:cNvPr>
          <p:cNvSpPr>
            <a:spLocks noGrp="1"/>
          </p:cNvSpPr>
          <p:nvPr>
            <p:ph type="sldNum" sz="quarter" idx="12"/>
          </p:nvPr>
        </p:nvSpPr>
        <p:spPr/>
        <p:txBody>
          <a:bodyPr/>
          <a:lstStyle/>
          <a:p>
            <a:fld id="{4D804EC3-7D76-412C-8CB0-7581D1164782}" type="slidenum">
              <a:rPr lang="pl-PL" smtClean="0"/>
              <a:t>‹#›</a:t>
            </a:fld>
            <a:endParaRPr lang="pl-PL"/>
          </a:p>
        </p:txBody>
      </p:sp>
    </p:spTree>
    <p:extLst>
      <p:ext uri="{BB962C8B-B14F-4D97-AF65-F5344CB8AC3E}">
        <p14:creationId xmlns:p14="http://schemas.microsoft.com/office/powerpoint/2010/main" val="4191030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66B0ED-D1F5-480A-8C80-01FDD6839228}"/>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822BEF9A-24DC-4638-BF0C-23F00DAF95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D8C5B318-8A16-45AF-82D0-01EE1B767EC4}"/>
              </a:ext>
            </a:extLst>
          </p:cNvPr>
          <p:cNvSpPr>
            <a:spLocks noGrp="1"/>
          </p:cNvSpPr>
          <p:nvPr>
            <p:ph type="dt" sz="half" idx="10"/>
          </p:nvPr>
        </p:nvSpPr>
        <p:spPr/>
        <p:txBody>
          <a:bodyPr/>
          <a:lstStyle/>
          <a:p>
            <a:fld id="{65669334-1F68-465C-9CAE-EB2D64C37510}" type="datetimeFigureOut">
              <a:rPr lang="pl-PL" smtClean="0"/>
              <a:t>22.06.2022</a:t>
            </a:fld>
            <a:endParaRPr lang="pl-PL"/>
          </a:p>
        </p:txBody>
      </p:sp>
      <p:sp>
        <p:nvSpPr>
          <p:cNvPr id="5" name="Symbol zastępczy stopki 4">
            <a:extLst>
              <a:ext uri="{FF2B5EF4-FFF2-40B4-BE49-F238E27FC236}">
                <a16:creationId xmlns:a16="http://schemas.microsoft.com/office/drawing/2014/main" id="{5AD2ED2E-A92A-451A-9AE0-6C6EBCEB983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F543B3F-C7F7-42F6-9DEE-12D594E3FC88}"/>
              </a:ext>
            </a:extLst>
          </p:cNvPr>
          <p:cNvSpPr>
            <a:spLocks noGrp="1"/>
          </p:cNvSpPr>
          <p:nvPr>
            <p:ph type="sldNum" sz="quarter" idx="12"/>
          </p:nvPr>
        </p:nvSpPr>
        <p:spPr/>
        <p:txBody>
          <a:bodyPr/>
          <a:lstStyle/>
          <a:p>
            <a:fld id="{4D804EC3-7D76-412C-8CB0-7581D1164782}" type="slidenum">
              <a:rPr lang="pl-PL" smtClean="0"/>
              <a:t>‹#›</a:t>
            </a:fld>
            <a:endParaRPr lang="pl-PL"/>
          </a:p>
        </p:txBody>
      </p:sp>
    </p:spTree>
    <p:extLst>
      <p:ext uri="{BB962C8B-B14F-4D97-AF65-F5344CB8AC3E}">
        <p14:creationId xmlns:p14="http://schemas.microsoft.com/office/powerpoint/2010/main" val="1490862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466BCC-B583-4C09-BA8A-7501DDF4B7C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2971DCC7-18AB-475D-958B-971E5712CED3}"/>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C076D6C1-C419-4194-B549-05CBAA77D309}"/>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D5379338-FF4A-45F1-99B2-432318DF2680}"/>
              </a:ext>
            </a:extLst>
          </p:cNvPr>
          <p:cNvSpPr>
            <a:spLocks noGrp="1"/>
          </p:cNvSpPr>
          <p:nvPr>
            <p:ph type="dt" sz="half" idx="10"/>
          </p:nvPr>
        </p:nvSpPr>
        <p:spPr/>
        <p:txBody>
          <a:bodyPr/>
          <a:lstStyle/>
          <a:p>
            <a:fld id="{65669334-1F68-465C-9CAE-EB2D64C37510}" type="datetimeFigureOut">
              <a:rPr lang="pl-PL" smtClean="0"/>
              <a:t>22.06.2022</a:t>
            </a:fld>
            <a:endParaRPr lang="pl-PL"/>
          </a:p>
        </p:txBody>
      </p:sp>
      <p:sp>
        <p:nvSpPr>
          <p:cNvPr id="6" name="Symbol zastępczy stopki 5">
            <a:extLst>
              <a:ext uri="{FF2B5EF4-FFF2-40B4-BE49-F238E27FC236}">
                <a16:creationId xmlns:a16="http://schemas.microsoft.com/office/drawing/2014/main" id="{1194D9F5-555B-41A8-8262-5AF5AA566AA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69E8F40-E164-499C-B436-FF9519FA8EED}"/>
              </a:ext>
            </a:extLst>
          </p:cNvPr>
          <p:cNvSpPr>
            <a:spLocks noGrp="1"/>
          </p:cNvSpPr>
          <p:nvPr>
            <p:ph type="sldNum" sz="quarter" idx="12"/>
          </p:nvPr>
        </p:nvSpPr>
        <p:spPr/>
        <p:txBody>
          <a:bodyPr/>
          <a:lstStyle/>
          <a:p>
            <a:fld id="{4D804EC3-7D76-412C-8CB0-7581D1164782}" type="slidenum">
              <a:rPr lang="pl-PL" smtClean="0"/>
              <a:t>‹#›</a:t>
            </a:fld>
            <a:endParaRPr lang="pl-PL"/>
          </a:p>
        </p:txBody>
      </p:sp>
    </p:spTree>
    <p:extLst>
      <p:ext uri="{BB962C8B-B14F-4D97-AF65-F5344CB8AC3E}">
        <p14:creationId xmlns:p14="http://schemas.microsoft.com/office/powerpoint/2010/main" val="3581827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FDF72B-FF5E-4463-9B0D-975C8AEFA525}"/>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E2E61965-76AF-4A56-914D-9B2B2CF0AC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7F20747D-423C-4EB8-88F4-A7F7C15AC284}"/>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05B41954-3DB4-49DE-8307-7037955075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6EE0F963-5335-410E-914A-2ABA856BE0AB}"/>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EB55285D-F21C-4EDC-B44D-464A5B5F2E0F}"/>
              </a:ext>
            </a:extLst>
          </p:cNvPr>
          <p:cNvSpPr>
            <a:spLocks noGrp="1"/>
          </p:cNvSpPr>
          <p:nvPr>
            <p:ph type="dt" sz="half" idx="10"/>
          </p:nvPr>
        </p:nvSpPr>
        <p:spPr/>
        <p:txBody>
          <a:bodyPr/>
          <a:lstStyle/>
          <a:p>
            <a:fld id="{65669334-1F68-465C-9CAE-EB2D64C37510}" type="datetimeFigureOut">
              <a:rPr lang="pl-PL" smtClean="0"/>
              <a:t>22.06.2022</a:t>
            </a:fld>
            <a:endParaRPr lang="pl-PL"/>
          </a:p>
        </p:txBody>
      </p:sp>
      <p:sp>
        <p:nvSpPr>
          <p:cNvPr id="8" name="Symbol zastępczy stopki 7">
            <a:extLst>
              <a:ext uri="{FF2B5EF4-FFF2-40B4-BE49-F238E27FC236}">
                <a16:creationId xmlns:a16="http://schemas.microsoft.com/office/drawing/2014/main" id="{329D8557-48FA-447B-9F16-193549DC3BC3}"/>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1B0F9B7A-5C34-4E38-967D-F3CCCD26AA84}"/>
              </a:ext>
            </a:extLst>
          </p:cNvPr>
          <p:cNvSpPr>
            <a:spLocks noGrp="1"/>
          </p:cNvSpPr>
          <p:nvPr>
            <p:ph type="sldNum" sz="quarter" idx="12"/>
          </p:nvPr>
        </p:nvSpPr>
        <p:spPr/>
        <p:txBody>
          <a:bodyPr/>
          <a:lstStyle/>
          <a:p>
            <a:fld id="{4D804EC3-7D76-412C-8CB0-7581D1164782}" type="slidenum">
              <a:rPr lang="pl-PL" smtClean="0"/>
              <a:t>‹#›</a:t>
            </a:fld>
            <a:endParaRPr lang="pl-PL"/>
          </a:p>
        </p:txBody>
      </p:sp>
    </p:spTree>
    <p:extLst>
      <p:ext uri="{BB962C8B-B14F-4D97-AF65-F5344CB8AC3E}">
        <p14:creationId xmlns:p14="http://schemas.microsoft.com/office/powerpoint/2010/main" val="3803974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0E959D-C133-45D5-A479-18FF3AF4ECA6}"/>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C123601D-DB93-4AAF-8015-15797E4D30CA}"/>
              </a:ext>
            </a:extLst>
          </p:cNvPr>
          <p:cNvSpPr>
            <a:spLocks noGrp="1"/>
          </p:cNvSpPr>
          <p:nvPr>
            <p:ph type="dt" sz="half" idx="10"/>
          </p:nvPr>
        </p:nvSpPr>
        <p:spPr/>
        <p:txBody>
          <a:bodyPr/>
          <a:lstStyle/>
          <a:p>
            <a:fld id="{65669334-1F68-465C-9CAE-EB2D64C37510}" type="datetimeFigureOut">
              <a:rPr lang="pl-PL" smtClean="0"/>
              <a:t>22.06.2022</a:t>
            </a:fld>
            <a:endParaRPr lang="pl-PL"/>
          </a:p>
        </p:txBody>
      </p:sp>
      <p:sp>
        <p:nvSpPr>
          <p:cNvPr id="4" name="Symbol zastępczy stopki 3">
            <a:extLst>
              <a:ext uri="{FF2B5EF4-FFF2-40B4-BE49-F238E27FC236}">
                <a16:creationId xmlns:a16="http://schemas.microsoft.com/office/drawing/2014/main" id="{82930078-D963-4311-9DE5-7EE4C094BD2E}"/>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70BC0401-732F-4792-A441-ECF89C971235}"/>
              </a:ext>
            </a:extLst>
          </p:cNvPr>
          <p:cNvSpPr>
            <a:spLocks noGrp="1"/>
          </p:cNvSpPr>
          <p:nvPr>
            <p:ph type="sldNum" sz="quarter" idx="12"/>
          </p:nvPr>
        </p:nvSpPr>
        <p:spPr/>
        <p:txBody>
          <a:bodyPr/>
          <a:lstStyle/>
          <a:p>
            <a:fld id="{4D804EC3-7D76-412C-8CB0-7581D1164782}" type="slidenum">
              <a:rPr lang="pl-PL" smtClean="0"/>
              <a:t>‹#›</a:t>
            </a:fld>
            <a:endParaRPr lang="pl-PL"/>
          </a:p>
        </p:txBody>
      </p:sp>
    </p:spTree>
    <p:extLst>
      <p:ext uri="{BB962C8B-B14F-4D97-AF65-F5344CB8AC3E}">
        <p14:creationId xmlns:p14="http://schemas.microsoft.com/office/powerpoint/2010/main" val="2879735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A9BC763B-AD65-4186-B049-E85A22DD569B}"/>
              </a:ext>
            </a:extLst>
          </p:cNvPr>
          <p:cNvSpPr>
            <a:spLocks noGrp="1"/>
          </p:cNvSpPr>
          <p:nvPr>
            <p:ph type="dt" sz="half" idx="10"/>
          </p:nvPr>
        </p:nvSpPr>
        <p:spPr/>
        <p:txBody>
          <a:bodyPr/>
          <a:lstStyle/>
          <a:p>
            <a:fld id="{65669334-1F68-465C-9CAE-EB2D64C37510}" type="datetimeFigureOut">
              <a:rPr lang="pl-PL" smtClean="0"/>
              <a:t>22.06.2022</a:t>
            </a:fld>
            <a:endParaRPr lang="pl-PL"/>
          </a:p>
        </p:txBody>
      </p:sp>
      <p:sp>
        <p:nvSpPr>
          <p:cNvPr id="3" name="Symbol zastępczy stopki 2">
            <a:extLst>
              <a:ext uri="{FF2B5EF4-FFF2-40B4-BE49-F238E27FC236}">
                <a16:creationId xmlns:a16="http://schemas.microsoft.com/office/drawing/2014/main" id="{60DE4437-DFF8-4F46-B132-208A4A560872}"/>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7D9CC347-B07F-4F4C-B423-9B0A0BF72D98}"/>
              </a:ext>
            </a:extLst>
          </p:cNvPr>
          <p:cNvSpPr>
            <a:spLocks noGrp="1"/>
          </p:cNvSpPr>
          <p:nvPr>
            <p:ph type="sldNum" sz="quarter" idx="12"/>
          </p:nvPr>
        </p:nvSpPr>
        <p:spPr/>
        <p:txBody>
          <a:bodyPr/>
          <a:lstStyle/>
          <a:p>
            <a:fld id="{4D804EC3-7D76-412C-8CB0-7581D1164782}" type="slidenum">
              <a:rPr lang="pl-PL" smtClean="0"/>
              <a:t>‹#›</a:t>
            </a:fld>
            <a:endParaRPr lang="pl-PL"/>
          </a:p>
        </p:txBody>
      </p:sp>
    </p:spTree>
    <p:extLst>
      <p:ext uri="{BB962C8B-B14F-4D97-AF65-F5344CB8AC3E}">
        <p14:creationId xmlns:p14="http://schemas.microsoft.com/office/powerpoint/2010/main" val="172248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80131A-7E99-40F5-A44A-1DA0BC54BFD8}"/>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EB42D2D6-DB67-4747-9EAC-5561697CE4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24A6C1AD-C684-4B0C-A94C-E88C814B91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ADAE356A-D659-4B72-B314-711135C2891B}"/>
              </a:ext>
            </a:extLst>
          </p:cNvPr>
          <p:cNvSpPr>
            <a:spLocks noGrp="1"/>
          </p:cNvSpPr>
          <p:nvPr>
            <p:ph type="dt" sz="half" idx="10"/>
          </p:nvPr>
        </p:nvSpPr>
        <p:spPr/>
        <p:txBody>
          <a:bodyPr/>
          <a:lstStyle/>
          <a:p>
            <a:fld id="{65669334-1F68-465C-9CAE-EB2D64C37510}" type="datetimeFigureOut">
              <a:rPr lang="pl-PL" smtClean="0"/>
              <a:t>22.06.2022</a:t>
            </a:fld>
            <a:endParaRPr lang="pl-PL"/>
          </a:p>
        </p:txBody>
      </p:sp>
      <p:sp>
        <p:nvSpPr>
          <p:cNvPr id="6" name="Symbol zastępczy stopki 5">
            <a:extLst>
              <a:ext uri="{FF2B5EF4-FFF2-40B4-BE49-F238E27FC236}">
                <a16:creationId xmlns:a16="http://schemas.microsoft.com/office/drawing/2014/main" id="{287DEA19-A4DD-4576-817A-4D7C4180955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7568110-0594-45A7-A663-FB65D0916D4B}"/>
              </a:ext>
            </a:extLst>
          </p:cNvPr>
          <p:cNvSpPr>
            <a:spLocks noGrp="1"/>
          </p:cNvSpPr>
          <p:nvPr>
            <p:ph type="sldNum" sz="quarter" idx="12"/>
          </p:nvPr>
        </p:nvSpPr>
        <p:spPr/>
        <p:txBody>
          <a:bodyPr/>
          <a:lstStyle/>
          <a:p>
            <a:fld id="{4D804EC3-7D76-412C-8CB0-7581D1164782}" type="slidenum">
              <a:rPr lang="pl-PL" smtClean="0"/>
              <a:t>‹#›</a:t>
            </a:fld>
            <a:endParaRPr lang="pl-PL"/>
          </a:p>
        </p:txBody>
      </p:sp>
    </p:spTree>
    <p:extLst>
      <p:ext uri="{BB962C8B-B14F-4D97-AF65-F5344CB8AC3E}">
        <p14:creationId xmlns:p14="http://schemas.microsoft.com/office/powerpoint/2010/main" val="4001603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0316BD-2628-4EF9-89D5-91007BF4AFB0}"/>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F310A290-4E67-43D8-B1F1-CC81B29BF8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7512FAE0-C8EA-4665-A6E7-9BF0B59D01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457BF064-B789-4580-AC99-7EB18020334B}"/>
              </a:ext>
            </a:extLst>
          </p:cNvPr>
          <p:cNvSpPr>
            <a:spLocks noGrp="1"/>
          </p:cNvSpPr>
          <p:nvPr>
            <p:ph type="dt" sz="half" idx="10"/>
          </p:nvPr>
        </p:nvSpPr>
        <p:spPr/>
        <p:txBody>
          <a:bodyPr/>
          <a:lstStyle/>
          <a:p>
            <a:fld id="{65669334-1F68-465C-9CAE-EB2D64C37510}" type="datetimeFigureOut">
              <a:rPr lang="pl-PL" smtClean="0"/>
              <a:t>22.06.2022</a:t>
            </a:fld>
            <a:endParaRPr lang="pl-PL"/>
          </a:p>
        </p:txBody>
      </p:sp>
      <p:sp>
        <p:nvSpPr>
          <p:cNvPr id="6" name="Symbol zastępczy stopki 5">
            <a:extLst>
              <a:ext uri="{FF2B5EF4-FFF2-40B4-BE49-F238E27FC236}">
                <a16:creationId xmlns:a16="http://schemas.microsoft.com/office/drawing/2014/main" id="{7CF86BA3-AB72-4C83-B885-2456E1F5365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02DBD14-C01E-40A1-A502-87AC1FE1836B}"/>
              </a:ext>
            </a:extLst>
          </p:cNvPr>
          <p:cNvSpPr>
            <a:spLocks noGrp="1"/>
          </p:cNvSpPr>
          <p:nvPr>
            <p:ph type="sldNum" sz="quarter" idx="12"/>
          </p:nvPr>
        </p:nvSpPr>
        <p:spPr/>
        <p:txBody>
          <a:bodyPr/>
          <a:lstStyle/>
          <a:p>
            <a:fld id="{4D804EC3-7D76-412C-8CB0-7581D1164782}" type="slidenum">
              <a:rPr lang="pl-PL" smtClean="0"/>
              <a:t>‹#›</a:t>
            </a:fld>
            <a:endParaRPr lang="pl-PL"/>
          </a:p>
        </p:txBody>
      </p:sp>
    </p:spTree>
    <p:extLst>
      <p:ext uri="{BB962C8B-B14F-4D97-AF65-F5344CB8AC3E}">
        <p14:creationId xmlns:p14="http://schemas.microsoft.com/office/powerpoint/2010/main" val="2784597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AF04948A-8798-40E9-90DA-602AACB89E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FA141CF0-523F-4C11-A38B-C46FAD4B80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01E5049-C3D0-4FFB-9868-C1F8D7B55E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69334-1F68-465C-9CAE-EB2D64C37510}" type="datetimeFigureOut">
              <a:rPr lang="pl-PL" smtClean="0"/>
              <a:t>22.06.2022</a:t>
            </a:fld>
            <a:endParaRPr lang="pl-PL"/>
          </a:p>
        </p:txBody>
      </p:sp>
      <p:sp>
        <p:nvSpPr>
          <p:cNvPr id="5" name="Symbol zastępczy stopki 4">
            <a:extLst>
              <a:ext uri="{FF2B5EF4-FFF2-40B4-BE49-F238E27FC236}">
                <a16:creationId xmlns:a16="http://schemas.microsoft.com/office/drawing/2014/main" id="{C7824CEC-93CC-47F4-A65B-606B2CB10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8235073C-9140-401B-A25B-72807FE5A6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804EC3-7D76-412C-8CB0-7581D1164782}" type="slidenum">
              <a:rPr lang="pl-PL" smtClean="0"/>
              <a:t>‹#›</a:t>
            </a:fld>
            <a:endParaRPr lang="pl-PL"/>
          </a:p>
        </p:txBody>
      </p:sp>
    </p:spTree>
    <p:extLst>
      <p:ext uri="{BB962C8B-B14F-4D97-AF65-F5344CB8AC3E}">
        <p14:creationId xmlns:p14="http://schemas.microsoft.com/office/powerpoint/2010/main" val="3032447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a:extLst>
              <a:ext uri="{FF2B5EF4-FFF2-40B4-BE49-F238E27FC236}">
                <a16:creationId xmlns:a16="http://schemas.microsoft.com/office/drawing/2014/main" id="{7D675792-C5B6-802A-9C26-99BFCAF834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129" y="3267049"/>
            <a:ext cx="2334320" cy="3338421"/>
          </a:xfrm>
          <a:prstGeom prst="rect">
            <a:avLst/>
          </a:prstGeom>
          <a:ln>
            <a:solidFill>
              <a:schemeClr val="accent1"/>
            </a:solidFill>
          </a:ln>
        </p:spPr>
      </p:pic>
      <p:sp>
        <p:nvSpPr>
          <p:cNvPr id="2" name="Tytuł 1">
            <a:extLst>
              <a:ext uri="{FF2B5EF4-FFF2-40B4-BE49-F238E27FC236}">
                <a16:creationId xmlns:a16="http://schemas.microsoft.com/office/drawing/2014/main" id="{2AB193A7-BC81-4CBE-A8F2-62292AFAF74D}"/>
              </a:ext>
            </a:extLst>
          </p:cNvPr>
          <p:cNvSpPr>
            <a:spLocks noGrp="1"/>
          </p:cNvSpPr>
          <p:nvPr>
            <p:ph type="ctrTitle"/>
          </p:nvPr>
        </p:nvSpPr>
        <p:spPr>
          <a:xfrm>
            <a:off x="1429109" y="836762"/>
            <a:ext cx="9612702" cy="5443268"/>
          </a:xfrm>
        </p:spPr>
        <p:txBody>
          <a:bodyPr>
            <a:normAutofit fontScale="90000"/>
          </a:bodyPr>
          <a:lstStyle/>
          <a:p>
            <a:r>
              <a:rPr lang="pl-PL" dirty="0"/>
              <a:t>W stronę sprawiedliwej troski</a:t>
            </a:r>
            <a:br>
              <a:rPr lang="pl-PL" dirty="0"/>
            </a:br>
            <a:r>
              <a:rPr lang="pl-PL" sz="4000" dirty="0"/>
              <a:t>Opieka nad osobami starszymi w Polsce</a:t>
            </a:r>
            <a:br>
              <a:rPr lang="pl-PL" sz="4000" dirty="0"/>
            </a:br>
            <a:br>
              <a:rPr lang="pl-PL" sz="4000" dirty="0"/>
            </a:br>
            <a:br>
              <a:rPr lang="pl-PL" sz="3200" dirty="0"/>
            </a:br>
            <a:r>
              <a:rPr lang="pl-PL" sz="2800" dirty="0"/>
              <a:t>Anita Abramowska-</a:t>
            </a:r>
            <a:r>
              <a:rPr lang="pl-PL" sz="2800" dirty="0" err="1"/>
              <a:t>Kmon</a:t>
            </a:r>
            <a:r>
              <a:rPr lang="pl-PL" sz="2800" dirty="0"/>
              <a:t>, Rafał Bakalarczyk, Irena E. Kotowska, Wojciech Łątkowski, Paweł Łuczak, Zofia Szweda-Lewandowska, Irena Wóycicka</a:t>
            </a:r>
            <a:br>
              <a:rPr lang="pl-PL" sz="3200" dirty="0"/>
            </a:br>
            <a:br>
              <a:rPr lang="pl-PL" sz="3200" dirty="0"/>
            </a:br>
            <a:r>
              <a:rPr lang="pl-PL" sz="2800" dirty="0"/>
              <a:t>Redakcja merytoryczna: Irena Wóycicka</a:t>
            </a:r>
            <a:br>
              <a:rPr lang="pl-PL" sz="2800" dirty="0"/>
            </a:br>
            <a:br>
              <a:rPr lang="pl-PL" sz="2800" dirty="0"/>
            </a:br>
            <a:br>
              <a:rPr lang="pl-PL" sz="2800" dirty="0"/>
            </a:br>
            <a:br>
              <a:rPr lang="pl-PL" sz="2800" dirty="0"/>
            </a:br>
            <a:r>
              <a:rPr lang="pl-PL" sz="2000" dirty="0"/>
              <a:t>raport dostępny na stronie:</a:t>
            </a:r>
            <a:br>
              <a:rPr lang="pl-PL" sz="2800" dirty="0"/>
            </a:br>
            <a:r>
              <a:rPr lang="pl-PL" sz="1600" dirty="0"/>
              <a:t>https://www.batory.org.pl/publikacja/w_strone_sprawiedliwej_troski/</a:t>
            </a:r>
          </a:p>
        </p:txBody>
      </p:sp>
    </p:spTree>
    <p:extLst>
      <p:ext uri="{BB962C8B-B14F-4D97-AF65-F5344CB8AC3E}">
        <p14:creationId xmlns:p14="http://schemas.microsoft.com/office/powerpoint/2010/main" val="1855393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188AE580-6B4C-4A39-BA2C-FA71A4800880}"/>
              </a:ext>
            </a:extLst>
          </p:cNvPr>
          <p:cNvPicPr>
            <a:picLocks noChangeAspect="1"/>
          </p:cNvPicPr>
          <p:nvPr/>
        </p:nvPicPr>
        <p:blipFill>
          <a:blip r:embed="rId2"/>
          <a:stretch>
            <a:fillRect/>
          </a:stretch>
        </p:blipFill>
        <p:spPr>
          <a:xfrm>
            <a:off x="1361405" y="302050"/>
            <a:ext cx="8364486" cy="5570792"/>
          </a:xfrm>
          <a:prstGeom prst="rect">
            <a:avLst/>
          </a:prstGeom>
          <a:ln>
            <a:solidFill>
              <a:schemeClr val="accent1"/>
            </a:solidFill>
          </a:ln>
        </p:spPr>
      </p:pic>
      <p:sp>
        <p:nvSpPr>
          <p:cNvPr id="7" name="pole tekstowe 6">
            <a:extLst>
              <a:ext uri="{FF2B5EF4-FFF2-40B4-BE49-F238E27FC236}">
                <a16:creationId xmlns:a16="http://schemas.microsoft.com/office/drawing/2014/main" id="{5B066EF6-27B5-4912-8629-52BF1B4F1288}"/>
              </a:ext>
            </a:extLst>
          </p:cNvPr>
          <p:cNvSpPr txBox="1"/>
          <p:nvPr/>
        </p:nvSpPr>
        <p:spPr>
          <a:xfrm>
            <a:off x="142505" y="6249328"/>
            <a:ext cx="11780322" cy="306622"/>
          </a:xfrm>
          <a:prstGeom prst="rect">
            <a:avLst/>
          </a:prstGeom>
          <a:noFill/>
        </p:spPr>
        <p:txBody>
          <a:bodyPr wrap="square">
            <a:spAutoFit/>
          </a:bodyPr>
          <a:lstStyle/>
          <a:p>
            <a:pPr indent="288290" algn="just">
              <a:lnSpc>
                <a:spcPts val="1900"/>
              </a:lnSpc>
            </a:pPr>
            <a:r>
              <a:rPr lang="pl-PL" sz="1050" dirty="0">
                <a:effectLst/>
                <a:latin typeface="Times New Roman" panose="02020603050405020304" pitchFamily="18" charset="0"/>
                <a:ea typeface="Times New Roman" panose="02020603050405020304" pitchFamily="18" charset="0"/>
              </a:rPr>
              <a:t>Źródło: </a:t>
            </a:r>
            <a:r>
              <a:rPr lang="pl-PL" sz="1050" dirty="0" err="1">
                <a:effectLst/>
                <a:latin typeface="Times New Roman" panose="02020603050405020304" pitchFamily="18" charset="0"/>
                <a:ea typeface="Times New Roman" panose="02020603050405020304" pitchFamily="18" charset="0"/>
              </a:rPr>
              <a:t>Szarfenberg</a:t>
            </a:r>
            <a:r>
              <a:rPr lang="pl-PL" sz="1050" dirty="0">
                <a:effectLst/>
                <a:latin typeface="Times New Roman" panose="02020603050405020304" pitchFamily="18" charset="0"/>
                <a:ea typeface="Times New Roman" panose="02020603050405020304" pitchFamily="18" charset="0"/>
              </a:rPr>
              <a:t> R., Standaryzacja usług społecznych, publikacja wydana w ramach projektu „Tworzenie i rozwijanie standardów usług pomocy i integracji społecznej”, WRZOS, Warszawa 2011, s.6.</a:t>
            </a:r>
          </a:p>
        </p:txBody>
      </p:sp>
    </p:spTree>
    <p:extLst>
      <p:ext uri="{BB962C8B-B14F-4D97-AF65-F5344CB8AC3E}">
        <p14:creationId xmlns:p14="http://schemas.microsoft.com/office/powerpoint/2010/main" val="3394787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Standaryzacja:</a:t>
            </a:r>
          </a:p>
        </p:txBody>
      </p:sp>
      <p:sp>
        <p:nvSpPr>
          <p:cNvPr id="3" name="Symbol zastępczy zawartości 2"/>
          <p:cNvSpPr>
            <a:spLocks noGrp="1"/>
          </p:cNvSpPr>
          <p:nvPr>
            <p:ph idx="1"/>
          </p:nvPr>
        </p:nvSpPr>
        <p:spPr/>
        <p:txBody>
          <a:bodyPr/>
          <a:lstStyle/>
          <a:p>
            <a:r>
              <a:rPr lang="pl-PL" dirty="0"/>
              <a:t>Personel,</a:t>
            </a:r>
          </a:p>
          <a:p>
            <a:r>
              <a:rPr lang="pl-PL" dirty="0"/>
              <a:t>Sprzęt,</a:t>
            </a:r>
          </a:p>
          <a:p>
            <a:r>
              <a:rPr lang="pl-PL" dirty="0"/>
              <a:t>Czynności opiekuńcze,</a:t>
            </a:r>
          </a:p>
          <a:p>
            <a:r>
              <a:rPr lang="pl-PL" dirty="0"/>
              <a:t>Procedury.</a:t>
            </a:r>
          </a:p>
        </p:txBody>
      </p:sp>
    </p:spTree>
    <p:extLst>
      <p:ext uri="{BB962C8B-B14F-4D97-AF65-F5344CB8AC3E}">
        <p14:creationId xmlns:p14="http://schemas.microsoft.com/office/powerpoint/2010/main" val="786269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Standardy:</a:t>
            </a:r>
          </a:p>
        </p:txBody>
      </p:sp>
      <p:sp>
        <p:nvSpPr>
          <p:cNvPr id="4" name="Symbol zastępczy zawartości 3"/>
          <p:cNvSpPr>
            <a:spLocks noGrp="1"/>
          </p:cNvSpPr>
          <p:nvPr>
            <p:ph sz="half" idx="1"/>
          </p:nvPr>
        </p:nvSpPr>
        <p:spPr/>
        <p:txBody>
          <a:bodyPr/>
          <a:lstStyle/>
          <a:p>
            <a:r>
              <a:rPr lang="pl-PL" dirty="0"/>
              <a:t>w instytucjach </a:t>
            </a:r>
          </a:p>
          <a:p>
            <a:pPr lvl="1"/>
            <a:r>
              <a:rPr lang="pl-PL" dirty="0" err="1"/>
              <a:t>DPSy</a:t>
            </a:r>
            <a:r>
              <a:rPr lang="pl-PL" dirty="0"/>
              <a:t>, </a:t>
            </a:r>
          </a:p>
          <a:p>
            <a:pPr lvl="1"/>
            <a:r>
              <a:rPr lang="pl-PL" dirty="0"/>
              <a:t>zakłady stacjonarnej pomocy społecznej, </a:t>
            </a:r>
          </a:p>
          <a:p>
            <a:pPr lvl="1"/>
            <a:r>
              <a:rPr lang="pl-PL" dirty="0" err="1"/>
              <a:t>ZOLe</a:t>
            </a:r>
            <a:r>
              <a:rPr lang="pl-PL" dirty="0"/>
              <a:t> </a:t>
            </a:r>
          </a:p>
          <a:p>
            <a:pPr marL="0" indent="0">
              <a:buNone/>
            </a:pPr>
            <a:r>
              <a:rPr lang="pl-PL" dirty="0"/>
              <a:t>standardy są wdrożone od dawna.</a:t>
            </a:r>
          </a:p>
        </p:txBody>
      </p:sp>
      <p:sp>
        <p:nvSpPr>
          <p:cNvPr id="5" name="Symbol zastępczy zawartości 4"/>
          <p:cNvSpPr>
            <a:spLocks noGrp="1"/>
          </p:cNvSpPr>
          <p:nvPr>
            <p:ph sz="half" idx="2"/>
          </p:nvPr>
        </p:nvSpPr>
        <p:spPr/>
        <p:txBody>
          <a:bodyPr/>
          <a:lstStyle/>
          <a:p>
            <a:r>
              <a:rPr lang="pl-PL" dirty="0"/>
              <a:t>usługi środowiskowe</a:t>
            </a:r>
          </a:p>
          <a:p>
            <a:pPr lvl="1"/>
            <a:r>
              <a:rPr lang="pl-PL" dirty="0"/>
              <a:t>Zależne także od infrastruktury i warunków bytowania usługobiorcy</a:t>
            </a:r>
          </a:p>
          <a:p>
            <a:pPr marL="0" indent="0">
              <a:buNone/>
            </a:pPr>
            <a:r>
              <a:rPr lang="pl-PL" dirty="0"/>
              <a:t>od niedawna w dyskusji publicznej pojawia się kwestia standardów na poziomie ogólnokrajowym.</a:t>
            </a:r>
          </a:p>
        </p:txBody>
      </p:sp>
    </p:spTree>
    <p:extLst>
      <p:ext uri="{BB962C8B-B14F-4D97-AF65-F5344CB8AC3E}">
        <p14:creationId xmlns:p14="http://schemas.microsoft.com/office/powerpoint/2010/main" val="1188965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Specyfika klienta:</a:t>
            </a:r>
          </a:p>
        </p:txBody>
      </p:sp>
      <p:sp>
        <p:nvSpPr>
          <p:cNvPr id="3" name="Symbol zastępczy zawartości 2"/>
          <p:cNvSpPr>
            <a:spLocks noGrp="1"/>
          </p:cNvSpPr>
          <p:nvPr>
            <p:ph idx="1"/>
          </p:nvPr>
        </p:nvSpPr>
        <p:spPr/>
        <p:txBody>
          <a:bodyPr/>
          <a:lstStyle/>
          <a:p>
            <a:r>
              <a:rPr lang="pl-PL" dirty="0"/>
              <a:t>często osoby, które samodzielnie nie potrafią ocenić jakości otrzymywanych usług;</a:t>
            </a:r>
          </a:p>
          <a:p>
            <a:r>
              <a:rPr lang="pl-PL" dirty="0"/>
              <a:t>nie wiedzą jak powinna być wykonana usługa;</a:t>
            </a:r>
          </a:p>
          <a:p>
            <a:r>
              <a:rPr lang="pl-PL" dirty="0"/>
              <a:t>nie zgłaszają zastrzeżeń do usług;</a:t>
            </a:r>
          </a:p>
          <a:p>
            <a:r>
              <a:rPr lang="pl-PL" dirty="0"/>
              <a:t>potrzebują wsparcia kogoś kto skontroluje jakość świadczonych usług.</a:t>
            </a:r>
          </a:p>
        </p:txBody>
      </p:sp>
    </p:spTree>
    <p:extLst>
      <p:ext uri="{BB962C8B-B14F-4D97-AF65-F5344CB8AC3E}">
        <p14:creationId xmlns:p14="http://schemas.microsoft.com/office/powerpoint/2010/main" val="845694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Ryzyka: </a:t>
            </a:r>
          </a:p>
        </p:txBody>
      </p:sp>
      <p:sp>
        <p:nvSpPr>
          <p:cNvPr id="3" name="Symbol zastępczy zawartości 2"/>
          <p:cNvSpPr>
            <a:spLocks noGrp="1"/>
          </p:cNvSpPr>
          <p:nvPr>
            <p:ph idx="1"/>
          </p:nvPr>
        </p:nvSpPr>
        <p:spPr/>
        <p:txBody>
          <a:bodyPr/>
          <a:lstStyle/>
          <a:p>
            <a:r>
              <a:rPr lang="pl-PL" dirty="0"/>
              <a:t>brak standardów usług powoduje brak możliwości mierzenia jakości dostarczanych usług;</a:t>
            </a:r>
          </a:p>
          <a:p>
            <a:r>
              <a:rPr lang="pl-PL" dirty="0"/>
              <a:t>minimalizacja kosztów niekorzystnie wpływa na jakość usług;</a:t>
            </a:r>
          </a:p>
          <a:p>
            <a:r>
              <a:rPr lang="pl-PL" dirty="0"/>
              <a:t>nie wszystkie osoby potrzebujące usług opiekuńczych/społecznych otrzymują je;</a:t>
            </a:r>
          </a:p>
          <a:p>
            <a:r>
              <a:rPr lang="pl-PL" dirty="0"/>
              <a:t>niestabilność podmiotów świadczących usługi.</a:t>
            </a:r>
          </a:p>
        </p:txBody>
      </p:sp>
    </p:spTree>
    <p:extLst>
      <p:ext uri="{BB962C8B-B14F-4D97-AF65-F5344CB8AC3E}">
        <p14:creationId xmlns:p14="http://schemas.microsoft.com/office/powerpoint/2010/main" val="980989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42208" y="609600"/>
            <a:ext cx="9886208" cy="1143000"/>
          </a:xfrm>
        </p:spPr>
        <p:txBody>
          <a:bodyPr/>
          <a:lstStyle/>
          <a:p>
            <a:r>
              <a:rPr lang="pl-PL" altLang="pl-PL" sz="3600" dirty="0"/>
              <a:t>Wyzwania w zakresie finansowania opieki instytucjonalnej oraz usług środowiskowych:</a:t>
            </a:r>
          </a:p>
        </p:txBody>
      </p:sp>
      <p:sp>
        <p:nvSpPr>
          <p:cNvPr id="18435" name="Rectangle 3"/>
          <p:cNvSpPr>
            <a:spLocks noGrp="1" noChangeArrowheads="1"/>
          </p:cNvSpPr>
          <p:nvPr>
            <p:ph type="body" idx="1"/>
          </p:nvPr>
        </p:nvSpPr>
        <p:spPr/>
        <p:txBody>
          <a:bodyPr/>
          <a:lstStyle/>
          <a:p>
            <a:pPr>
              <a:buFontTx/>
              <a:buNone/>
            </a:pPr>
            <a:r>
              <a:rPr lang="pl-PL" altLang="pl-PL" dirty="0"/>
              <a:t>	Kwestie finansowe:</a:t>
            </a:r>
          </a:p>
          <a:p>
            <a:r>
              <a:rPr lang="pl-PL" altLang="pl-PL" dirty="0"/>
              <a:t>partycypacja seniorów i rodzin w kosztach opieki,</a:t>
            </a:r>
          </a:p>
          <a:p>
            <a:r>
              <a:rPr lang="pl-PL" altLang="pl-PL" dirty="0"/>
              <a:t>wprowadzenia dodatkowych form finansowania opieki np. zwiększenie środków z budżetu państwa na rozbudowę wsparcia systemu osób starszych, ubezpieczenie pielęgnacyjne, czeki, bony opiekuńcze.</a:t>
            </a:r>
          </a:p>
          <a:p>
            <a:endParaRPr lang="pl-PL" altLang="pl-PL" dirty="0"/>
          </a:p>
          <a:p>
            <a:endParaRPr lang="pl-PL" altLang="pl-PL" dirty="0"/>
          </a:p>
        </p:txBody>
      </p:sp>
    </p:spTree>
    <p:extLst>
      <p:ext uri="{BB962C8B-B14F-4D97-AF65-F5344CB8AC3E}">
        <p14:creationId xmlns:p14="http://schemas.microsoft.com/office/powerpoint/2010/main" val="2928581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F312ED-C9F4-4EDE-A104-9E286256B31A}"/>
              </a:ext>
            </a:extLst>
          </p:cNvPr>
          <p:cNvSpPr>
            <a:spLocks noGrp="1"/>
          </p:cNvSpPr>
          <p:nvPr>
            <p:ph type="title"/>
          </p:nvPr>
        </p:nvSpPr>
        <p:spPr/>
        <p:txBody>
          <a:bodyPr/>
          <a:lstStyle/>
          <a:p>
            <a:pPr algn="ctr"/>
            <a:r>
              <a:rPr lang="pl-PL" dirty="0"/>
              <a:t>Standaryzacja:</a:t>
            </a:r>
          </a:p>
        </p:txBody>
      </p:sp>
      <p:sp>
        <p:nvSpPr>
          <p:cNvPr id="3" name="Symbol zastępczy zawartości 2">
            <a:extLst>
              <a:ext uri="{FF2B5EF4-FFF2-40B4-BE49-F238E27FC236}">
                <a16:creationId xmlns:a16="http://schemas.microsoft.com/office/drawing/2014/main" id="{38949776-C42A-4BDD-882F-1E9EB4939B8A}"/>
              </a:ext>
            </a:extLst>
          </p:cNvPr>
          <p:cNvSpPr>
            <a:spLocks noGrp="1"/>
          </p:cNvSpPr>
          <p:nvPr>
            <p:ph sz="half" idx="1"/>
          </p:nvPr>
        </p:nvSpPr>
        <p:spPr/>
        <p:txBody>
          <a:bodyPr>
            <a:normAutofit fontScale="77500" lnSpcReduction="20000"/>
          </a:bodyPr>
          <a:lstStyle/>
          <a:p>
            <a:pPr marL="0" indent="0">
              <a:buNone/>
            </a:pPr>
            <a:r>
              <a:rPr lang="pl-PL" dirty="0"/>
              <a:t>Obecna sytuacja:</a:t>
            </a:r>
          </a:p>
          <a:p>
            <a:r>
              <a:rPr lang="pl-PL" dirty="0"/>
              <a:t>brak standardu środowiskowych usług opiekuńczych;</a:t>
            </a:r>
          </a:p>
          <a:p>
            <a:r>
              <a:rPr lang="pl-PL" dirty="0"/>
              <a:t>brak kontroli nad jakością usług środowiskowych;</a:t>
            </a:r>
          </a:p>
          <a:p>
            <a:r>
              <a:rPr lang="pl-PL" dirty="0"/>
              <a:t>brak możliwości zweryfikowania świadczeniodawców usług;</a:t>
            </a:r>
          </a:p>
          <a:p>
            <a:r>
              <a:rPr lang="pl-PL" dirty="0"/>
              <a:t>niespełnianie standardów przez prywatne placówki niepodlegające nadzorowi wojewody;</a:t>
            </a:r>
          </a:p>
          <a:p>
            <a:r>
              <a:rPr lang="pl-PL" dirty="0"/>
              <a:t>zbyt mało zróżnicowana oferta instytucjonalna, nadal dominują „klasyczne” domy pomocy społecznej.</a:t>
            </a:r>
          </a:p>
          <a:p>
            <a:endParaRPr lang="pl-PL" dirty="0"/>
          </a:p>
          <a:p>
            <a:endParaRPr lang="pl-PL" dirty="0"/>
          </a:p>
          <a:p>
            <a:endParaRPr lang="pl-PL" dirty="0"/>
          </a:p>
        </p:txBody>
      </p:sp>
      <p:sp>
        <p:nvSpPr>
          <p:cNvPr id="4" name="Symbol zastępczy zawartości 3">
            <a:extLst>
              <a:ext uri="{FF2B5EF4-FFF2-40B4-BE49-F238E27FC236}">
                <a16:creationId xmlns:a16="http://schemas.microsoft.com/office/drawing/2014/main" id="{F79E31C5-A25E-457E-9372-330F6B28835D}"/>
              </a:ext>
            </a:extLst>
          </p:cNvPr>
          <p:cNvSpPr>
            <a:spLocks noGrp="1"/>
          </p:cNvSpPr>
          <p:nvPr>
            <p:ph sz="half" idx="2"/>
          </p:nvPr>
        </p:nvSpPr>
        <p:spPr/>
        <p:txBody>
          <a:bodyPr>
            <a:normAutofit fontScale="77500" lnSpcReduction="20000"/>
          </a:bodyPr>
          <a:lstStyle/>
          <a:p>
            <a:pPr marL="0" indent="0">
              <a:buNone/>
            </a:pPr>
            <a:r>
              <a:rPr lang="pl-PL" dirty="0"/>
              <a:t>Rekomendacje:</a:t>
            </a:r>
          </a:p>
          <a:p>
            <a:r>
              <a:rPr lang="pl-PL" dirty="0"/>
              <a:t>wprowadzenie standardy usług oraz sposobów ich weryfikacji (np. certyfikacja podmiotów świadczących usług);</a:t>
            </a:r>
          </a:p>
          <a:p>
            <a:r>
              <a:rPr lang="pl-PL" dirty="0"/>
              <a:t>ujednolicenie, pomiędzy systemem ochrony zdrowia i pomocy społecznej, standardów umożliwiających skorzystanie z instytucjonalnej formy pomocy;</a:t>
            </a:r>
          </a:p>
          <a:p>
            <a:r>
              <a:rPr lang="pl-PL" dirty="0"/>
              <a:t>wprowadzenie monitoringu świadczonych usług (zarówno środowiskowych, jak i instytucjonalnych);</a:t>
            </a:r>
          </a:p>
          <a:p>
            <a:r>
              <a:rPr lang="pl-PL" dirty="0"/>
              <a:t>w przypadku pomocy instytucjonalnej wprowadzenie bardziej zróżnicowanej oferty dostosowanej do różnego stanu zdrowia osób z niej korzystających.</a:t>
            </a:r>
          </a:p>
          <a:p>
            <a:endParaRPr lang="pl-PL" dirty="0"/>
          </a:p>
        </p:txBody>
      </p:sp>
    </p:spTree>
    <p:extLst>
      <p:ext uri="{BB962C8B-B14F-4D97-AF65-F5344CB8AC3E}">
        <p14:creationId xmlns:p14="http://schemas.microsoft.com/office/powerpoint/2010/main" val="836318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30495308-B629-46C3-A153-2D2203352592}"/>
              </a:ext>
            </a:extLst>
          </p:cNvPr>
          <p:cNvSpPr>
            <a:spLocks noGrp="1"/>
          </p:cNvSpPr>
          <p:nvPr>
            <p:ph type="title"/>
          </p:nvPr>
        </p:nvSpPr>
        <p:spPr>
          <a:xfrm>
            <a:off x="838200" y="365126"/>
            <a:ext cx="10515600" cy="953036"/>
          </a:xfrm>
        </p:spPr>
        <p:txBody>
          <a:bodyPr>
            <a:normAutofit/>
          </a:bodyPr>
          <a:lstStyle/>
          <a:p>
            <a:r>
              <a:rPr lang="pl-PL" sz="4000" dirty="0">
                <a:effectLst/>
                <a:latin typeface="+mn-lt"/>
                <a:ea typeface="Times New Roman" panose="02020603050405020304" pitchFamily="18" charset="0"/>
              </a:rPr>
              <a:t>Rekomendacje:</a:t>
            </a:r>
            <a:endParaRPr lang="pl-PL" sz="4000" dirty="0">
              <a:latin typeface="+mn-lt"/>
            </a:endParaRPr>
          </a:p>
        </p:txBody>
      </p:sp>
      <p:sp>
        <p:nvSpPr>
          <p:cNvPr id="6" name="Symbol zastępczy zawartości 5">
            <a:extLst>
              <a:ext uri="{FF2B5EF4-FFF2-40B4-BE49-F238E27FC236}">
                <a16:creationId xmlns:a16="http://schemas.microsoft.com/office/drawing/2014/main" id="{9950FF68-434C-4958-A02E-FC95FC06953D}"/>
              </a:ext>
            </a:extLst>
          </p:cNvPr>
          <p:cNvSpPr>
            <a:spLocks noGrp="1"/>
          </p:cNvSpPr>
          <p:nvPr>
            <p:ph idx="1"/>
          </p:nvPr>
        </p:nvSpPr>
        <p:spPr>
          <a:xfrm>
            <a:off x="838200" y="1318162"/>
            <a:ext cx="10515600" cy="4858801"/>
          </a:xfrm>
        </p:spPr>
        <p:txBody>
          <a:bodyPr>
            <a:normAutofit fontScale="85000" lnSpcReduction="10000"/>
          </a:bodyPr>
          <a:lstStyle/>
          <a:p>
            <a:pPr marL="342900" lvl="0" indent="-342900" algn="just">
              <a:lnSpc>
                <a:spcPct val="150000"/>
              </a:lnSpc>
              <a:buFont typeface="Symbol" panose="05050102010706020507" pitchFamily="18" charset="2"/>
              <a:buChar char=""/>
            </a:pPr>
            <a:r>
              <a:rPr lang="pl-PL" sz="1800" dirty="0">
                <a:effectLst/>
                <a:ea typeface="Times New Roman" panose="02020603050405020304" pitchFamily="18" charset="0"/>
              </a:rPr>
              <a:t>Stworzenie katalogu środowiskowych usług opiekuńczych oraz standardu tych usług (kto ma świadczyć, jakie kwalifikacje powinien posiadać świadczący usługę, jaki sprzęt jest potrzebny, jakie czynności powinny zostać wykonane, jakie procedury powinny zostać wdrożone aby usługa została wykonana prawidłowo, wymiar czasowy usługi, oczekiwany rezultat usługi, kontrola powykonawcza) przy jednoczesnym pozostawieniu przestrzeni na dopasowanie usługi do indywidualnych cech i sytuacji osobistej usługobiorcy.</a:t>
            </a:r>
          </a:p>
          <a:p>
            <a:pPr marL="342900" lvl="0" indent="-342900" algn="just">
              <a:lnSpc>
                <a:spcPct val="150000"/>
              </a:lnSpc>
              <a:buFont typeface="Symbol" panose="05050102010706020507" pitchFamily="18" charset="2"/>
              <a:buChar char=""/>
            </a:pPr>
            <a:r>
              <a:rPr lang="pl-PL" sz="1800" dirty="0">
                <a:effectLst/>
                <a:ea typeface="Times New Roman" panose="02020603050405020304" pitchFamily="18" charset="0"/>
              </a:rPr>
              <a:t>Opracowanie i wdrożenie systemu oceny (satysfakcji klienta z usługi).</a:t>
            </a:r>
          </a:p>
          <a:p>
            <a:pPr marL="342900" lvl="0" indent="-342900" algn="just">
              <a:lnSpc>
                <a:spcPct val="150000"/>
              </a:lnSpc>
              <a:buFont typeface="Symbol" panose="05050102010706020507" pitchFamily="18" charset="2"/>
              <a:buChar char=""/>
            </a:pPr>
            <a:r>
              <a:rPr lang="pl-PL" sz="1800" dirty="0">
                <a:effectLst/>
                <a:ea typeface="Times New Roman" panose="02020603050405020304" pitchFamily="18" charset="0"/>
              </a:rPr>
              <a:t>Opracowanie systemu monitoringu jakości świadczonych usług oraz wdrażania wniosków pokontrolnych z przeprowadzonego monitoringu, audytu, ewaluacji.</a:t>
            </a:r>
          </a:p>
          <a:p>
            <a:pPr marL="342900" lvl="0" indent="-342900" algn="just">
              <a:lnSpc>
                <a:spcPct val="150000"/>
              </a:lnSpc>
              <a:buFont typeface="Symbol" panose="05050102010706020507" pitchFamily="18" charset="2"/>
              <a:buChar char=""/>
            </a:pPr>
            <a:r>
              <a:rPr lang="pl-PL" sz="1800" dirty="0">
                <a:effectLst/>
                <a:ea typeface="Times New Roman" panose="02020603050405020304" pitchFamily="18" charset="0"/>
              </a:rPr>
              <a:t>Badanie rezultatów świadczonych usług i ich trwałości.</a:t>
            </a:r>
          </a:p>
          <a:p>
            <a:pPr marL="342900" lvl="0" indent="-342900" algn="just">
              <a:lnSpc>
                <a:spcPct val="150000"/>
              </a:lnSpc>
              <a:buFont typeface="Symbol" panose="05050102010706020507" pitchFamily="18" charset="2"/>
              <a:buChar char=""/>
            </a:pPr>
            <a:r>
              <a:rPr lang="pl-PL" sz="1800" dirty="0">
                <a:effectLst/>
                <a:ea typeface="Times New Roman" panose="02020603050405020304" pitchFamily="18" charset="0"/>
              </a:rPr>
              <a:t>Opracowanie spójnego systemu oceny stanu zdrowia i sytuacji życiowej osoby wymagającej pomocy w codziennym funkcjonowaniu tak aby umożliwić dopasowanie usług opiekuńczych i pielęgnacyjnych. Spójny system oceny stanu zdrowia powinien zapobiegać nakładaniu się wsparcia z systemu pomocy społecznej i ochrony zdrowia. Systemy te powinny być komplementarne względem siebie, a nie substytucyjne.</a:t>
            </a:r>
          </a:p>
          <a:p>
            <a:endParaRPr lang="pl-PL" dirty="0"/>
          </a:p>
        </p:txBody>
      </p:sp>
    </p:spTree>
    <p:extLst>
      <p:ext uri="{BB962C8B-B14F-4D97-AF65-F5344CB8AC3E}">
        <p14:creationId xmlns:p14="http://schemas.microsoft.com/office/powerpoint/2010/main" val="1686565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Koordynacja:</a:t>
            </a:r>
          </a:p>
        </p:txBody>
      </p:sp>
      <p:sp>
        <p:nvSpPr>
          <p:cNvPr id="3" name="Symbol zastępczy zawartości 2"/>
          <p:cNvSpPr>
            <a:spLocks noGrp="1"/>
          </p:cNvSpPr>
          <p:nvPr>
            <p:ph idx="1"/>
          </p:nvPr>
        </p:nvSpPr>
        <p:spPr/>
        <p:txBody>
          <a:bodyPr/>
          <a:lstStyle/>
          <a:p>
            <a:r>
              <a:rPr lang="pl-PL" dirty="0"/>
              <a:t>zapewnienie spójności i integralności świadczonej pomocy poprzez zsynchronizowanie różnych elementów systemu opieki długoterminowej, tak aby świadczenia były jak najlepiej dopasowane do sytuacji usługobiorcy i zaspokajały wszystkie jego potrzeby</a:t>
            </a:r>
          </a:p>
          <a:p>
            <a:pPr marL="0" indent="0">
              <a:buNone/>
            </a:pPr>
            <a:endParaRPr lang="pl-PL" dirty="0"/>
          </a:p>
        </p:txBody>
      </p:sp>
      <p:sp>
        <p:nvSpPr>
          <p:cNvPr id="4" name="Strzałka w dół 3"/>
          <p:cNvSpPr/>
          <p:nvPr/>
        </p:nvSpPr>
        <p:spPr>
          <a:xfrm>
            <a:off x="5279366" y="3545457"/>
            <a:ext cx="577970" cy="14756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p:cNvSpPr txBox="1"/>
          <p:nvPr/>
        </p:nvSpPr>
        <p:spPr>
          <a:xfrm>
            <a:off x="1268084" y="5156003"/>
            <a:ext cx="9014604" cy="523220"/>
          </a:xfrm>
          <a:prstGeom prst="rect">
            <a:avLst/>
          </a:prstGeom>
          <a:noFill/>
        </p:spPr>
        <p:txBody>
          <a:bodyPr wrap="square" rtlCol="0">
            <a:spAutoFit/>
          </a:bodyPr>
          <a:lstStyle/>
          <a:p>
            <a:r>
              <a:rPr lang="pl-PL" sz="2800" dirty="0"/>
              <a:t>optymalne wykorzystanie zasobów finansowych i kadrowych </a:t>
            </a:r>
          </a:p>
        </p:txBody>
      </p:sp>
    </p:spTree>
    <p:extLst>
      <p:ext uri="{BB962C8B-B14F-4D97-AF65-F5344CB8AC3E}">
        <p14:creationId xmlns:p14="http://schemas.microsoft.com/office/powerpoint/2010/main" val="2557506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FAC3EC-C355-4FD4-A489-EBECC2B4E920}"/>
              </a:ext>
            </a:extLst>
          </p:cNvPr>
          <p:cNvSpPr>
            <a:spLocks noGrp="1"/>
          </p:cNvSpPr>
          <p:nvPr>
            <p:ph type="title"/>
          </p:nvPr>
        </p:nvSpPr>
        <p:spPr/>
        <p:txBody>
          <a:bodyPr/>
          <a:lstStyle/>
          <a:p>
            <a:r>
              <a:rPr lang="pl-PL" dirty="0"/>
              <a:t>Koordynacja – trzy obszary:</a:t>
            </a:r>
          </a:p>
        </p:txBody>
      </p:sp>
      <p:sp>
        <p:nvSpPr>
          <p:cNvPr id="3" name="Symbol zastępczy zawartości 2">
            <a:extLst>
              <a:ext uri="{FF2B5EF4-FFF2-40B4-BE49-F238E27FC236}">
                <a16:creationId xmlns:a16="http://schemas.microsoft.com/office/drawing/2014/main" id="{D03FAC23-E21F-4D1E-A639-F11CC5328C6D}"/>
              </a:ext>
            </a:extLst>
          </p:cNvPr>
          <p:cNvSpPr>
            <a:spLocks noGrp="1"/>
          </p:cNvSpPr>
          <p:nvPr>
            <p:ph idx="1"/>
          </p:nvPr>
        </p:nvSpPr>
        <p:spPr/>
        <p:txBody>
          <a:bodyPr/>
          <a:lstStyle/>
          <a:p>
            <a:r>
              <a:rPr lang="pl-PL" dirty="0"/>
              <a:t>opieka nieformalna (rodzina, krewni, bliscy) – rynek usług opiekuńczych (zarówno podmioty prywatne, jak i organizacje pozarządowe i związki wyznaniowe) – sektor publiczny (usługi społeczne); </a:t>
            </a:r>
          </a:p>
          <a:p>
            <a:r>
              <a:rPr lang="pl-PL" dirty="0"/>
              <a:t>drugi obszar to relacja dwóch głównych sektorów, które są zaangażowane w świadczenia usług na rzecz osób wymagających wsparcia tj. sektor pomocy społecznej – sektor ochrony zdrowia;</a:t>
            </a:r>
          </a:p>
          <a:p>
            <a:r>
              <a:rPr lang="pl-PL" dirty="0"/>
              <a:t>trzeci obejmuje pomoc świadczoną w miejscu zamieszkania beneficjenta (zgodnie z koncepcją </a:t>
            </a:r>
            <a:r>
              <a:rPr lang="pl-PL" dirty="0" err="1"/>
              <a:t>ageing</a:t>
            </a:r>
            <a:r>
              <a:rPr lang="pl-PL" dirty="0"/>
              <a:t> in place), pomoc </a:t>
            </a:r>
            <a:r>
              <a:rPr lang="pl-PL" dirty="0" err="1"/>
              <a:t>półinstytucjonalną</a:t>
            </a:r>
            <a:r>
              <a:rPr lang="pl-PL" dirty="0"/>
              <a:t> oraz pomoc instytucjonalną. </a:t>
            </a:r>
          </a:p>
          <a:p>
            <a:endParaRPr lang="pl-PL" dirty="0"/>
          </a:p>
        </p:txBody>
      </p:sp>
    </p:spTree>
    <p:extLst>
      <p:ext uri="{BB962C8B-B14F-4D97-AF65-F5344CB8AC3E}">
        <p14:creationId xmlns:p14="http://schemas.microsoft.com/office/powerpoint/2010/main" val="4086810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Wykres 3"/>
          <p:cNvGraphicFramePr/>
          <p:nvPr>
            <p:extLst>
              <p:ext uri="{D42A27DB-BD31-4B8C-83A1-F6EECF244321}">
                <p14:modId xmlns:p14="http://schemas.microsoft.com/office/powerpoint/2010/main" val="4072654157"/>
              </p:ext>
            </p:extLst>
          </p:nvPr>
        </p:nvGraphicFramePr>
        <p:xfrm>
          <a:off x="1131629" y="1479375"/>
          <a:ext cx="8279790" cy="4265817"/>
        </p:xfrm>
        <a:graphic>
          <a:graphicData uri="http://schemas.openxmlformats.org/drawingml/2006/chart">
            <c:chart xmlns:c="http://schemas.openxmlformats.org/drawingml/2006/chart" xmlns:r="http://schemas.openxmlformats.org/officeDocument/2006/relationships" r:id="rId2"/>
          </a:graphicData>
        </a:graphic>
      </p:graphicFrame>
      <p:sp>
        <p:nvSpPr>
          <p:cNvPr id="5" name="Prostokąt 4"/>
          <p:cNvSpPr/>
          <p:nvPr/>
        </p:nvSpPr>
        <p:spPr>
          <a:xfrm>
            <a:off x="396815" y="6002404"/>
            <a:ext cx="11059063" cy="617733"/>
          </a:xfrm>
          <a:prstGeom prst="rect">
            <a:avLst/>
          </a:prstGeom>
        </p:spPr>
        <p:txBody>
          <a:bodyPr wrap="square">
            <a:spAutoFit/>
          </a:bodyPr>
          <a:lstStyle/>
          <a:p>
            <a:pPr marL="457200" algn="just" fontAlgn="base">
              <a:lnSpc>
                <a:spcPct val="150000"/>
              </a:lnSpc>
              <a:spcAft>
                <a:spcPts val="0"/>
              </a:spcAft>
            </a:pPr>
            <a:r>
              <a:rPr lang="et-EE" sz="1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Źródło: GUS, Stan i struktura ludności według wieku w latach 1989 – 2020, Warszawa 2022, dostęp na stronie: </a:t>
            </a:r>
            <a:endParaRPr lang="pl-PL" sz="12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457200" algn="just" fontAlgn="base">
              <a:lnSpc>
                <a:spcPct val="150000"/>
              </a:lnSpc>
              <a:spcAft>
                <a:spcPts val="0"/>
              </a:spcAft>
            </a:pPr>
            <a:r>
              <a:rPr lang="et-EE" sz="1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https://stat.gov.pl/obszary-tematyczne/ludnosc/ludnosc/struktura-ludnosci,16,1.html</a:t>
            </a:r>
            <a:endParaRPr lang="pl-PL" sz="12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6" name="Prostokąt 5"/>
          <p:cNvSpPr/>
          <p:nvPr/>
        </p:nvSpPr>
        <p:spPr>
          <a:xfrm>
            <a:off x="1728159" y="819835"/>
            <a:ext cx="7778150" cy="369332"/>
          </a:xfrm>
          <a:prstGeom prst="rect">
            <a:avLst/>
          </a:prstGeom>
        </p:spPr>
        <p:txBody>
          <a:bodyPr wrap="square">
            <a:spAutoFit/>
          </a:bodyPr>
          <a:lstStyle/>
          <a:p>
            <a:r>
              <a:rPr lang="et-EE" dirty="0">
                <a:solidFill>
                  <a:srgbClr val="000000"/>
                </a:solidFill>
                <a:latin typeface="Calibri" panose="020F0502020204030204" pitchFamily="34" charset="0"/>
                <a:ea typeface="Times New Roman" panose="02020603050405020304" pitchFamily="18" charset="0"/>
              </a:rPr>
              <a:t>Odsetek osób w wieku 65 lat i więcej w Polsce w latach 1989-2020</a:t>
            </a:r>
            <a:endParaRPr lang="pl-PL" dirty="0"/>
          </a:p>
        </p:txBody>
      </p:sp>
    </p:spTree>
    <p:extLst>
      <p:ext uri="{BB962C8B-B14F-4D97-AF65-F5344CB8AC3E}">
        <p14:creationId xmlns:p14="http://schemas.microsoft.com/office/powerpoint/2010/main" val="1809516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9E4C5F-E3F0-423C-BC06-A16B682AE2C2}"/>
              </a:ext>
            </a:extLst>
          </p:cNvPr>
          <p:cNvSpPr>
            <a:spLocks noGrp="1"/>
          </p:cNvSpPr>
          <p:nvPr>
            <p:ph type="title"/>
          </p:nvPr>
        </p:nvSpPr>
        <p:spPr/>
        <p:txBody>
          <a:bodyPr/>
          <a:lstStyle/>
          <a:p>
            <a:pPr algn="ctr"/>
            <a:r>
              <a:rPr lang="pl-PL" dirty="0"/>
              <a:t>Koordynacja:</a:t>
            </a:r>
          </a:p>
        </p:txBody>
      </p:sp>
      <p:sp>
        <p:nvSpPr>
          <p:cNvPr id="4" name="Symbol zastępczy zawartości 3">
            <a:extLst>
              <a:ext uri="{FF2B5EF4-FFF2-40B4-BE49-F238E27FC236}">
                <a16:creationId xmlns:a16="http://schemas.microsoft.com/office/drawing/2014/main" id="{8CE1A7D2-F22A-40BF-B529-CFA27020E680}"/>
              </a:ext>
            </a:extLst>
          </p:cNvPr>
          <p:cNvSpPr>
            <a:spLocks noGrp="1"/>
          </p:cNvSpPr>
          <p:nvPr>
            <p:ph sz="half" idx="1"/>
          </p:nvPr>
        </p:nvSpPr>
        <p:spPr/>
        <p:txBody>
          <a:bodyPr>
            <a:normAutofit fontScale="85000" lnSpcReduction="20000"/>
          </a:bodyPr>
          <a:lstStyle/>
          <a:p>
            <a:pPr marL="0" indent="0">
              <a:buNone/>
            </a:pPr>
            <a:r>
              <a:rPr lang="pl-PL" dirty="0"/>
              <a:t>Obecna sytuacja:</a:t>
            </a:r>
          </a:p>
          <a:p>
            <a:r>
              <a:rPr lang="pl-PL" dirty="0"/>
              <a:t>brak koordynacji pomiędzy opieką nieformalną a formalną i szarą strefą usług;</a:t>
            </a:r>
          </a:p>
          <a:p>
            <a:r>
              <a:rPr lang="pl-PL" dirty="0"/>
              <a:t>trudna do oszacowania szara strefa usług opiekuńczych (zarówno środowiskowych, jak i instytucjonalnych);</a:t>
            </a:r>
          </a:p>
          <a:p>
            <a:r>
              <a:rPr lang="pl-PL" dirty="0"/>
              <a:t>brak całościowej koordynacji, także pomiędzy sektorem publicznym i prywatnym;</a:t>
            </a:r>
          </a:p>
          <a:p>
            <a:r>
              <a:rPr lang="pl-PL" dirty="0"/>
              <a:t>brak koordynacji pomiędzy systemem ochrony zdrowia i pomocy społecznej.</a:t>
            </a:r>
          </a:p>
          <a:p>
            <a:endParaRPr lang="pl-PL" dirty="0"/>
          </a:p>
        </p:txBody>
      </p:sp>
      <p:sp>
        <p:nvSpPr>
          <p:cNvPr id="5" name="Symbol zastępczy zawartości 4">
            <a:extLst>
              <a:ext uri="{FF2B5EF4-FFF2-40B4-BE49-F238E27FC236}">
                <a16:creationId xmlns:a16="http://schemas.microsoft.com/office/drawing/2014/main" id="{5F784D0B-9966-4353-86D6-22C75F288A45}"/>
              </a:ext>
            </a:extLst>
          </p:cNvPr>
          <p:cNvSpPr>
            <a:spLocks noGrp="1"/>
          </p:cNvSpPr>
          <p:nvPr>
            <p:ph sz="half" idx="2"/>
          </p:nvPr>
        </p:nvSpPr>
        <p:spPr/>
        <p:txBody>
          <a:bodyPr>
            <a:normAutofit fontScale="85000" lnSpcReduction="20000"/>
          </a:bodyPr>
          <a:lstStyle/>
          <a:p>
            <a:pPr marL="0" indent="0">
              <a:buNone/>
            </a:pPr>
            <a:r>
              <a:rPr lang="pl-PL" dirty="0"/>
              <a:t>Rekomendacje:</a:t>
            </a:r>
          </a:p>
          <a:p>
            <a:r>
              <a:rPr lang="pl-PL" dirty="0"/>
              <a:t>koordynacja na poziomie indywidualnym – menadżer opieki;</a:t>
            </a:r>
          </a:p>
          <a:p>
            <a:r>
              <a:rPr lang="pl-PL" dirty="0"/>
              <a:t>koordynacja na poziomie lokalnym – tworzenie ścieżek postępowania dla osób wymagających opieki i/lub ich opiekunów;</a:t>
            </a:r>
          </a:p>
          <a:p>
            <a:r>
              <a:rPr lang="pl-PL" dirty="0"/>
              <a:t>koordynacja na poziomie międzysektorowym – </a:t>
            </a:r>
            <a:r>
              <a:rPr lang="pl-PL" dirty="0" err="1"/>
              <a:t>uspójnienie</a:t>
            </a:r>
            <a:r>
              <a:rPr lang="pl-PL" dirty="0"/>
              <a:t> usług systemu ochrony zdrowia i pomocy społecznej, wyeliminowanie subsydiarności, a wprowadzenie komplementarności usług</a:t>
            </a:r>
          </a:p>
        </p:txBody>
      </p:sp>
    </p:spTree>
    <p:extLst>
      <p:ext uri="{BB962C8B-B14F-4D97-AF65-F5344CB8AC3E}">
        <p14:creationId xmlns:p14="http://schemas.microsoft.com/office/powerpoint/2010/main" val="183391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2CD53F7A-840C-4273-B984-6F7CD0B44698}"/>
              </a:ext>
            </a:extLst>
          </p:cNvPr>
          <p:cNvSpPr>
            <a:spLocks noGrp="1"/>
          </p:cNvSpPr>
          <p:nvPr>
            <p:ph type="title"/>
          </p:nvPr>
        </p:nvSpPr>
        <p:spPr/>
        <p:txBody>
          <a:bodyPr/>
          <a:lstStyle/>
          <a:p>
            <a:r>
              <a:rPr lang="pl-PL" dirty="0"/>
              <a:t>Zaangażowanie środków publicznych:</a:t>
            </a:r>
          </a:p>
        </p:txBody>
      </p:sp>
      <p:sp>
        <p:nvSpPr>
          <p:cNvPr id="6" name="Symbol zastępczy zawartości 5">
            <a:extLst>
              <a:ext uri="{FF2B5EF4-FFF2-40B4-BE49-F238E27FC236}">
                <a16:creationId xmlns:a16="http://schemas.microsoft.com/office/drawing/2014/main" id="{7C2DA082-3ACD-49DE-BE5C-638409B124CF}"/>
              </a:ext>
            </a:extLst>
          </p:cNvPr>
          <p:cNvSpPr>
            <a:spLocks noGrp="1"/>
          </p:cNvSpPr>
          <p:nvPr>
            <p:ph idx="1"/>
          </p:nvPr>
        </p:nvSpPr>
        <p:spPr/>
        <p:txBody>
          <a:bodyPr>
            <a:normAutofit fontScale="85000" lnSpcReduction="20000"/>
          </a:bodyPr>
          <a:lstStyle/>
          <a:p>
            <a:pPr lvl="0"/>
            <a:r>
              <a:rPr lang="pl-PL" dirty="0"/>
              <a:t>stworzenie standardów usług i ich implementacja do prawodawstwa. W przypadku gdy podmiot, który świadczył usługę przestanie funkcjonować inny podmiot będzie mógł świadczyć usługę zgodną ze standardem. Dla świadczeniobiorcy zmieni się dostawca usługi, ale sama usługa pozostanie trwałą;</a:t>
            </a:r>
          </a:p>
          <a:p>
            <a:r>
              <a:rPr lang="pl-PL" dirty="0"/>
              <a:t>wdrożenie systemu monitoringu i kontroli jakości usług;</a:t>
            </a:r>
          </a:p>
          <a:p>
            <a:r>
              <a:rPr lang="pl-PL" dirty="0"/>
              <a:t>wdrożenie systemu certyfikacji usług;</a:t>
            </a:r>
          </a:p>
          <a:p>
            <a:r>
              <a:rPr lang="pl-PL" sz="2800" dirty="0"/>
              <a:t>nastawienie na innowacyjne usługi, które dostosowują się do potrzeb grup, które wcześnie nie korzystały lub korzystały w bardzo ograniczonym zakresie z usług społecznych;</a:t>
            </a:r>
          </a:p>
          <a:p>
            <a:r>
              <a:rPr lang="pl-PL" sz="2800" dirty="0"/>
              <a:t>badanie skłonności do partycypacji w kosztach usług;</a:t>
            </a:r>
          </a:p>
          <a:p>
            <a:r>
              <a:rPr lang="pl-PL" sz="2800" dirty="0"/>
              <a:t>tolerancja na ryzyko;</a:t>
            </a:r>
          </a:p>
          <a:p>
            <a:r>
              <a:rPr lang="pl-PL" dirty="0"/>
              <a:t>utworzenie stabilnego, długofalowego systemu grantów dla gmin i powiatów na wdrażanie i rozwój usług.</a:t>
            </a:r>
            <a:endParaRPr lang="pl-PL" sz="2800" dirty="0"/>
          </a:p>
          <a:p>
            <a:endParaRPr lang="pl-PL" dirty="0"/>
          </a:p>
        </p:txBody>
      </p:sp>
    </p:spTree>
    <p:extLst>
      <p:ext uri="{BB962C8B-B14F-4D97-AF65-F5344CB8AC3E}">
        <p14:creationId xmlns:p14="http://schemas.microsoft.com/office/powerpoint/2010/main" val="912956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1112807" y="833585"/>
            <a:ext cx="9144000" cy="5691123"/>
          </a:xfrm>
        </p:spPr>
      </p:pic>
      <p:sp>
        <p:nvSpPr>
          <p:cNvPr id="5" name="pole tekstowe 4"/>
          <p:cNvSpPr txBox="1"/>
          <p:nvPr/>
        </p:nvSpPr>
        <p:spPr>
          <a:xfrm>
            <a:off x="2234241" y="241540"/>
            <a:ext cx="6901132" cy="707886"/>
          </a:xfrm>
          <a:prstGeom prst="rect">
            <a:avLst/>
          </a:prstGeom>
          <a:noFill/>
        </p:spPr>
        <p:txBody>
          <a:bodyPr wrap="square" rtlCol="0">
            <a:spAutoFit/>
          </a:bodyPr>
          <a:lstStyle/>
          <a:p>
            <a:pPr algn="ctr"/>
            <a:r>
              <a:rPr lang="pl-PL" sz="4000" dirty="0"/>
              <a:t>Luka opiekuńcza</a:t>
            </a:r>
          </a:p>
        </p:txBody>
      </p:sp>
    </p:spTree>
    <p:extLst>
      <p:ext uri="{BB962C8B-B14F-4D97-AF65-F5344CB8AC3E}">
        <p14:creationId xmlns:p14="http://schemas.microsoft.com/office/powerpoint/2010/main" val="597763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Wykres 1">
            <a:extLst>
              <a:ext uri="{FF2B5EF4-FFF2-40B4-BE49-F238E27FC236}">
                <a16:creationId xmlns:a16="http://schemas.microsoft.com/office/drawing/2014/main" id="{E92F3CFC-3D05-4C77-9566-06BE34AC22D5}"/>
              </a:ext>
            </a:extLst>
          </p:cNvPr>
          <p:cNvGraphicFramePr/>
          <p:nvPr>
            <p:extLst>
              <p:ext uri="{D42A27DB-BD31-4B8C-83A1-F6EECF244321}">
                <p14:modId xmlns:p14="http://schemas.microsoft.com/office/powerpoint/2010/main" val="3818959392"/>
              </p:ext>
            </p:extLst>
          </p:nvPr>
        </p:nvGraphicFramePr>
        <p:xfrm>
          <a:off x="1759789" y="1440611"/>
          <a:ext cx="8298611" cy="4132053"/>
        </p:xfrm>
        <a:graphic>
          <a:graphicData uri="http://schemas.openxmlformats.org/drawingml/2006/chart">
            <c:chart xmlns:c="http://schemas.openxmlformats.org/drawingml/2006/chart" xmlns:r="http://schemas.openxmlformats.org/officeDocument/2006/relationships" r:id="rId2"/>
          </a:graphicData>
        </a:graphic>
      </p:graphicFrame>
      <p:sp>
        <p:nvSpPr>
          <p:cNvPr id="3" name="Prostokąt 2"/>
          <p:cNvSpPr/>
          <p:nvPr/>
        </p:nvSpPr>
        <p:spPr>
          <a:xfrm>
            <a:off x="1331344" y="5805904"/>
            <a:ext cx="8382000" cy="369332"/>
          </a:xfrm>
          <a:prstGeom prst="rect">
            <a:avLst/>
          </a:prstGeom>
        </p:spPr>
        <p:txBody>
          <a:bodyPr wrap="square">
            <a:spAutoFit/>
          </a:bodyPr>
          <a:lstStyle/>
          <a:p>
            <a:r>
              <a:rPr lang="pl-PL" dirty="0">
                <a:latin typeface="Times New Roman" panose="02020603050405020304" pitchFamily="18" charset="0"/>
                <a:ea typeface="Calibri" panose="020F0502020204030204" pitchFamily="34" charset="0"/>
              </a:rPr>
              <a:t>Źródło: opracowanie na podstawie danych z szóstej fali SHARE (wyniki ważone)</a:t>
            </a:r>
            <a:endParaRPr lang="pl-PL" dirty="0"/>
          </a:p>
        </p:txBody>
      </p:sp>
      <p:sp>
        <p:nvSpPr>
          <p:cNvPr id="4" name="Prostokąt 3"/>
          <p:cNvSpPr/>
          <p:nvPr/>
        </p:nvSpPr>
        <p:spPr>
          <a:xfrm>
            <a:off x="1115682" y="561040"/>
            <a:ext cx="8692551" cy="369332"/>
          </a:xfrm>
          <a:prstGeom prst="rect">
            <a:avLst/>
          </a:prstGeom>
        </p:spPr>
        <p:txBody>
          <a:bodyPr wrap="square">
            <a:spAutoFit/>
          </a:bodyPr>
          <a:lstStyle/>
          <a:p>
            <a:pPr algn="ctr"/>
            <a:r>
              <a:rPr lang="pl-PL" b="1" dirty="0">
                <a:latin typeface="Times New Roman" panose="02020603050405020304" pitchFamily="18" charset="0"/>
                <a:ea typeface="Calibri" panose="020F0502020204030204" pitchFamily="34" charset="0"/>
              </a:rPr>
              <a:t>Luka opiekuńcza typu I </a:t>
            </a:r>
            <a:r>
              <a:rPr lang="pl-PL" b="1" dirty="0" err="1">
                <a:latin typeface="Times New Roman" panose="02020603050405020304" pitchFamily="18" charset="0"/>
                <a:ea typeface="Calibri" panose="020F0502020204030204" pitchFamily="34" charset="0"/>
              </a:rPr>
              <a:t>i</a:t>
            </a:r>
            <a:r>
              <a:rPr lang="pl-PL" b="1" dirty="0">
                <a:latin typeface="Times New Roman" panose="02020603050405020304" pitchFamily="18" charset="0"/>
                <a:ea typeface="Calibri" panose="020F0502020204030204" pitchFamily="34" charset="0"/>
              </a:rPr>
              <a:t> II wśród osób starszych w Polsce według płci i wieku</a:t>
            </a:r>
            <a:endParaRPr lang="pl-PL" dirty="0"/>
          </a:p>
        </p:txBody>
      </p:sp>
    </p:spTree>
    <p:extLst>
      <p:ext uri="{BB962C8B-B14F-4D97-AF65-F5344CB8AC3E}">
        <p14:creationId xmlns:p14="http://schemas.microsoft.com/office/powerpoint/2010/main" val="1945061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a:stretch>
            <a:fillRect/>
          </a:stretch>
        </p:blipFill>
        <p:spPr>
          <a:xfrm>
            <a:off x="685800" y="1538287"/>
            <a:ext cx="10820400" cy="3781425"/>
          </a:xfrm>
          <a:prstGeom prst="rect">
            <a:avLst/>
          </a:prstGeom>
        </p:spPr>
      </p:pic>
      <p:sp>
        <p:nvSpPr>
          <p:cNvPr id="3" name="pole tekstowe 2"/>
          <p:cNvSpPr txBox="1"/>
          <p:nvPr/>
        </p:nvSpPr>
        <p:spPr>
          <a:xfrm>
            <a:off x="328246" y="523631"/>
            <a:ext cx="10699262" cy="646331"/>
          </a:xfrm>
          <a:prstGeom prst="rect">
            <a:avLst/>
          </a:prstGeom>
          <a:noFill/>
        </p:spPr>
        <p:txBody>
          <a:bodyPr wrap="square" rtlCol="0">
            <a:spAutoFit/>
          </a:bodyPr>
          <a:lstStyle/>
          <a:p>
            <a:r>
              <a:rPr lang="pl-PL" dirty="0"/>
              <a:t>Odsetek osób, które w ostatnich miesiącach często czuły się odpowiedzialne za zapewnienie opieki i dobrego samopoczucia rodzicom lub starszym krewnym </a:t>
            </a:r>
          </a:p>
        </p:txBody>
      </p:sp>
      <p:sp>
        <p:nvSpPr>
          <p:cNvPr id="4" name="pole tekstowe 3"/>
          <p:cNvSpPr txBox="1"/>
          <p:nvPr/>
        </p:nvSpPr>
        <p:spPr>
          <a:xfrm>
            <a:off x="1066988" y="5814646"/>
            <a:ext cx="8850735" cy="375139"/>
          </a:xfrm>
          <a:prstGeom prst="rect">
            <a:avLst/>
          </a:prstGeom>
          <a:noFill/>
        </p:spPr>
        <p:txBody>
          <a:bodyPr wrap="square" rtlCol="0">
            <a:spAutoFit/>
          </a:bodyPr>
          <a:lstStyle/>
          <a:p>
            <a:r>
              <a:rPr lang="pl-PL" dirty="0"/>
              <a:t>Źródło: Diagnoza Społeczna 2013.</a:t>
            </a:r>
          </a:p>
        </p:txBody>
      </p:sp>
    </p:spTree>
    <p:extLst>
      <p:ext uri="{BB962C8B-B14F-4D97-AF65-F5344CB8AC3E}">
        <p14:creationId xmlns:p14="http://schemas.microsoft.com/office/powerpoint/2010/main" val="2338383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508000" y="365125"/>
            <a:ext cx="10845800" cy="1325563"/>
          </a:xfrm>
        </p:spPr>
        <p:txBody>
          <a:bodyPr/>
          <a:lstStyle/>
          <a:p>
            <a:r>
              <a:rPr lang="pl-PL" dirty="0"/>
              <a:t>Starzenie się w miejscu (</a:t>
            </a:r>
            <a:r>
              <a:rPr lang="pl-PL" dirty="0" err="1"/>
              <a:t>ageing</a:t>
            </a:r>
            <a:r>
              <a:rPr lang="pl-PL" dirty="0"/>
              <a:t> in place):</a:t>
            </a:r>
          </a:p>
        </p:txBody>
      </p:sp>
      <p:sp>
        <p:nvSpPr>
          <p:cNvPr id="4" name="Symbol zastępczy zawartości 3"/>
          <p:cNvSpPr>
            <a:spLocks noGrp="1"/>
          </p:cNvSpPr>
          <p:nvPr>
            <p:ph idx="1"/>
          </p:nvPr>
        </p:nvSpPr>
        <p:spPr/>
        <p:txBody>
          <a:bodyPr/>
          <a:lstStyle/>
          <a:p>
            <a:r>
              <a:rPr lang="pl-PL" dirty="0"/>
              <a:t>konieczność modyfikacji środowiska codziennej egzystencji, tak aby likwidować bariery ograniczające uczestnictwo w życiu społecznym i starzenie się w dotychczasowym miejscu.</a:t>
            </a:r>
          </a:p>
          <a:p>
            <a:endParaRPr lang="pl-PL" dirty="0"/>
          </a:p>
          <a:p>
            <a:endParaRPr lang="pl-PL" dirty="0"/>
          </a:p>
        </p:txBody>
      </p:sp>
    </p:spTree>
    <p:extLst>
      <p:ext uri="{BB962C8B-B14F-4D97-AF65-F5344CB8AC3E}">
        <p14:creationId xmlns:p14="http://schemas.microsoft.com/office/powerpoint/2010/main" val="95819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81200" y="609600"/>
            <a:ext cx="8001000" cy="1143000"/>
          </a:xfrm>
        </p:spPr>
        <p:txBody>
          <a:bodyPr/>
          <a:lstStyle/>
          <a:p>
            <a:r>
              <a:rPr lang="pl-PL" altLang="pl-PL"/>
              <a:t>Wyzwania instytucjonalne:</a:t>
            </a:r>
          </a:p>
        </p:txBody>
      </p:sp>
      <p:sp>
        <p:nvSpPr>
          <p:cNvPr id="19459" name="Rectangle 3"/>
          <p:cNvSpPr>
            <a:spLocks noGrp="1" noChangeArrowheads="1"/>
          </p:cNvSpPr>
          <p:nvPr>
            <p:ph type="body" idx="1"/>
          </p:nvPr>
        </p:nvSpPr>
        <p:spPr/>
        <p:txBody>
          <a:bodyPr/>
          <a:lstStyle/>
          <a:p>
            <a:pPr>
              <a:lnSpc>
                <a:spcPct val="90000"/>
              </a:lnSpc>
              <a:buFontTx/>
              <a:buNone/>
            </a:pPr>
            <a:endParaRPr lang="pl-PL" altLang="pl-PL"/>
          </a:p>
          <a:p>
            <a:pPr>
              <a:lnSpc>
                <a:spcPct val="90000"/>
              </a:lnSpc>
            </a:pPr>
            <a:r>
              <a:rPr lang="pl-PL" altLang="pl-PL"/>
              <a:t>brak całościowego podejścia do zagadnienia opieki instytucjonalnej,</a:t>
            </a:r>
          </a:p>
          <a:p>
            <a:pPr>
              <a:lnSpc>
                <a:spcPct val="90000"/>
              </a:lnSpc>
            </a:pPr>
            <a:r>
              <a:rPr lang="pl-PL" altLang="pl-PL"/>
              <a:t>przenikanie się systemu pomocy społecznej i ochrony zdrowia,</a:t>
            </a:r>
          </a:p>
          <a:p>
            <a:pPr>
              <a:lnSpc>
                <a:spcPct val="90000"/>
              </a:lnSpc>
            </a:pPr>
            <a:r>
              <a:rPr lang="pl-PL" altLang="pl-PL"/>
              <a:t>brak wyraźnych kryteriów przyznawania pomocy instytucjonalnej,</a:t>
            </a:r>
          </a:p>
          <a:p>
            <a:pPr>
              <a:lnSpc>
                <a:spcPct val="90000"/>
              </a:lnSpc>
            </a:pPr>
            <a:r>
              <a:rPr lang="pl-PL" altLang="pl-PL"/>
              <a:t>brak przejrzystych kryteriów przyjmowania do danego typu placówki świadczącej pomoc osobie starszej,</a:t>
            </a:r>
          </a:p>
          <a:p>
            <a:pPr>
              <a:lnSpc>
                <a:spcPct val="90000"/>
              </a:lnSpc>
            </a:pPr>
            <a:endParaRPr lang="pl-PL" altLang="pl-PL"/>
          </a:p>
        </p:txBody>
      </p:sp>
    </p:spTree>
    <p:extLst>
      <p:ext uri="{BB962C8B-B14F-4D97-AF65-F5344CB8AC3E}">
        <p14:creationId xmlns:p14="http://schemas.microsoft.com/office/powerpoint/2010/main" val="2122265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24000" y="609600"/>
            <a:ext cx="8458200" cy="1143000"/>
          </a:xfrm>
        </p:spPr>
        <p:txBody>
          <a:bodyPr/>
          <a:lstStyle/>
          <a:p>
            <a:r>
              <a:rPr lang="pl-PL" altLang="pl-PL" dirty="0"/>
              <a:t>Wyzwania instytucjonalne:</a:t>
            </a:r>
          </a:p>
        </p:txBody>
      </p:sp>
      <p:sp>
        <p:nvSpPr>
          <p:cNvPr id="21507" name="Rectangle 3"/>
          <p:cNvSpPr>
            <a:spLocks noGrp="1" noChangeArrowheads="1"/>
          </p:cNvSpPr>
          <p:nvPr>
            <p:ph type="body" idx="1"/>
          </p:nvPr>
        </p:nvSpPr>
        <p:spPr/>
        <p:txBody>
          <a:bodyPr/>
          <a:lstStyle/>
          <a:p>
            <a:r>
              <a:rPr lang="pl-PL" altLang="pl-PL"/>
              <a:t>efektywna i rozbudowana pomoc środowiskowa,</a:t>
            </a:r>
          </a:p>
          <a:p>
            <a:r>
              <a:rPr lang="pl-PL" altLang="pl-PL"/>
              <a:t>wykwalifikowani opiekunowie osób starszych,</a:t>
            </a:r>
          </a:p>
          <a:p>
            <a:r>
              <a:rPr lang="pl-PL" altLang="pl-PL"/>
              <a:t>specjaliści w zakresie opieki nad seniorami: geriatrzy, rehabilitanci, pielęgniarki.</a:t>
            </a:r>
          </a:p>
        </p:txBody>
      </p:sp>
    </p:spTree>
    <p:extLst>
      <p:ext uri="{BB962C8B-B14F-4D97-AF65-F5344CB8AC3E}">
        <p14:creationId xmlns:p14="http://schemas.microsoft.com/office/powerpoint/2010/main" val="3778602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lstStyle/>
          <a:p>
            <a:r>
              <a:rPr lang="pl-PL" dirty="0"/>
              <a:t>Standaryzacja:</a:t>
            </a:r>
          </a:p>
        </p:txBody>
      </p:sp>
      <p:sp>
        <p:nvSpPr>
          <p:cNvPr id="6" name="Symbol zastępczy zawartości 5"/>
          <p:cNvSpPr>
            <a:spLocks noGrp="1"/>
          </p:cNvSpPr>
          <p:nvPr>
            <p:ph idx="1"/>
          </p:nvPr>
        </p:nvSpPr>
        <p:spPr>
          <a:xfrm>
            <a:off x="780393" y="1552848"/>
            <a:ext cx="10515600" cy="4351338"/>
          </a:xfrm>
        </p:spPr>
        <p:txBody>
          <a:bodyPr/>
          <a:lstStyle/>
          <a:p>
            <a:r>
              <a:rPr lang="pl-PL" dirty="0"/>
              <a:t>przeciętne, typowe, wzorcowe wykonanie usługi;</a:t>
            </a:r>
          </a:p>
          <a:p>
            <a:r>
              <a:rPr lang="pl-PL" dirty="0"/>
              <a:t>dotyczy zarówno sposobu realizacji usługi (procedury jej przeprowadzenia, czynności wykonywanych w jej ramach), czasu poświęconego na jej wykonanie, kwalifikacji osoby świadczącej usługę, jak i potrzeb, które powinny zostać zaspokojone po jej zrealizowaniu</a:t>
            </a:r>
          </a:p>
        </p:txBody>
      </p:sp>
      <p:sp>
        <p:nvSpPr>
          <p:cNvPr id="2" name="Strzałka: w dół 1">
            <a:extLst>
              <a:ext uri="{FF2B5EF4-FFF2-40B4-BE49-F238E27FC236}">
                <a16:creationId xmlns:a16="http://schemas.microsoft.com/office/drawing/2014/main" id="{DEFAD1FB-C7E8-41C5-A547-F497B2C6A9DC}"/>
              </a:ext>
            </a:extLst>
          </p:cNvPr>
          <p:cNvSpPr/>
          <p:nvPr/>
        </p:nvSpPr>
        <p:spPr>
          <a:xfrm>
            <a:off x="5025259" y="4004589"/>
            <a:ext cx="555735" cy="15844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pole tekstowe 2">
            <a:extLst>
              <a:ext uri="{FF2B5EF4-FFF2-40B4-BE49-F238E27FC236}">
                <a16:creationId xmlns:a16="http://schemas.microsoft.com/office/drawing/2014/main" id="{BE587446-FFD5-462D-93CA-8A90C9F4F22E}"/>
              </a:ext>
            </a:extLst>
          </p:cNvPr>
          <p:cNvSpPr txBox="1"/>
          <p:nvPr/>
        </p:nvSpPr>
        <p:spPr>
          <a:xfrm>
            <a:off x="425669" y="5592597"/>
            <a:ext cx="10759965" cy="954107"/>
          </a:xfrm>
          <a:prstGeom prst="rect">
            <a:avLst/>
          </a:prstGeom>
          <a:noFill/>
        </p:spPr>
        <p:txBody>
          <a:bodyPr wrap="square" rtlCol="0">
            <a:spAutoFit/>
          </a:bodyPr>
          <a:lstStyle/>
          <a:p>
            <a:r>
              <a:rPr lang="pl-PL" sz="2800" dirty="0"/>
              <a:t>gwarantuje, że wszyscy obywatele otrzymują podobnej jakości usługi (bez względu na miejsce zamieszkania i cechy społeczno-demograficzne)</a:t>
            </a:r>
          </a:p>
        </p:txBody>
      </p:sp>
    </p:spTree>
    <p:extLst>
      <p:ext uri="{BB962C8B-B14F-4D97-AF65-F5344CB8AC3E}">
        <p14:creationId xmlns:p14="http://schemas.microsoft.com/office/powerpoint/2010/main" val="7849578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1177</Words>
  <Application>Microsoft Office PowerPoint</Application>
  <PresentationFormat>Panoramiczny</PresentationFormat>
  <Paragraphs>98</Paragraphs>
  <Slides>21</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21</vt:i4>
      </vt:variant>
    </vt:vector>
  </HeadingPairs>
  <TitlesOfParts>
    <vt:vector size="27" baseType="lpstr">
      <vt:lpstr>Arial</vt:lpstr>
      <vt:lpstr>Calibri</vt:lpstr>
      <vt:lpstr>Calibri Light</vt:lpstr>
      <vt:lpstr>Symbol</vt:lpstr>
      <vt:lpstr>Times New Roman</vt:lpstr>
      <vt:lpstr>Motyw pakietu Office</vt:lpstr>
      <vt:lpstr>W stronę sprawiedliwej troski Opieka nad osobami starszymi w Polsce   Anita Abramowska-Kmon, Rafał Bakalarczyk, Irena E. Kotowska, Wojciech Łątkowski, Paweł Łuczak, Zofia Szweda-Lewandowska, Irena Wóycicka  Redakcja merytoryczna: Irena Wóycicka    raport dostępny na stronie: https://www.batory.org.pl/publikacja/w_strone_sprawiedliwej_troski/</vt:lpstr>
      <vt:lpstr>Prezentacja programu PowerPoint</vt:lpstr>
      <vt:lpstr>Prezentacja programu PowerPoint</vt:lpstr>
      <vt:lpstr>Prezentacja programu PowerPoint</vt:lpstr>
      <vt:lpstr>Prezentacja programu PowerPoint</vt:lpstr>
      <vt:lpstr>Starzenie się w miejscu (ageing in place):</vt:lpstr>
      <vt:lpstr>Wyzwania instytucjonalne:</vt:lpstr>
      <vt:lpstr>Wyzwania instytucjonalne:</vt:lpstr>
      <vt:lpstr>Standaryzacja:</vt:lpstr>
      <vt:lpstr>Prezentacja programu PowerPoint</vt:lpstr>
      <vt:lpstr>Standaryzacja:</vt:lpstr>
      <vt:lpstr>Standardy:</vt:lpstr>
      <vt:lpstr>Specyfika klienta:</vt:lpstr>
      <vt:lpstr>Ryzyka: </vt:lpstr>
      <vt:lpstr>Wyzwania w zakresie finansowania opieki instytucjonalnej oraz usług środowiskowych:</vt:lpstr>
      <vt:lpstr>Standaryzacja:</vt:lpstr>
      <vt:lpstr>Rekomendacje:</vt:lpstr>
      <vt:lpstr>Koordynacja:</vt:lpstr>
      <vt:lpstr>Koordynacja – trzy obszary:</vt:lpstr>
      <vt:lpstr>Koordynacja:</vt:lpstr>
      <vt:lpstr>Zaangażowanie środków publicznych: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2022-03-03T20:50:28Z</dcterms:created>
  <dcterms:modified xsi:type="dcterms:W3CDTF">2022-06-22T07:49:16Z</dcterms:modified>
</cp:coreProperties>
</file>