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503" r:id="rId5"/>
    <p:sldId id="502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04" r:id="rId15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7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5091" userDrawn="1">
          <p15:clr>
            <a:srgbClr val="A4A3A4"/>
          </p15:clr>
        </p15:guide>
        <p15:guide id="5" pos="22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zyż, Anna" initials="CA" lastIdx="2" clrIdx="0"/>
  <p:cmAuthor id="2" name="Szufleńska, Maria" initials="SM" lastIdx="1" clrIdx="1"/>
  <p:cmAuthor id="3" name="Walewski, Mateusz" initials="WM" lastIdx="3" clrIdx="2">
    <p:extLst>
      <p:ext uri="{19B8F6BF-5375-455C-9EA6-DF929625EA0E}">
        <p15:presenceInfo xmlns:p15="http://schemas.microsoft.com/office/powerpoint/2012/main" userId="S-1-5-21-789336058-1123561945-725345543-52620" providerId="AD"/>
      </p:ext>
    </p:extLst>
  </p:cmAuthor>
  <p:cmAuthor id="4" name="Jonak, Anna" initials="JA" lastIdx="2" clrIdx="3">
    <p:extLst>
      <p:ext uri="{19B8F6BF-5375-455C-9EA6-DF929625EA0E}">
        <p15:presenceInfo xmlns:p15="http://schemas.microsoft.com/office/powerpoint/2012/main" userId="S-1-5-21-789336058-1123561945-725345543-547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41"/>
    <a:srgbClr val="6BDFA8"/>
    <a:srgbClr val="873882"/>
    <a:srgbClr val="333F48"/>
    <a:srgbClr val="D99694"/>
    <a:srgbClr val="FF7A82"/>
    <a:srgbClr val="C3D69B"/>
    <a:srgbClr val="B9CDE5"/>
    <a:srgbClr val="E6E6E6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7" autoAdjust="0"/>
    <p:restoredTop sz="95781" autoAdjust="0"/>
  </p:normalViewPr>
  <p:slideViewPr>
    <p:cSldViewPr snapToGrid="0" snapToObjects="1">
      <p:cViewPr varScale="1">
        <p:scale>
          <a:sx n="85" d="100"/>
          <a:sy n="85" d="100"/>
        </p:scale>
        <p:origin x="968" y="64"/>
      </p:cViewPr>
      <p:guideLst>
        <p:guide orient="horz" pos="497"/>
        <p:guide pos="2880"/>
        <p:guide pos="5091"/>
        <p:guide pos="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02734293466915E-2"/>
          <c:y val="4.6229440302922732E-2"/>
          <c:w val="0.87959977040283865"/>
          <c:h val="0.68664329357302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Nadwyżka operacyjna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42551</c:v>
                </c:pt>
                <c:pt idx="1">
                  <c:v>42916</c:v>
                </c:pt>
                <c:pt idx="2">
                  <c:v>43281</c:v>
                </c:pt>
                <c:pt idx="3">
                  <c:v>43646</c:v>
                </c:pt>
                <c:pt idx="4">
                  <c:v>44012</c:v>
                </c:pt>
                <c:pt idx="5">
                  <c:v>44377</c:v>
                </c:pt>
                <c:pt idx="6">
                  <c:v>44742</c:v>
                </c:pt>
              </c:numCache>
            </c:numRef>
          </c:cat>
          <c:val>
            <c:numRef>
              <c:f>Arkusz1!$B$6:$B$12</c:f>
              <c:numCache>
                <c:formatCode>#\ ##0.0</c:formatCode>
                <c:ptCount val="7"/>
                <c:pt idx="0">
                  <c:v>16.100000000000001</c:v>
                </c:pt>
                <c:pt idx="1">
                  <c:v>16.399999999999999</c:v>
                </c:pt>
                <c:pt idx="2">
                  <c:v>18.600000000000001</c:v>
                </c:pt>
                <c:pt idx="3">
                  <c:v>19.8</c:v>
                </c:pt>
                <c:pt idx="4">
                  <c:v>17.899999999999999</c:v>
                </c:pt>
                <c:pt idx="5">
                  <c:v>23</c:v>
                </c:pt>
                <c:pt idx="6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A-4A1F-9F78-EF1276AC6F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048599120"/>
        <c:axId val="1048597152"/>
      </c:barChart>
      <c:lineChart>
        <c:grouping val="standard"/>
        <c:varyColors val="0"/>
        <c:ser>
          <c:idx val="1"/>
          <c:order val="1"/>
          <c:tx>
            <c:strRef>
              <c:f>Arkusz1!$C$1</c:f>
              <c:strCache>
                <c:ptCount val="1"/>
                <c:pt idx="0">
                  <c:v>Udział nadwyżki operacyjnej
w dochodach bieżących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42551</c:v>
                </c:pt>
                <c:pt idx="1">
                  <c:v>42916</c:v>
                </c:pt>
                <c:pt idx="2">
                  <c:v>43281</c:v>
                </c:pt>
                <c:pt idx="3">
                  <c:v>43646</c:v>
                </c:pt>
                <c:pt idx="4">
                  <c:v>44012</c:v>
                </c:pt>
                <c:pt idx="5">
                  <c:v>44377</c:v>
                </c:pt>
                <c:pt idx="6">
                  <c:v>44742</c:v>
                </c:pt>
              </c:numCache>
            </c:numRef>
          </c:cat>
          <c:val>
            <c:numRef>
              <c:f>Arkusz1!$C$6:$C$12</c:f>
              <c:numCache>
                <c:formatCode>0%</c:formatCode>
                <c:ptCount val="7"/>
                <c:pt idx="0">
                  <c:v>0.158</c:v>
                </c:pt>
                <c:pt idx="1">
                  <c:v>0.14599999999999999</c:v>
                </c:pt>
                <c:pt idx="2">
                  <c:v>0.156</c:v>
                </c:pt>
                <c:pt idx="3">
                  <c:v>0.157</c:v>
                </c:pt>
                <c:pt idx="4">
                  <c:v>0.13</c:v>
                </c:pt>
                <c:pt idx="5">
                  <c:v>0.153</c:v>
                </c:pt>
                <c:pt idx="6">
                  <c:v>0.128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5A-4A1F-9F78-EF1276AC6F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03075496"/>
        <c:axId val="1103076152"/>
      </c:lineChart>
      <c:dateAx>
        <c:axId val="104859912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636B7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8597152"/>
        <c:crosses val="autoZero"/>
        <c:auto val="1"/>
        <c:lblOffset val="100"/>
        <c:baseTimeUnit val="years"/>
      </c:dateAx>
      <c:valAx>
        <c:axId val="104859715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636B7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8599120"/>
        <c:crosses val="autoZero"/>
        <c:crossBetween val="between"/>
      </c:valAx>
      <c:valAx>
        <c:axId val="1103076152"/>
        <c:scaling>
          <c:orientation val="minMax"/>
          <c:max val="0.4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03075496"/>
        <c:crosses val="max"/>
        <c:crossBetween val="between"/>
      </c:valAx>
      <c:dateAx>
        <c:axId val="110307549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103076152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446949140750015E-2"/>
          <c:y val="0.8503903735944579"/>
          <c:w val="0.93755305085924978"/>
          <c:h val="0.13355295503459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636B7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09744886042316E-2"/>
          <c:y val="4.6229440302922732E-2"/>
          <c:w val="0.86741079586682224"/>
          <c:h val="0.695031915697979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bieżące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\ ##0.0" sourceLinked="0"/>
            <c:spPr>
              <a:solidFill>
                <a:srgbClr val="CF002B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42551</c:v>
                </c:pt>
                <c:pt idx="1">
                  <c:v>42916</c:v>
                </c:pt>
                <c:pt idx="2">
                  <c:v>43281</c:v>
                </c:pt>
                <c:pt idx="3">
                  <c:v>43646</c:v>
                </c:pt>
                <c:pt idx="4">
                  <c:v>44012</c:v>
                </c:pt>
                <c:pt idx="5">
                  <c:v>44377</c:v>
                </c:pt>
                <c:pt idx="6">
                  <c:v>44742</c:v>
                </c:pt>
              </c:numCache>
            </c:numRef>
          </c:cat>
          <c:val>
            <c:numRef>
              <c:f>Arkusz1!$B$6:$B$12</c:f>
              <c:numCache>
                <c:formatCode>#\ ##0.0</c:formatCode>
                <c:ptCount val="7"/>
                <c:pt idx="0">
                  <c:v>85.5</c:v>
                </c:pt>
                <c:pt idx="1">
                  <c:v>96</c:v>
                </c:pt>
                <c:pt idx="2">
                  <c:v>100.2</c:v>
                </c:pt>
                <c:pt idx="3">
                  <c:v>106.6</c:v>
                </c:pt>
                <c:pt idx="4">
                  <c:v>120.4</c:v>
                </c:pt>
                <c:pt idx="5">
                  <c:v>127.7</c:v>
                </c:pt>
                <c:pt idx="6">
                  <c:v>139.9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4-466E-9ABD-C87C51AFC74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 majątkowe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\ ##0.0" sourceLinked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42551</c:v>
                </c:pt>
                <c:pt idx="1">
                  <c:v>42916</c:v>
                </c:pt>
                <c:pt idx="2">
                  <c:v>43281</c:v>
                </c:pt>
                <c:pt idx="3">
                  <c:v>43646</c:v>
                </c:pt>
                <c:pt idx="4">
                  <c:v>44012</c:v>
                </c:pt>
                <c:pt idx="5">
                  <c:v>44377</c:v>
                </c:pt>
                <c:pt idx="6">
                  <c:v>44742</c:v>
                </c:pt>
              </c:numCache>
            </c:numRef>
          </c:cat>
          <c:val>
            <c:numRef>
              <c:f>Arkusz1!$C$6:$C$12</c:f>
              <c:numCache>
                <c:formatCode>#\ ##0.0</c:formatCode>
                <c:ptCount val="7"/>
                <c:pt idx="0">
                  <c:v>5.6</c:v>
                </c:pt>
                <c:pt idx="1">
                  <c:v>6.8</c:v>
                </c:pt>
                <c:pt idx="2">
                  <c:v>12.1</c:v>
                </c:pt>
                <c:pt idx="3">
                  <c:v>14.1</c:v>
                </c:pt>
                <c:pt idx="4">
                  <c:v>14.7</c:v>
                </c:pt>
                <c:pt idx="5">
                  <c:v>13</c:v>
                </c:pt>
                <c:pt idx="6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4-466E-9ABD-C87C51AFC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48599120"/>
        <c:axId val="1048597152"/>
      </c:barChart>
      <c:lineChart>
        <c:grouping val="standard"/>
        <c:varyColors val="0"/>
        <c:ser>
          <c:idx val="2"/>
          <c:order val="2"/>
          <c:tx>
            <c:strRef>
              <c:f>Arkusz1!$D$1</c:f>
              <c:strCache>
                <c:ptCount val="1"/>
                <c:pt idx="0">
                  <c:v>Udział wydatków majątkowych
w wydatkach ogółem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7873516131491716E-2"/>
                  <c:y val="-6.4994237396605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64-466E-9ABD-C87C51AFC744}"/>
                </c:ext>
              </c:extLst>
            </c:dLbl>
            <c:dLbl>
              <c:idx val="2"/>
              <c:layout>
                <c:manualLayout>
                  <c:x val="-4.5949764882166275E-2"/>
                  <c:y val="1.5782187355791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64-466E-9ABD-C87C51AFC744}"/>
                </c:ext>
              </c:extLst>
            </c:dLbl>
            <c:dLbl>
              <c:idx val="3"/>
              <c:layout>
                <c:manualLayout>
                  <c:x val="-4.5949764882166191E-2"/>
                  <c:y val="3.1838726602651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64-466E-9ABD-C87C51AFC744}"/>
                </c:ext>
              </c:extLst>
            </c:dLbl>
            <c:dLbl>
              <c:idx val="4"/>
              <c:layout>
                <c:manualLayout>
                  <c:x val="-4.5949764882166275E-2"/>
                  <c:y val="4.5042827200853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64-466E-9ABD-C87C51AFC74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42551</c:v>
                </c:pt>
                <c:pt idx="1">
                  <c:v>42916</c:v>
                </c:pt>
                <c:pt idx="2">
                  <c:v>43281</c:v>
                </c:pt>
                <c:pt idx="3">
                  <c:v>43646</c:v>
                </c:pt>
                <c:pt idx="4">
                  <c:v>44012</c:v>
                </c:pt>
                <c:pt idx="5">
                  <c:v>44377</c:v>
                </c:pt>
                <c:pt idx="6">
                  <c:v>44742</c:v>
                </c:pt>
              </c:numCache>
            </c:numRef>
          </c:cat>
          <c:val>
            <c:numRef>
              <c:f>Arkusz1!$D$6:$D$12</c:f>
              <c:numCache>
                <c:formatCode>0%</c:formatCode>
                <c:ptCount val="7"/>
                <c:pt idx="0">
                  <c:v>0.06</c:v>
                </c:pt>
                <c:pt idx="1">
                  <c:v>7.0000000000000007E-2</c:v>
                </c:pt>
                <c:pt idx="2">
                  <c:v>0.11</c:v>
                </c:pt>
                <c:pt idx="3">
                  <c:v>0.12</c:v>
                </c:pt>
                <c:pt idx="4">
                  <c:v>0.11</c:v>
                </c:pt>
                <c:pt idx="5">
                  <c:v>0.09</c:v>
                </c:pt>
                <c:pt idx="6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564-466E-9ABD-C87C51AFC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214400"/>
        <c:axId val="860214072"/>
      </c:lineChart>
      <c:dateAx>
        <c:axId val="104859912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8597152"/>
        <c:crosses val="autoZero"/>
        <c:auto val="1"/>
        <c:lblOffset val="100"/>
        <c:baseTimeUnit val="years"/>
      </c:dateAx>
      <c:valAx>
        <c:axId val="1048597152"/>
        <c:scaling>
          <c:orientation val="minMax"/>
        </c:scaling>
        <c:delete val="0"/>
        <c:axPos val="l"/>
        <c:numFmt formatCode="#\ 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636B7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8599120"/>
        <c:crosses val="autoZero"/>
        <c:crossBetween val="between"/>
      </c:valAx>
      <c:valAx>
        <c:axId val="86021407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0214400"/>
        <c:crosses val="max"/>
        <c:crossBetween val="between"/>
        <c:majorUnit val="0.1"/>
      </c:valAx>
      <c:dateAx>
        <c:axId val="86021440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60214072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885580713128234E-2"/>
          <c:y val="0.85051921911623651"/>
          <c:w val="0.90435884726477866"/>
          <c:h val="0.133424208772704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636B7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68491998562699E-3"/>
          <c:y val="0.19118369987340131"/>
          <c:w val="0.98123861205409824"/>
          <c:h val="0.677838323436372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Zmiana nakładów inwestycyjnych 2Q22 do 2Q21</c:v>
                </c:pt>
              </c:strCache>
            </c:strRef>
          </c:tx>
          <c:spPr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Arkusz1!$B$2:$B$8</c:f>
              <c:numCache>
                <c:formatCode>0.0%</c:formatCode>
                <c:ptCount val="7"/>
                <c:pt idx="0">
                  <c:v>0.26388878408852534</c:v>
                </c:pt>
                <c:pt idx="1">
                  <c:v>0.42473418874122015</c:v>
                </c:pt>
                <c:pt idx="2">
                  <c:v>0.50440516575912819</c:v>
                </c:pt>
                <c:pt idx="3">
                  <c:v>1.7617923283364201E-2</c:v>
                </c:pt>
                <c:pt idx="4">
                  <c:v>0.57232889713667534</c:v>
                </c:pt>
                <c:pt idx="5">
                  <c:v>6.3060944118804585E-3</c:v>
                </c:pt>
                <c:pt idx="6">
                  <c:v>0.26349413106507691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4D-4D8E-8FD3-474D4B9F22E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Zmiana nakładów inwestycyjnych 2022 do 2021 wg deklaracji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Arkusz1!$C$2:$C$8</c:f>
              <c:numCache>
                <c:formatCode>0.0%</c:formatCode>
                <c:ptCount val="7"/>
                <c:pt idx="0">
                  <c:v>0.67238669743909352</c:v>
                </c:pt>
                <c:pt idx="1">
                  <c:v>0.85464345398092023</c:v>
                </c:pt>
                <c:pt idx="2">
                  <c:v>0.64816757001473202</c:v>
                </c:pt>
                <c:pt idx="3">
                  <c:v>0.36157253838578041</c:v>
                </c:pt>
                <c:pt idx="4">
                  <c:v>1.059447562164757</c:v>
                </c:pt>
                <c:pt idx="5">
                  <c:v>0.3637319133314576</c:v>
                </c:pt>
                <c:pt idx="6">
                  <c:v>0.60369961229871549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4D-4D8E-8FD3-474D4B9F22E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Odsetek JST spodziewających się wzrostu nakładów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Arkusz1!$D$2:$D$8</c:f>
              <c:numCache>
                <c:formatCode>0%</c:formatCode>
                <c:ptCount val="7"/>
                <c:pt idx="0">
                  <c:v>0.90713898731060671</c:v>
                </c:pt>
                <c:pt idx="1">
                  <c:v>0.92489408741428203</c:v>
                </c:pt>
                <c:pt idx="2">
                  <c:v>0.94134636353282519</c:v>
                </c:pt>
                <c:pt idx="3">
                  <c:v>1</c:v>
                </c:pt>
                <c:pt idx="4">
                  <c:v>0.90591432054356491</c:v>
                </c:pt>
                <c:pt idx="5">
                  <c:v>1</c:v>
                </c:pt>
                <c:pt idx="6">
                  <c:v>0.93179902523147751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4D-4D8E-8FD3-474D4B9F2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3079640"/>
        <c:axId val="663077016"/>
      </c:barChart>
      <c:catAx>
        <c:axId val="66307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63077016"/>
        <c:crosses val="autoZero"/>
        <c:auto val="1"/>
        <c:lblAlgn val="ctr"/>
        <c:lblOffset val="100"/>
        <c:noMultiLvlLbl val="0"/>
      </c:catAx>
      <c:valAx>
        <c:axId val="663077016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66307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7655294814329007E-3"/>
          <c:y val="2.9494551636367015E-2"/>
          <c:w val="0.89999997403100374"/>
          <c:h val="9.95706788667517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921770334056181E-2"/>
          <c:y val="3.2541285570474865E-2"/>
          <c:w val="0.88190605212014361"/>
          <c:h val="0.713052441279031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Banki i inne instytucje finansowe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\ 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42460</c:v>
                </c:pt>
                <c:pt idx="1">
                  <c:v>42825</c:v>
                </c:pt>
                <c:pt idx="2">
                  <c:v>43190</c:v>
                </c:pt>
                <c:pt idx="3">
                  <c:v>43555</c:v>
                </c:pt>
                <c:pt idx="4">
                  <c:v>43921</c:v>
                </c:pt>
                <c:pt idx="5">
                  <c:v>44286</c:v>
                </c:pt>
                <c:pt idx="6">
                  <c:v>44651</c:v>
                </c:pt>
              </c:numCache>
            </c:numRef>
          </c:cat>
          <c:val>
            <c:numRef>
              <c:f>Arkusz1!$B$6:$B$12</c:f>
              <c:numCache>
                <c:formatCode>#\ ##0.0</c:formatCode>
                <c:ptCount val="7"/>
                <c:pt idx="0">
                  <c:v>50.2</c:v>
                </c:pt>
                <c:pt idx="1">
                  <c:v>48</c:v>
                </c:pt>
                <c:pt idx="2">
                  <c:v>48.4</c:v>
                </c:pt>
                <c:pt idx="3">
                  <c:v>56.1</c:v>
                </c:pt>
                <c:pt idx="4">
                  <c:v>57.3</c:v>
                </c:pt>
                <c:pt idx="5">
                  <c:v>59.4</c:v>
                </c:pt>
                <c:pt idx="6">
                  <c:v>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7-4AFE-AF54-614DF2CA293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Pozostali wierzyciele krajowi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825094182763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E7-4AFE-AF54-614DF2CA293D}"/>
                </c:ext>
              </c:extLst>
            </c:dLbl>
            <c:dLbl>
              <c:idx val="1"/>
              <c:layout>
                <c:manualLayout>
                  <c:x val="0"/>
                  <c:y val="3.6501883655275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E7-4AFE-AF54-614DF2CA293D}"/>
                </c:ext>
              </c:extLst>
            </c:dLbl>
            <c:dLbl>
              <c:idx val="2"/>
              <c:layout>
                <c:manualLayout>
                  <c:x val="2.0207355347124974E-17"/>
                  <c:y val="4.1064619112185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E7-4AFE-AF54-614DF2CA293D}"/>
                </c:ext>
              </c:extLst>
            </c:dLbl>
            <c:dLbl>
              <c:idx val="3"/>
              <c:layout>
                <c:manualLayout>
                  <c:x val="0"/>
                  <c:y val="2.7376412741456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E7-4AFE-AF54-614DF2CA293D}"/>
                </c:ext>
              </c:extLst>
            </c:dLbl>
            <c:dLbl>
              <c:idx val="4"/>
              <c:layout>
                <c:manualLayout>
                  <c:x val="0"/>
                  <c:y val="2.281367728454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E7-4AFE-AF54-614DF2CA293D}"/>
                </c:ext>
              </c:extLst>
            </c:dLbl>
            <c:dLbl>
              <c:idx val="5"/>
              <c:layout>
                <c:manualLayout>
                  <c:x val="0"/>
                  <c:y val="2.281367728454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E7-4AFE-AF54-614DF2CA293D}"/>
                </c:ext>
              </c:extLst>
            </c:dLbl>
            <c:dLbl>
              <c:idx val="6"/>
              <c:layout>
                <c:manualLayout>
                  <c:x val="0"/>
                  <c:y val="3.1939148198366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E7-4AFE-AF54-614DF2CA293D}"/>
                </c:ext>
              </c:extLst>
            </c:dLbl>
            <c:numFmt formatCode="#\ 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42460</c:v>
                </c:pt>
                <c:pt idx="1">
                  <c:v>42825</c:v>
                </c:pt>
                <c:pt idx="2">
                  <c:v>43190</c:v>
                </c:pt>
                <c:pt idx="3">
                  <c:v>43555</c:v>
                </c:pt>
                <c:pt idx="4">
                  <c:v>43921</c:v>
                </c:pt>
                <c:pt idx="5">
                  <c:v>44286</c:v>
                </c:pt>
                <c:pt idx="6">
                  <c:v>44651</c:v>
                </c:pt>
              </c:numCache>
            </c:numRef>
          </c:cat>
          <c:val>
            <c:numRef>
              <c:f>Arkusz1!$C$6:$C$12</c:f>
              <c:numCache>
                <c:formatCode>#\ ##0.0</c:formatCode>
                <c:ptCount val="7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0.8</c:v>
                </c:pt>
                <c:pt idx="4">
                  <c:v>1.9</c:v>
                </c:pt>
                <c:pt idx="5">
                  <c:v>2.1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E7-4AFE-AF54-614DF2CA293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Sektor finansów publicznych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\ 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1800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42460</c:v>
                </c:pt>
                <c:pt idx="1">
                  <c:v>42825</c:v>
                </c:pt>
                <c:pt idx="2">
                  <c:v>43190</c:v>
                </c:pt>
                <c:pt idx="3">
                  <c:v>43555</c:v>
                </c:pt>
                <c:pt idx="4">
                  <c:v>43921</c:v>
                </c:pt>
                <c:pt idx="5">
                  <c:v>44286</c:v>
                </c:pt>
                <c:pt idx="6">
                  <c:v>44651</c:v>
                </c:pt>
              </c:numCache>
            </c:numRef>
          </c:cat>
          <c:val>
            <c:numRef>
              <c:f>Arkusz1!$D$6:$D$12</c:f>
              <c:numCache>
                <c:formatCode>#\ ##0.0</c:formatCode>
                <c:ptCount val="7"/>
                <c:pt idx="0">
                  <c:v>3.2</c:v>
                </c:pt>
                <c:pt idx="1">
                  <c:v>3</c:v>
                </c:pt>
                <c:pt idx="2">
                  <c:v>3.1</c:v>
                </c:pt>
                <c:pt idx="3">
                  <c:v>3.4</c:v>
                </c:pt>
                <c:pt idx="4">
                  <c:v>3.7</c:v>
                </c:pt>
                <c:pt idx="5">
                  <c:v>3.5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6E7-4AFE-AF54-614DF2CA293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Wierzyciele zagraniczni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42460</c:v>
                </c:pt>
                <c:pt idx="1">
                  <c:v>42825</c:v>
                </c:pt>
                <c:pt idx="2">
                  <c:v>43190</c:v>
                </c:pt>
                <c:pt idx="3">
                  <c:v>43555</c:v>
                </c:pt>
                <c:pt idx="4">
                  <c:v>43921</c:v>
                </c:pt>
                <c:pt idx="5">
                  <c:v>44286</c:v>
                </c:pt>
                <c:pt idx="6">
                  <c:v>44651</c:v>
                </c:pt>
              </c:numCache>
            </c:numRef>
          </c:cat>
          <c:val>
            <c:numRef>
              <c:f>Arkusz1!$E$6:$E$12</c:f>
              <c:numCache>
                <c:formatCode>#,##0.00</c:formatCode>
                <c:ptCount val="7"/>
                <c:pt idx="0">
                  <c:v>15.3</c:v>
                </c:pt>
                <c:pt idx="1">
                  <c:v>15.2</c:v>
                </c:pt>
                <c:pt idx="2">
                  <c:v>15.3</c:v>
                </c:pt>
                <c:pt idx="3">
                  <c:v>16.100000000000001</c:v>
                </c:pt>
                <c:pt idx="4">
                  <c:v>18.600000000000001</c:v>
                </c:pt>
                <c:pt idx="5">
                  <c:v>22.1</c:v>
                </c:pt>
                <c:pt idx="6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E7-4AFE-AF54-614DF2CA2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048599120"/>
        <c:axId val="1048597152"/>
      </c:barChart>
      <c:lineChart>
        <c:grouping val="standard"/>
        <c:varyColors val="0"/>
        <c:ser>
          <c:idx val="4"/>
          <c:order val="4"/>
          <c:tx>
            <c:strRef>
              <c:f>Arkusz1!$F$1</c:f>
              <c:strCache>
                <c:ptCount val="1"/>
                <c:pt idx="0">
                  <c:v>Raty i odsetki do nadwyżki operacyjnej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1064619112185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E7-4AFE-AF54-614DF2CA293D}"/>
                </c:ext>
              </c:extLst>
            </c:dLbl>
            <c:dLbl>
              <c:idx val="2"/>
              <c:layout>
                <c:manualLayout>
                  <c:x val="-1.653348173254229E-2"/>
                  <c:y val="-5.931556093982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E7-4AFE-AF54-614DF2CA293D}"/>
                </c:ext>
              </c:extLst>
            </c:dLbl>
            <c:dLbl>
              <c:idx val="3"/>
              <c:layout>
                <c:manualLayout>
                  <c:x val="5.5111605775140828E-3"/>
                  <c:y val="-6.3878296396732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E7-4AFE-AF54-614DF2CA293D}"/>
                </c:ext>
              </c:extLst>
            </c:dLbl>
            <c:dLbl>
              <c:idx val="5"/>
              <c:layout>
                <c:manualLayout>
                  <c:x val="-1.7635713848045066E-2"/>
                  <c:y val="2.737641274145672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6E7-4AFE-AF54-614DF2CA29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Arkusz1!$A$6:$A$12</c:f>
              <c:numCache>
                <c:formatCode>m/d/yyyy</c:formatCode>
                <c:ptCount val="7"/>
                <c:pt idx="0">
                  <c:v>42460</c:v>
                </c:pt>
                <c:pt idx="1">
                  <c:v>42825</c:v>
                </c:pt>
                <c:pt idx="2">
                  <c:v>43190</c:v>
                </c:pt>
                <c:pt idx="3">
                  <c:v>43555</c:v>
                </c:pt>
                <c:pt idx="4">
                  <c:v>43921</c:v>
                </c:pt>
                <c:pt idx="5">
                  <c:v>44286</c:v>
                </c:pt>
                <c:pt idx="6">
                  <c:v>44651</c:v>
                </c:pt>
              </c:numCache>
            </c:numRef>
          </c:cat>
          <c:val>
            <c:numRef>
              <c:f>Arkusz1!$F$6:$F$12</c:f>
              <c:numCache>
                <c:formatCode>0.00%</c:formatCode>
                <c:ptCount val="7"/>
                <c:pt idx="0">
                  <c:v>0.34799999999999998</c:v>
                </c:pt>
                <c:pt idx="1">
                  <c:v>0.33100000000000002</c:v>
                </c:pt>
                <c:pt idx="2">
                  <c:v>0.254</c:v>
                </c:pt>
                <c:pt idx="3">
                  <c:v>0.251</c:v>
                </c:pt>
                <c:pt idx="4">
                  <c:v>0.26500000000000001</c:v>
                </c:pt>
                <c:pt idx="5">
                  <c:v>0.189</c:v>
                </c:pt>
                <c:pt idx="6">
                  <c:v>0.27200000000000002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6E7-4AFE-AF54-614DF2CA2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640208"/>
        <c:axId val="837643816"/>
      </c:lineChart>
      <c:dateAx>
        <c:axId val="104859912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636B7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8597152"/>
        <c:crosses val="autoZero"/>
        <c:auto val="1"/>
        <c:lblOffset val="100"/>
        <c:baseTimeUnit val="years"/>
      </c:dateAx>
      <c:valAx>
        <c:axId val="1048597152"/>
        <c:scaling>
          <c:orientation val="minMax"/>
        </c:scaling>
        <c:delete val="0"/>
        <c:axPos val="l"/>
        <c:numFmt formatCode="#\ 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636B7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8599120"/>
        <c:crosses val="autoZero"/>
        <c:crossBetween val="between"/>
      </c:valAx>
      <c:valAx>
        <c:axId val="83764381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37640208"/>
        <c:crosses val="max"/>
        <c:crossBetween val="between"/>
      </c:valAx>
      <c:dateAx>
        <c:axId val="83764020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37643816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832518864646604E-2"/>
          <c:y val="0.85081912539836657"/>
          <c:w val="0.98716748113535335"/>
          <c:h val="8.2507550069734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636B7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455221824194E-2"/>
          <c:y val="5.4010335034188506E-2"/>
          <c:w val="0.97575089556351613"/>
          <c:h val="0.783027300542577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Gmina miejska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Drogowe</c:v>
                </c:pt>
                <c:pt idx="1">
                  <c:v>Wodno-kanalizacyjne</c:v>
                </c:pt>
                <c:pt idx="2">
                  <c:v>Turystyka, sport, kultura</c:v>
                </c:pt>
                <c:pt idx="3">
                  <c:v>Transport Zbiorowy</c:v>
                </c:pt>
                <c:pt idx="4">
                  <c:v>Edukacja</c:v>
                </c:pt>
                <c:pt idx="5">
                  <c:v>Ochrona Zdrowia</c:v>
                </c:pt>
                <c:pt idx="6">
                  <c:v>Mieszkalnictwo</c:v>
                </c:pt>
                <c:pt idx="7">
                  <c:v>OZE i energooszczędność</c:v>
                </c:pt>
                <c:pt idx="8">
                  <c:v>Ciepłownictwo</c:v>
                </c:pt>
                <c:pt idx="9">
                  <c:v>Digitalizacja</c:v>
                </c:pt>
                <c:pt idx="10">
                  <c:v>Gospodarka odpadami</c:v>
                </c:pt>
                <c:pt idx="11">
                  <c:v>Inne</c:v>
                </c:pt>
              </c:strCache>
            </c:strRef>
          </c:cat>
          <c:val>
            <c:numRef>
              <c:f>Arkusz1!$B$2:$B$13</c:f>
              <c:numCache>
                <c:formatCode>#,##0.00</c:formatCode>
                <c:ptCount val="12"/>
                <c:pt idx="0">
                  <c:v>1.3331685643407505</c:v>
                </c:pt>
                <c:pt idx="1">
                  <c:v>0.42203474890752307</c:v>
                </c:pt>
                <c:pt idx="2">
                  <c:v>0.88824079787308663</c:v>
                </c:pt>
                <c:pt idx="3">
                  <c:v>0.2310363799774654</c:v>
                </c:pt>
                <c:pt idx="4">
                  <c:v>0.27351816097036996</c:v>
                </c:pt>
                <c:pt idx="5">
                  <c:v>3.9946721834222355E-2</c:v>
                </c:pt>
                <c:pt idx="6">
                  <c:v>0.31379255948983681</c:v>
                </c:pt>
                <c:pt idx="7">
                  <c:v>0.28721274076049874</c:v>
                </c:pt>
                <c:pt idx="8">
                  <c:v>7.5913818794349538E-2</c:v>
                </c:pt>
                <c:pt idx="9">
                  <c:v>4.2223533345098742E-2</c:v>
                </c:pt>
                <c:pt idx="10">
                  <c:v>5.1042021616490699E-2</c:v>
                </c:pt>
                <c:pt idx="11">
                  <c:v>0.38746566707882674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7-4490-976D-556359E83F6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Gmina miejsko-wiejska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Drogowe</c:v>
                </c:pt>
                <c:pt idx="1">
                  <c:v>Wodno-kanalizacyjne</c:v>
                </c:pt>
                <c:pt idx="2">
                  <c:v>Turystyka, sport, kultura</c:v>
                </c:pt>
                <c:pt idx="3">
                  <c:v>Transport Zbiorowy</c:v>
                </c:pt>
                <c:pt idx="4">
                  <c:v>Edukacja</c:v>
                </c:pt>
                <c:pt idx="5">
                  <c:v>Ochrona Zdrowia</c:v>
                </c:pt>
                <c:pt idx="6">
                  <c:v>Mieszkalnictwo</c:v>
                </c:pt>
                <c:pt idx="7">
                  <c:v>OZE i energooszczędność</c:v>
                </c:pt>
                <c:pt idx="8">
                  <c:v>Ciepłownictwo</c:v>
                </c:pt>
                <c:pt idx="9">
                  <c:v>Digitalizacja</c:v>
                </c:pt>
                <c:pt idx="10">
                  <c:v>Gospodarka odpadami</c:v>
                </c:pt>
                <c:pt idx="11">
                  <c:v>Inne</c:v>
                </c:pt>
              </c:strCache>
            </c:strRef>
          </c:cat>
          <c:val>
            <c:numRef>
              <c:f>Arkusz1!$C$2:$C$13</c:f>
              <c:numCache>
                <c:formatCode>#,##0.00</c:formatCode>
                <c:ptCount val="12"/>
                <c:pt idx="0">
                  <c:v>2.6291367728002117</c:v>
                </c:pt>
                <c:pt idx="1">
                  <c:v>1.3706854391613503</c:v>
                </c:pt>
                <c:pt idx="2">
                  <c:v>1.0006416542541268</c:v>
                </c:pt>
                <c:pt idx="3">
                  <c:v>6.1888723229108204E-2</c:v>
                </c:pt>
                <c:pt idx="4">
                  <c:v>0.60598203517909066</c:v>
                </c:pt>
                <c:pt idx="5">
                  <c:v>8.3532846218824813E-2</c:v>
                </c:pt>
                <c:pt idx="6">
                  <c:v>0.50558865567675115</c:v>
                </c:pt>
                <c:pt idx="7">
                  <c:v>0.30822837915221146</c:v>
                </c:pt>
                <c:pt idx="8">
                  <c:v>3.4851768889649859E-2</c:v>
                </c:pt>
                <c:pt idx="9">
                  <c:v>5.082599825436368E-2</c:v>
                </c:pt>
                <c:pt idx="10">
                  <c:v>6.3845957042277385E-2</c:v>
                </c:pt>
                <c:pt idx="11">
                  <c:v>0.87563518666570328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67-4490-976D-556359E83F6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Gmina wiejska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Drogowe</c:v>
                </c:pt>
                <c:pt idx="1">
                  <c:v>Wodno-kanalizacyjne</c:v>
                </c:pt>
                <c:pt idx="2">
                  <c:v>Turystyka, sport, kultura</c:v>
                </c:pt>
                <c:pt idx="3">
                  <c:v>Transport Zbiorowy</c:v>
                </c:pt>
                <c:pt idx="4">
                  <c:v>Edukacja</c:v>
                </c:pt>
                <c:pt idx="5">
                  <c:v>Ochrona Zdrowia</c:v>
                </c:pt>
                <c:pt idx="6">
                  <c:v>Mieszkalnictwo</c:v>
                </c:pt>
                <c:pt idx="7">
                  <c:v>OZE i energooszczędność</c:v>
                </c:pt>
                <c:pt idx="8">
                  <c:v>Ciepłownictwo</c:v>
                </c:pt>
                <c:pt idx="9">
                  <c:v>Digitalizacja</c:v>
                </c:pt>
                <c:pt idx="10">
                  <c:v>Gospodarka odpadami</c:v>
                </c:pt>
                <c:pt idx="11">
                  <c:v>Inne</c:v>
                </c:pt>
              </c:strCache>
            </c:strRef>
          </c:cat>
          <c:val>
            <c:numRef>
              <c:f>Arkusz1!$D$2:$D$13</c:f>
              <c:numCache>
                <c:formatCode>#,##0.00</c:formatCode>
                <c:ptCount val="12"/>
                <c:pt idx="0">
                  <c:v>2.6454434703481238</c:v>
                </c:pt>
                <c:pt idx="1">
                  <c:v>2.6393969471056167</c:v>
                </c:pt>
                <c:pt idx="2">
                  <c:v>0.85382849645464209</c:v>
                </c:pt>
                <c:pt idx="3">
                  <c:v>4.1297252983559449E-2</c:v>
                </c:pt>
                <c:pt idx="4">
                  <c:v>0.86702767967809247</c:v>
                </c:pt>
                <c:pt idx="5">
                  <c:v>7.9503181150108793E-2</c:v>
                </c:pt>
                <c:pt idx="6">
                  <c:v>0.33836578027167363</c:v>
                </c:pt>
                <c:pt idx="7">
                  <c:v>0.60316197278835082</c:v>
                </c:pt>
                <c:pt idx="8">
                  <c:v>3.4109741071203556E-2</c:v>
                </c:pt>
                <c:pt idx="9">
                  <c:v>3.6683782162700906E-2</c:v>
                </c:pt>
                <c:pt idx="10">
                  <c:v>0.11634223640990952</c:v>
                </c:pt>
                <c:pt idx="11">
                  <c:v>1.5908731082538297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67-4490-976D-556359E83F6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Miasto na prawach powiatu</c:v>
                </c:pt>
              </c:strCache>
            </c:strRef>
          </c:tx>
          <c:spPr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Drogowe</c:v>
                </c:pt>
                <c:pt idx="1">
                  <c:v>Wodno-kanalizacyjne</c:v>
                </c:pt>
                <c:pt idx="2">
                  <c:v>Turystyka, sport, kultura</c:v>
                </c:pt>
                <c:pt idx="3">
                  <c:v>Transport Zbiorowy</c:v>
                </c:pt>
                <c:pt idx="4">
                  <c:v>Edukacja</c:v>
                </c:pt>
                <c:pt idx="5">
                  <c:v>Ochrona Zdrowia</c:v>
                </c:pt>
                <c:pt idx="6">
                  <c:v>Mieszkalnictwo</c:v>
                </c:pt>
                <c:pt idx="7">
                  <c:v>OZE i energooszczędność</c:v>
                </c:pt>
                <c:pt idx="8">
                  <c:v>Ciepłownictwo</c:v>
                </c:pt>
                <c:pt idx="9">
                  <c:v>Digitalizacja</c:v>
                </c:pt>
                <c:pt idx="10">
                  <c:v>Gospodarka odpadami</c:v>
                </c:pt>
                <c:pt idx="11">
                  <c:v>Inne</c:v>
                </c:pt>
              </c:strCache>
            </c:strRef>
          </c:cat>
          <c:val>
            <c:numRef>
              <c:f>Arkusz1!$E$2:$E$13</c:f>
              <c:numCache>
                <c:formatCode>#,##0.00</c:formatCode>
                <c:ptCount val="12"/>
                <c:pt idx="0">
                  <c:v>3.1655365076144695</c:v>
                </c:pt>
                <c:pt idx="1">
                  <c:v>1.2495910149653218</c:v>
                </c:pt>
                <c:pt idx="2">
                  <c:v>2.2403561333094482</c:v>
                </c:pt>
                <c:pt idx="3">
                  <c:v>2.759739759990226</c:v>
                </c:pt>
                <c:pt idx="4">
                  <c:v>0.85292628732036424</c:v>
                </c:pt>
                <c:pt idx="5">
                  <c:v>0.33344489482920714</c:v>
                </c:pt>
                <c:pt idx="6">
                  <c:v>1.1699510776129389</c:v>
                </c:pt>
                <c:pt idx="7">
                  <c:v>0.28915026437725655</c:v>
                </c:pt>
                <c:pt idx="8">
                  <c:v>0.51546562856303146</c:v>
                </c:pt>
                <c:pt idx="9">
                  <c:v>0.14408002220241711</c:v>
                </c:pt>
                <c:pt idx="10">
                  <c:v>0.19476405020773924</c:v>
                </c:pt>
                <c:pt idx="11">
                  <c:v>0.98042639277758215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67-4490-976D-556359E83F6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Powiat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Drogowe</c:v>
                </c:pt>
                <c:pt idx="1">
                  <c:v>Wodno-kanalizacyjne</c:v>
                </c:pt>
                <c:pt idx="2">
                  <c:v>Turystyka, sport, kultura</c:v>
                </c:pt>
                <c:pt idx="3">
                  <c:v>Transport Zbiorowy</c:v>
                </c:pt>
                <c:pt idx="4">
                  <c:v>Edukacja</c:v>
                </c:pt>
                <c:pt idx="5">
                  <c:v>Ochrona Zdrowia</c:v>
                </c:pt>
                <c:pt idx="6">
                  <c:v>Mieszkalnictwo</c:v>
                </c:pt>
                <c:pt idx="7">
                  <c:v>OZE i energooszczędność</c:v>
                </c:pt>
                <c:pt idx="8">
                  <c:v>Ciepłownictwo</c:v>
                </c:pt>
                <c:pt idx="9">
                  <c:v>Digitalizacja</c:v>
                </c:pt>
                <c:pt idx="10">
                  <c:v>Gospodarka odpadami</c:v>
                </c:pt>
                <c:pt idx="11">
                  <c:v>Inne</c:v>
                </c:pt>
              </c:strCache>
            </c:strRef>
          </c:cat>
          <c:val>
            <c:numRef>
              <c:f>Arkusz1!$F$2:$F$13</c:f>
              <c:numCache>
                <c:formatCode>#,##0.00</c:formatCode>
                <c:ptCount val="12"/>
                <c:pt idx="0">
                  <c:v>3.3169500202168902</c:v>
                </c:pt>
                <c:pt idx="1">
                  <c:v>4.2307872360473654E-2</c:v>
                </c:pt>
                <c:pt idx="2">
                  <c:v>0.15485864165344282</c:v>
                </c:pt>
                <c:pt idx="3">
                  <c:v>3.4767480039135351E-2</c:v>
                </c:pt>
                <c:pt idx="4">
                  <c:v>0.34095718144523385</c:v>
                </c:pt>
                <c:pt idx="5">
                  <c:v>0.56574814498839054</c:v>
                </c:pt>
                <c:pt idx="6">
                  <c:v>9.4638177061164286E-2</c:v>
                </c:pt>
                <c:pt idx="7">
                  <c:v>8.2255861509839573E-2</c:v>
                </c:pt>
                <c:pt idx="8">
                  <c:v>7.2257044849335554E-3</c:v>
                </c:pt>
                <c:pt idx="9">
                  <c:v>0.11717574512763969</c:v>
                </c:pt>
                <c:pt idx="10">
                  <c:v>3.0600174547906534E-3</c:v>
                </c:pt>
                <c:pt idx="11">
                  <c:v>0.56408829170806452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7-4490-976D-556359E83F6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Województwo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Drogowe</c:v>
                </c:pt>
                <c:pt idx="1">
                  <c:v>Wodno-kanalizacyjne</c:v>
                </c:pt>
                <c:pt idx="2">
                  <c:v>Turystyka, sport, kultura</c:v>
                </c:pt>
                <c:pt idx="3">
                  <c:v>Transport Zbiorowy</c:v>
                </c:pt>
                <c:pt idx="4">
                  <c:v>Edukacja</c:v>
                </c:pt>
                <c:pt idx="5">
                  <c:v>Ochrona Zdrowia</c:v>
                </c:pt>
                <c:pt idx="6">
                  <c:v>Mieszkalnictwo</c:v>
                </c:pt>
                <c:pt idx="7">
                  <c:v>OZE i energooszczędność</c:v>
                </c:pt>
                <c:pt idx="8">
                  <c:v>Ciepłownictwo</c:v>
                </c:pt>
                <c:pt idx="9">
                  <c:v>Digitalizacja</c:v>
                </c:pt>
                <c:pt idx="10">
                  <c:v>Gospodarka odpadami</c:v>
                </c:pt>
                <c:pt idx="11">
                  <c:v>Inne</c:v>
                </c:pt>
              </c:strCache>
            </c:strRef>
          </c:cat>
          <c:val>
            <c:numRef>
              <c:f>Arkusz1!$G$2:$G$13</c:f>
              <c:numCache>
                <c:formatCode>#,##0.00</c:formatCode>
                <c:ptCount val="12"/>
                <c:pt idx="0">
                  <c:v>2.8584666464597621</c:v>
                </c:pt>
                <c:pt idx="1">
                  <c:v>5.8958904923812214E-2</c:v>
                </c:pt>
                <c:pt idx="2">
                  <c:v>0.54276939463065643</c:v>
                </c:pt>
                <c:pt idx="3">
                  <c:v>0.74177978688078372</c:v>
                </c:pt>
                <c:pt idx="4">
                  <c:v>0.31086578115803332</c:v>
                </c:pt>
                <c:pt idx="5">
                  <c:v>1.6776635135783278</c:v>
                </c:pt>
                <c:pt idx="6">
                  <c:v>5.7728811656762899E-2</c:v>
                </c:pt>
                <c:pt idx="7">
                  <c:v>0.17128005889656206</c:v>
                </c:pt>
                <c:pt idx="8">
                  <c:v>0</c:v>
                </c:pt>
                <c:pt idx="9">
                  <c:v>0.21763318312211016</c:v>
                </c:pt>
                <c:pt idx="10">
                  <c:v>0</c:v>
                </c:pt>
                <c:pt idx="11">
                  <c:v>0.46027417689318945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67-4490-976D-556359E83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7499592"/>
        <c:axId val="697504840"/>
      </c:barChart>
      <c:lineChart>
        <c:grouping val="standard"/>
        <c:varyColors val="0"/>
        <c:ser>
          <c:idx val="6"/>
          <c:order val="6"/>
          <c:tx>
            <c:strRef>
              <c:f>Arkusz1!$H$1</c:f>
              <c:strCache>
                <c:ptCount val="1"/>
                <c:pt idx="0">
                  <c:v>Ogół JST</c:v>
                </c:pt>
              </c:strCache>
            </c:strRef>
          </c:tx>
          <c:spPr>
            <a:ln w="15875" cap="rnd">
              <a:noFill/>
              <a:round/>
            </a:ln>
            <a:effectLst/>
          </c:spPr>
          <c:marker>
            <c:symbol val="dash"/>
            <c:size val="2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Drogowe</c:v>
                </c:pt>
                <c:pt idx="1">
                  <c:v>Wodno-kanalizacyjne</c:v>
                </c:pt>
                <c:pt idx="2">
                  <c:v>Turystyka, sport, kultura</c:v>
                </c:pt>
                <c:pt idx="3">
                  <c:v>Transport Zbiorowy</c:v>
                </c:pt>
                <c:pt idx="4">
                  <c:v>Edukacja</c:v>
                </c:pt>
                <c:pt idx="5">
                  <c:v>Ochrona Zdrowia</c:v>
                </c:pt>
                <c:pt idx="6">
                  <c:v>Mieszkalnictwo</c:v>
                </c:pt>
                <c:pt idx="7">
                  <c:v>OZE i energooszczędność</c:v>
                </c:pt>
                <c:pt idx="8">
                  <c:v>Ciepłownictwo</c:v>
                </c:pt>
                <c:pt idx="9">
                  <c:v>Digitalizacja</c:v>
                </c:pt>
                <c:pt idx="10">
                  <c:v>Gospodarka odpadami</c:v>
                </c:pt>
                <c:pt idx="11">
                  <c:v>Inne</c:v>
                </c:pt>
              </c:strCache>
            </c:strRef>
          </c:cat>
          <c:val>
            <c:numRef>
              <c:f>Arkusz1!$H$2:$H$13</c:f>
              <c:numCache>
                <c:formatCode>#,##0.00</c:formatCode>
                <c:ptCount val="12"/>
                <c:pt idx="0">
                  <c:v>15.948701981780207</c:v>
                </c:pt>
                <c:pt idx="1">
                  <c:v>5.7829749274240978</c:v>
                </c:pt>
                <c:pt idx="2">
                  <c:v>5.6806951181754037</c:v>
                </c:pt>
                <c:pt idx="3">
                  <c:v>3.8705093831002784</c:v>
                </c:pt>
                <c:pt idx="4">
                  <c:v>3.2512771257511845</c:v>
                </c:pt>
                <c:pt idx="5">
                  <c:v>2.7798393025990813</c:v>
                </c:pt>
                <c:pt idx="6">
                  <c:v>2.4800650617691273</c:v>
                </c:pt>
                <c:pt idx="7">
                  <c:v>1.7412892774847193</c:v>
                </c:pt>
                <c:pt idx="8">
                  <c:v>0.66756666180316793</c:v>
                </c:pt>
                <c:pt idx="9">
                  <c:v>0.6086222642143303</c:v>
                </c:pt>
                <c:pt idx="10">
                  <c:v>0.42905428273120749</c:v>
                </c:pt>
                <c:pt idx="11">
                  <c:v>4.8587628233771953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B67-4490-976D-556359E83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7499592"/>
        <c:axId val="697504840"/>
      </c:lineChart>
      <c:catAx>
        <c:axId val="69749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7504840"/>
        <c:crosses val="autoZero"/>
        <c:auto val="1"/>
        <c:lblAlgn val="ctr"/>
        <c:lblOffset val="100"/>
        <c:noMultiLvlLbl val="0"/>
      </c:catAx>
      <c:valAx>
        <c:axId val="69750484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69749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2.0069604850212829E-2"/>
          <c:y val="6.2118633975411007E-4"/>
          <c:w val="0.96603472813112135"/>
          <c:h val="8.87876554875196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349767222469834E-2"/>
          <c:y val="0"/>
          <c:w val="0.98539971383912939"/>
          <c:h val="0.798588219021535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Bieżąca nadwyżka operacyjna 
lub zysk spółki komunalnej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Arkusz1!$B$2:$B$8</c:f>
              <c:numCache>
                <c:formatCode>0.00%</c:formatCode>
                <c:ptCount val="7"/>
                <c:pt idx="0">
                  <c:v>0.313</c:v>
                </c:pt>
                <c:pt idx="1">
                  <c:v>0.30399999999999999</c:v>
                </c:pt>
                <c:pt idx="2">
                  <c:v>0.254</c:v>
                </c:pt>
                <c:pt idx="3">
                  <c:v>0.42499999999999999</c:v>
                </c:pt>
                <c:pt idx="4">
                  <c:v>0.26100000000000001</c:v>
                </c:pt>
                <c:pt idx="5">
                  <c:v>0.58799999999999997</c:v>
                </c:pt>
                <c:pt idx="6">
                  <c:v>0.36699999999999999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B6-4570-83F3-A814B65DA29E}"/>
            </c:ext>
          </c:extLst>
        </c:ser>
        <c:ser>
          <c:idx val="2"/>
          <c:order val="1"/>
          <c:tx>
            <c:strRef>
              <c:f>Arkusz1!$D$1</c:f>
              <c:strCache>
                <c:ptCount val="1"/>
                <c:pt idx="0">
                  <c:v>Środki europejskie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Arkusz1!$D$2:$D$8</c:f>
              <c:numCache>
                <c:formatCode>0.00%</c:formatCode>
                <c:ptCount val="7"/>
                <c:pt idx="0">
                  <c:v>0.22</c:v>
                </c:pt>
                <c:pt idx="1">
                  <c:v>0.192</c:v>
                </c:pt>
                <c:pt idx="2">
                  <c:v>0.24399999999999999</c:v>
                </c:pt>
                <c:pt idx="3">
                  <c:v>0.23100000000000001</c:v>
                </c:pt>
                <c:pt idx="4">
                  <c:v>7.6999999999999999E-2</c:v>
                </c:pt>
                <c:pt idx="5">
                  <c:v>0.30399999999999999</c:v>
                </c:pt>
                <c:pt idx="6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B6-4570-83F3-A814B65DA29E}"/>
            </c:ext>
          </c:extLst>
        </c:ser>
        <c:ser>
          <c:idx val="1"/>
          <c:order val="2"/>
          <c:tx>
            <c:strRef>
              <c:f>Arkusz1!$C$1</c:f>
              <c:strCache>
                <c:ptCount val="1"/>
                <c:pt idx="0">
                  <c:v>Dotacja z budżetu państwa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Arkusz1!$C$2:$C$8</c:f>
              <c:numCache>
                <c:formatCode>0.00%</c:formatCode>
                <c:ptCount val="7"/>
                <c:pt idx="0">
                  <c:v>0.20300000000000001</c:v>
                </c:pt>
                <c:pt idx="1">
                  <c:v>0.20399999999999999</c:v>
                </c:pt>
                <c:pt idx="2">
                  <c:v>0.214</c:v>
                </c:pt>
                <c:pt idx="3">
                  <c:v>1.7999999999999999E-2</c:v>
                </c:pt>
                <c:pt idx="4">
                  <c:v>0.35499999999999998</c:v>
                </c:pt>
                <c:pt idx="5">
                  <c:v>0.04</c:v>
                </c:pt>
                <c:pt idx="6">
                  <c:v>0.14499999999999999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B6-4570-83F3-A814B65DA29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Kredyt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B6-4570-83F3-A814B65DA2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Arkusz1!$E$2:$E$8</c:f>
              <c:numCache>
                <c:formatCode>0.00%</c:formatCode>
                <c:ptCount val="7"/>
                <c:pt idx="0">
                  <c:v>8.8999999999999996E-2</c:v>
                </c:pt>
                <c:pt idx="1">
                  <c:v>7.4999999999999997E-2</c:v>
                </c:pt>
                <c:pt idx="2">
                  <c:v>0.13900000000000001</c:v>
                </c:pt>
                <c:pt idx="3">
                  <c:v>0.18099999999999999</c:v>
                </c:pt>
                <c:pt idx="4">
                  <c:v>3.2000000000000001E-2</c:v>
                </c:pt>
                <c:pt idx="5">
                  <c:v>0</c:v>
                </c:pt>
                <c:pt idx="6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B6-4570-83F3-A814B65DA29E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Emisja obligacji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Arkusz1!$F$2:$F$8</c:f>
              <c:numCache>
                <c:formatCode>0.00%</c:formatCode>
                <c:ptCount val="7"/>
                <c:pt idx="0">
                  <c:v>1.7999999999999999E-2</c:v>
                </c:pt>
                <c:pt idx="1">
                  <c:v>4.2999999999999997E-2</c:v>
                </c:pt>
                <c:pt idx="2">
                  <c:v>1.7000000000000001E-2</c:v>
                </c:pt>
                <c:pt idx="3">
                  <c:v>3.5999999999999997E-2</c:v>
                </c:pt>
                <c:pt idx="4">
                  <c:v>2.5999999999999999E-2</c:v>
                </c:pt>
                <c:pt idx="5">
                  <c:v>2.5000000000000001E-2</c:v>
                </c:pt>
                <c:pt idx="6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B6-4570-83F3-A814B65DA29E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Inne źródło</c:v>
                </c:pt>
              </c:strCache>
            </c:strRef>
          </c:tx>
          <c:spPr>
            <a:pattFill prst="ltDnDiag">
              <a:fgClr>
                <a:schemeClr val="tx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rgbClr val="FFFFFF">
                  <a:alpha val="65098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Gmina miejska</c:v>
                </c:pt>
                <c:pt idx="1">
                  <c:v>Gmina miejsko-wiejska</c:v>
                </c:pt>
                <c:pt idx="2">
                  <c:v>Gmina wiejska</c:v>
                </c:pt>
                <c:pt idx="3">
                  <c:v>Miasto na prawach powiatu</c:v>
                </c:pt>
                <c:pt idx="4">
                  <c:v>Powiat</c:v>
                </c:pt>
                <c:pt idx="5">
                  <c:v>Województwo</c:v>
                </c:pt>
                <c:pt idx="6">
                  <c:v>Ogół JST</c:v>
                </c:pt>
              </c:strCache>
            </c:strRef>
          </c:cat>
          <c:val>
            <c:numRef>
              <c:f>Arkusz1!$G$2:$G$8</c:f>
              <c:numCache>
                <c:formatCode>0.00%</c:formatCode>
                <c:ptCount val="7"/>
                <c:pt idx="0">
                  <c:v>0.157</c:v>
                </c:pt>
                <c:pt idx="1">
                  <c:v>0.182</c:v>
                </c:pt>
                <c:pt idx="2">
                  <c:v>0.13200000000000001</c:v>
                </c:pt>
                <c:pt idx="3">
                  <c:v>0.109</c:v>
                </c:pt>
                <c:pt idx="4">
                  <c:v>0.249</c:v>
                </c:pt>
                <c:pt idx="5">
                  <c:v>4.2999999999999997E-2</c:v>
                </c:pt>
                <c:pt idx="6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B6-4570-83F3-A814B65DA2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38623856"/>
        <c:axId val="938618280"/>
      </c:barChart>
      <c:catAx>
        <c:axId val="93862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38618280"/>
        <c:crosses val="autoZero"/>
        <c:auto val="1"/>
        <c:lblAlgn val="ctr"/>
        <c:lblOffset val="100"/>
        <c:noMultiLvlLbl val="0"/>
      </c:catAx>
      <c:valAx>
        <c:axId val="938618280"/>
        <c:scaling>
          <c:orientation val="minMax"/>
          <c:max val="1"/>
        </c:scaling>
        <c:delete val="1"/>
        <c:axPos val="l"/>
        <c:numFmt formatCode="0.0%" sourceLinked="0"/>
        <c:majorTickMark val="out"/>
        <c:minorTickMark val="none"/>
        <c:tickLblPos val="nextTo"/>
        <c:crossAx val="93862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204769781441505"/>
          <c:w val="1"/>
          <c:h val="0.12527658766744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2719B-1086-4446-BFA3-82843C3A3BBE}" type="datetimeFigureOut">
              <a:rPr lang="pl-PL" smtClean="0"/>
              <a:t>03.11.2022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79B89-727A-4FD4-898B-7DA3D1EE4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0826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41F5F-7C63-4CFF-AAB5-22DE4E66C7C9}" type="datetimeFigureOut">
              <a:rPr lang="pl-PL" smtClean="0"/>
              <a:t>03.11.2022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4D41-C4E1-41E6-9AC3-29F1AD8B71C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135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2CF9070-B493-6760-36E7-2EACDE4D12C9}"/>
              </a:ext>
            </a:extLst>
          </p:cNvPr>
          <p:cNvSpPr/>
          <p:nvPr userDrawn="1"/>
        </p:nvSpPr>
        <p:spPr>
          <a:xfrm>
            <a:off x="8099738" y="409924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24870B-15E3-BEC6-DA62-F2EEB7314551}"/>
              </a:ext>
            </a:extLst>
          </p:cNvPr>
          <p:cNvSpPr/>
          <p:nvPr userDrawn="1"/>
        </p:nvSpPr>
        <p:spPr>
          <a:xfrm>
            <a:off x="7055477" y="409924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BC147E-0134-E7EE-B1D9-67D8D3610BFE}"/>
              </a:ext>
            </a:extLst>
          </p:cNvPr>
          <p:cNvSpPr/>
          <p:nvPr userDrawn="1"/>
        </p:nvSpPr>
        <p:spPr>
          <a:xfrm>
            <a:off x="8099737" y="3054978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AD18E5-3830-D182-551C-B58D6763B8C6}"/>
              </a:ext>
            </a:extLst>
          </p:cNvPr>
          <p:cNvSpPr/>
          <p:nvPr userDrawn="1"/>
        </p:nvSpPr>
        <p:spPr>
          <a:xfrm>
            <a:off x="2088526" y="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2" name="Tytuł 5"/>
          <p:cNvSpPr>
            <a:spLocks noGrp="1"/>
          </p:cNvSpPr>
          <p:nvPr>
            <p:ph type="title" hasCustomPrompt="1"/>
          </p:nvPr>
        </p:nvSpPr>
        <p:spPr>
          <a:xfrm>
            <a:off x="2555476" y="2310135"/>
            <a:ext cx="5262342" cy="1489685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54DF48-90C7-5095-E8C4-A59778E0A54E}"/>
              </a:ext>
            </a:extLst>
          </p:cNvPr>
          <p:cNvSpPr/>
          <p:nvPr userDrawn="1"/>
        </p:nvSpPr>
        <p:spPr>
          <a:xfrm>
            <a:off x="0" y="0"/>
            <a:ext cx="2088524" cy="51435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437A12-ED35-CDBA-F42C-AEB01B757946}"/>
              </a:ext>
            </a:extLst>
          </p:cNvPr>
          <p:cNvSpPr/>
          <p:nvPr userDrawn="1"/>
        </p:nvSpPr>
        <p:spPr>
          <a:xfrm>
            <a:off x="1044263" y="409924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2EC3A1-8153-CAD5-20AC-382EDBBDC940}"/>
              </a:ext>
            </a:extLst>
          </p:cNvPr>
          <p:cNvSpPr/>
          <p:nvPr userDrawn="1"/>
        </p:nvSpPr>
        <p:spPr>
          <a:xfrm>
            <a:off x="2" y="409924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1D7CE8-7F10-77E4-E5B4-9CFFA319A436}"/>
              </a:ext>
            </a:extLst>
          </p:cNvPr>
          <p:cNvSpPr/>
          <p:nvPr userDrawn="1"/>
        </p:nvSpPr>
        <p:spPr>
          <a:xfrm>
            <a:off x="1044263" y="2010718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D7AC36-69FA-1EC6-B65B-63ED72D0FEF5}"/>
              </a:ext>
            </a:extLst>
          </p:cNvPr>
          <p:cNvSpPr/>
          <p:nvPr userDrawn="1"/>
        </p:nvSpPr>
        <p:spPr>
          <a:xfrm>
            <a:off x="2" y="3054978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1C0707-D85F-9CAC-EB09-E309219902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2244" y="788083"/>
            <a:ext cx="2432556" cy="1421268"/>
          </a:xfrm>
          <a:prstGeom prst="rect">
            <a:avLst/>
          </a:prstGeom>
        </p:spPr>
      </p:pic>
      <p:sp>
        <p:nvSpPr>
          <p:cNvPr id="2" name="Tytuł 5">
            <a:extLst>
              <a:ext uri="{FF2B5EF4-FFF2-40B4-BE49-F238E27FC236}">
                <a16:creationId xmlns:a16="http://schemas.microsoft.com/office/drawing/2014/main" id="{4842E003-64BB-D12D-866C-6A5E7B545D79}"/>
              </a:ext>
            </a:extLst>
          </p:cNvPr>
          <p:cNvSpPr txBox="1">
            <a:spLocks/>
          </p:cNvSpPr>
          <p:nvPr userDrawn="1"/>
        </p:nvSpPr>
        <p:spPr>
          <a:xfrm>
            <a:off x="2555476" y="4099238"/>
            <a:ext cx="4299941" cy="1044262"/>
          </a:xfrm>
          <a:prstGeom prst="rect">
            <a:avLst/>
          </a:prstGeom>
        </p:spPr>
        <p:txBody>
          <a:bodyPr anchor="ctr"/>
          <a:lstStyle>
            <a:lvl1pPr algn="l" defTabSz="342884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100" b="0">
                <a:solidFill>
                  <a:schemeClr val="accent2"/>
                </a:solidFill>
              </a:rPr>
              <a:t>XV Ogólnopolska Konferencja BGK dla JST</a:t>
            </a:r>
          </a:p>
          <a:p>
            <a:r>
              <a:rPr lang="pl-PL" sz="1100" b="0">
                <a:solidFill>
                  <a:schemeClr val="accent2"/>
                </a:solidFill>
              </a:rPr>
              <a:t>Samorząd terytorialny – finanse w czasie kryzysu</a:t>
            </a:r>
            <a:endParaRPr lang="pl-PL" sz="1100" b="0" dirty="0">
              <a:solidFill>
                <a:schemeClr val="accent2"/>
              </a:solidFill>
            </a:endParaRPr>
          </a:p>
        </p:txBody>
      </p:sp>
      <p:pic>
        <p:nvPicPr>
          <p:cNvPr id="3" name="Obraz 7">
            <a:extLst>
              <a:ext uri="{FF2B5EF4-FFF2-40B4-BE49-F238E27FC236}">
                <a16:creationId xmlns:a16="http://schemas.microsoft.com/office/drawing/2014/main" id="{1D745001-8557-D792-2713-E40D3D1506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825" y="169169"/>
            <a:ext cx="928164" cy="70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7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413193" y="1269206"/>
            <a:ext cx="6892098" cy="3443288"/>
          </a:xfrm>
          <a:prstGeom prst="rect">
            <a:avLst/>
          </a:prstGeom>
        </p:spPr>
        <p:txBody>
          <a:bodyPr/>
          <a:lstStyle>
            <a:lvl1pPr marL="135725" indent="-135725">
              <a:buClr>
                <a:schemeClr val="tx2"/>
              </a:buClr>
              <a:buFont typeface="Wingdings" panose="05000000000000000000" pitchFamily="2" charset="2"/>
              <a:buChar char="§"/>
              <a:defRPr sz="1200"/>
            </a:lvl1pPr>
            <a:lvl2pPr marL="400030" indent="-128582">
              <a:buClr>
                <a:schemeClr val="tx2"/>
              </a:buClr>
              <a:buFont typeface="Wingdings" panose="05000000000000000000" pitchFamily="2" charset="2"/>
              <a:buChar char="§"/>
              <a:defRPr sz="1200"/>
            </a:lvl2pPr>
            <a:lvl3pPr marL="672671" indent="-135725">
              <a:buClr>
                <a:schemeClr val="tx2"/>
              </a:buClr>
              <a:buFont typeface="Wingdings" panose="05000000000000000000" pitchFamily="2" charset="2"/>
              <a:buChar char="§"/>
              <a:defRPr sz="1200"/>
            </a:lvl3pPr>
            <a:lvl4pPr marL="944120" indent="-135725">
              <a:buClr>
                <a:schemeClr val="tx2"/>
              </a:buClr>
              <a:buFont typeface="Wingdings" panose="05000000000000000000" pitchFamily="2" charset="2"/>
              <a:buChar char="§"/>
              <a:defRPr sz="1200"/>
            </a:lvl4pPr>
            <a:lvl5pPr marL="1208425" indent="-128582">
              <a:buClr>
                <a:schemeClr val="tx2"/>
              </a:buClr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50F94F-DF5A-C797-AFA2-AD4B3A7B2F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5290" y="174412"/>
            <a:ext cx="1618505" cy="94564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9859E5D-A1C9-3F93-5F00-8CB8341BE69E}"/>
              </a:ext>
            </a:extLst>
          </p:cNvPr>
          <p:cNvGrpSpPr/>
          <p:nvPr userDrawn="1"/>
        </p:nvGrpSpPr>
        <p:grpSpPr>
          <a:xfrm>
            <a:off x="7754398" y="1"/>
            <a:ext cx="1389603" cy="5143499"/>
            <a:chOff x="7754398" y="1"/>
            <a:chExt cx="1389603" cy="514349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B595BC-901A-EE2F-2F9C-9AC5143E2212}"/>
                </a:ext>
              </a:extLst>
            </p:cNvPr>
            <p:cNvSpPr/>
            <p:nvPr userDrawn="1"/>
          </p:nvSpPr>
          <p:spPr>
            <a:xfrm>
              <a:off x="7754398" y="1120056"/>
              <a:ext cx="1389603" cy="4023444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L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14494C4-7CEE-645B-F3A8-A4B84329171E}"/>
                </a:ext>
              </a:extLst>
            </p:cNvPr>
            <p:cNvSpPr/>
            <p:nvPr userDrawn="1"/>
          </p:nvSpPr>
          <p:spPr>
            <a:xfrm>
              <a:off x="7878375" y="1"/>
              <a:ext cx="1265626" cy="174411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L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91F7B8-A81D-110E-BE09-1226A20591D0}"/>
                </a:ext>
              </a:extLst>
            </p:cNvPr>
            <p:cNvSpPr/>
            <p:nvPr userDrawn="1"/>
          </p:nvSpPr>
          <p:spPr>
            <a:xfrm>
              <a:off x="8449200" y="4448700"/>
              <a:ext cx="694800" cy="6948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L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843DDE-3DD3-B11B-411D-6275C25DA26F}"/>
                </a:ext>
              </a:extLst>
            </p:cNvPr>
            <p:cNvSpPr/>
            <p:nvPr userDrawn="1"/>
          </p:nvSpPr>
          <p:spPr>
            <a:xfrm>
              <a:off x="7754399" y="4448700"/>
              <a:ext cx="694800" cy="6948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L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F271B96-0AF0-2BB0-5F81-3304F38FF6C5}"/>
                </a:ext>
              </a:extLst>
            </p:cNvPr>
            <p:cNvSpPr/>
            <p:nvPr userDrawn="1"/>
          </p:nvSpPr>
          <p:spPr>
            <a:xfrm>
              <a:off x="8449200" y="3753899"/>
              <a:ext cx="694800" cy="6948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L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9B3A340-ACE7-1567-6934-5FE5485D3A10}"/>
                </a:ext>
              </a:extLst>
            </p:cNvPr>
            <p:cNvSpPr/>
            <p:nvPr userDrawn="1"/>
          </p:nvSpPr>
          <p:spPr>
            <a:xfrm>
              <a:off x="7754399" y="3059099"/>
              <a:ext cx="694800" cy="6948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L">
                <a:solidFill>
                  <a:schemeClr val="tx1"/>
                </a:solidFill>
              </a:endParaRPr>
            </a:p>
          </p:txBody>
        </p:sp>
      </p:grpSp>
      <p:sp>
        <p:nvSpPr>
          <p:cNvPr id="6" name="Tytuł 5"/>
          <p:cNvSpPr>
            <a:spLocks noGrp="1"/>
          </p:cNvSpPr>
          <p:nvPr>
            <p:ph type="title" hasCustomPrompt="1"/>
          </p:nvPr>
        </p:nvSpPr>
        <p:spPr>
          <a:xfrm>
            <a:off x="413192" y="299511"/>
            <a:ext cx="6892098" cy="695443"/>
          </a:xfrm>
          <a:prstGeom prst="rect">
            <a:avLst/>
          </a:prstGeom>
        </p:spPr>
        <p:txBody>
          <a:bodyPr anchor="ctr"/>
          <a:lstStyle>
            <a:lvl1pPr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84851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ziękuje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31D173-C36A-922D-F3AD-0345C69CE18B}"/>
              </a:ext>
            </a:extLst>
          </p:cNvPr>
          <p:cNvSpPr/>
          <p:nvPr userDrawn="1"/>
        </p:nvSpPr>
        <p:spPr>
          <a:xfrm>
            <a:off x="2088521" y="0"/>
            <a:ext cx="7055475" cy="5143500"/>
          </a:xfrm>
          <a:prstGeom prst="rect">
            <a:avLst/>
          </a:prstGeom>
          <a:solidFill>
            <a:schemeClr val="accent2">
              <a:lumMod val="20000"/>
              <a:lumOff val="8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CF9070-B493-6760-36E7-2EACDE4D12C9}"/>
              </a:ext>
            </a:extLst>
          </p:cNvPr>
          <p:cNvSpPr/>
          <p:nvPr userDrawn="1"/>
        </p:nvSpPr>
        <p:spPr>
          <a:xfrm>
            <a:off x="7055477" y="409924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24870B-15E3-BEC6-DA62-F2EEB7314551}"/>
              </a:ext>
            </a:extLst>
          </p:cNvPr>
          <p:cNvSpPr/>
          <p:nvPr userDrawn="1"/>
        </p:nvSpPr>
        <p:spPr>
          <a:xfrm>
            <a:off x="7055477" y="2010716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BC147E-0134-E7EE-B1D9-67D8D3610BFE}"/>
              </a:ext>
            </a:extLst>
          </p:cNvPr>
          <p:cNvSpPr/>
          <p:nvPr userDrawn="1"/>
        </p:nvSpPr>
        <p:spPr>
          <a:xfrm>
            <a:off x="8099737" y="3054978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AD18E5-3830-D182-551C-B58D6763B8C6}"/>
              </a:ext>
            </a:extLst>
          </p:cNvPr>
          <p:cNvSpPr/>
          <p:nvPr userDrawn="1"/>
        </p:nvSpPr>
        <p:spPr>
          <a:xfrm>
            <a:off x="2088526" y="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2" name="Tytuł 5"/>
          <p:cNvSpPr>
            <a:spLocks noGrp="1"/>
          </p:cNvSpPr>
          <p:nvPr>
            <p:ph type="title" hasCustomPrompt="1"/>
          </p:nvPr>
        </p:nvSpPr>
        <p:spPr>
          <a:xfrm>
            <a:off x="2555476" y="2310135"/>
            <a:ext cx="5262342" cy="1489685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Dziękujemy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54DF48-90C7-5095-E8C4-A59778E0A54E}"/>
              </a:ext>
            </a:extLst>
          </p:cNvPr>
          <p:cNvSpPr/>
          <p:nvPr userDrawn="1"/>
        </p:nvSpPr>
        <p:spPr>
          <a:xfrm>
            <a:off x="0" y="0"/>
            <a:ext cx="2088524" cy="5143500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2EC3A1-8153-CAD5-20AC-382EDBBDC940}"/>
              </a:ext>
            </a:extLst>
          </p:cNvPr>
          <p:cNvSpPr/>
          <p:nvPr userDrawn="1"/>
        </p:nvSpPr>
        <p:spPr>
          <a:xfrm>
            <a:off x="1044258" y="409924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1D7CE8-7F10-77E4-E5B4-9CFFA319A436}"/>
              </a:ext>
            </a:extLst>
          </p:cNvPr>
          <p:cNvSpPr/>
          <p:nvPr userDrawn="1"/>
        </p:nvSpPr>
        <p:spPr>
          <a:xfrm>
            <a:off x="1044263" y="2010718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D7AC36-69FA-1EC6-B65B-63ED72D0FEF5}"/>
              </a:ext>
            </a:extLst>
          </p:cNvPr>
          <p:cNvSpPr/>
          <p:nvPr userDrawn="1"/>
        </p:nvSpPr>
        <p:spPr>
          <a:xfrm>
            <a:off x="2" y="3054978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1C0707-D85F-9CAC-EB09-E309219902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2244" y="788083"/>
            <a:ext cx="2432556" cy="142126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F7FE03-B468-C8D9-7DBC-DFE5FF099C07}"/>
              </a:ext>
            </a:extLst>
          </p:cNvPr>
          <p:cNvSpPr/>
          <p:nvPr userDrawn="1"/>
        </p:nvSpPr>
        <p:spPr>
          <a:xfrm>
            <a:off x="6011214" y="966452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BE085B-665C-2D48-8B82-623C553DD900}"/>
              </a:ext>
            </a:extLst>
          </p:cNvPr>
          <p:cNvSpPr/>
          <p:nvPr userDrawn="1"/>
        </p:nvSpPr>
        <p:spPr>
          <a:xfrm>
            <a:off x="6011214" y="4099240"/>
            <a:ext cx="1044260" cy="1044260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PL">
              <a:solidFill>
                <a:schemeClr val="tx1"/>
              </a:solidFill>
            </a:endParaRPr>
          </a:p>
        </p:txBody>
      </p:sp>
      <p:sp>
        <p:nvSpPr>
          <p:cNvPr id="3" name="Tytuł 5">
            <a:extLst>
              <a:ext uri="{FF2B5EF4-FFF2-40B4-BE49-F238E27FC236}">
                <a16:creationId xmlns:a16="http://schemas.microsoft.com/office/drawing/2014/main" id="{283C2FA3-F43D-551D-30AA-BB67539C5F4D}"/>
              </a:ext>
            </a:extLst>
          </p:cNvPr>
          <p:cNvSpPr txBox="1">
            <a:spLocks/>
          </p:cNvSpPr>
          <p:nvPr userDrawn="1"/>
        </p:nvSpPr>
        <p:spPr>
          <a:xfrm>
            <a:off x="2555476" y="4099238"/>
            <a:ext cx="4299941" cy="1044262"/>
          </a:xfrm>
          <a:prstGeom prst="rect">
            <a:avLst/>
          </a:prstGeom>
        </p:spPr>
        <p:txBody>
          <a:bodyPr anchor="ctr"/>
          <a:lstStyle>
            <a:lvl1pPr algn="l" defTabSz="342884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100" b="0">
                <a:solidFill>
                  <a:schemeClr val="accent2"/>
                </a:solidFill>
              </a:rPr>
              <a:t>XV Ogólnopolska Konferencja BGK dla JST</a:t>
            </a:r>
          </a:p>
          <a:p>
            <a:r>
              <a:rPr lang="pl-PL" sz="1100" b="0">
                <a:solidFill>
                  <a:schemeClr val="accent2"/>
                </a:solidFill>
              </a:rPr>
              <a:t>Samorząd terytorialny – finanse w czasie kryzysu</a:t>
            </a:r>
            <a:endParaRPr lang="pl-PL" sz="1100" b="0" dirty="0">
              <a:solidFill>
                <a:schemeClr val="accent2"/>
              </a:solidFill>
            </a:endParaRPr>
          </a:p>
        </p:txBody>
      </p:sp>
      <p:pic>
        <p:nvPicPr>
          <p:cNvPr id="6" name="Obraz 7">
            <a:extLst>
              <a:ext uri="{FF2B5EF4-FFF2-40B4-BE49-F238E27FC236}">
                <a16:creationId xmlns:a16="http://schemas.microsoft.com/office/drawing/2014/main" id="{152F38C2-7861-53C5-3830-6D9932CA5E9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825" y="169169"/>
            <a:ext cx="928164" cy="70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9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17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hf hdr="0" ftr="0"/>
  <p:txStyles>
    <p:titleStyle>
      <a:lvl1pPr algn="l" defTabSz="342884" rtl="0" eaLnBrk="1" latinLnBrk="0" hangingPunct="1">
        <a:spcBef>
          <a:spcPct val="0"/>
        </a:spcBef>
        <a:buNone/>
        <a:defRPr sz="2700" kern="1200">
          <a:solidFill>
            <a:srgbClr val="CF002B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afal.boguszewski@bgk.pl" TargetMode="External"/><Relationship Id="rId2" Type="http://schemas.openxmlformats.org/officeDocument/2006/relationships/hyperlink" Target="mailto:adam.Pilat@bgk.pl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oliwia.samolyk@bgk.pl" TargetMode="External"/><Relationship Id="rId4" Type="http://schemas.openxmlformats.org/officeDocument/2006/relationships/hyperlink" Target="mailto:mateusz.walewski@bgk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7E32E2-F9A3-616A-2114-3356DF8D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476" y="2549978"/>
            <a:ext cx="5262342" cy="1489685"/>
          </a:xfrm>
        </p:spPr>
        <p:txBody>
          <a:bodyPr/>
          <a:lstStyle/>
          <a:p>
            <a:pPr lvl="0" defTabSz="457200">
              <a:spcBef>
                <a:spcPts val="0"/>
              </a:spcBef>
              <a:defRPr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Struktura i źródła finansowania inwestycji samorządów na tle obecnej sytuacji finansowej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000" b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b="0" dirty="0" smtClean="0">
                <a:solidFill>
                  <a:schemeClr val="accent2">
                    <a:lumMod val="75000"/>
                  </a:schemeClr>
                </a:solidFill>
              </a:rPr>
              <a:t>Mateusz Walewski </a:t>
            </a:r>
            <a:br>
              <a:rPr lang="pl-PL" sz="2000" b="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b="0" dirty="0" smtClean="0">
                <a:solidFill>
                  <a:schemeClr val="accent2">
                    <a:lumMod val="75000"/>
                  </a:schemeClr>
                </a:solidFill>
              </a:rPr>
              <a:t>7 </a:t>
            </a:r>
            <a:r>
              <a:rPr lang="pl-PL" sz="1800" b="0" dirty="0" smtClean="0">
                <a:solidFill>
                  <a:schemeClr val="accent2">
                    <a:lumMod val="75000"/>
                  </a:schemeClr>
                </a:solidFill>
              </a:rPr>
              <a:t>Listopada </a:t>
            </a:r>
            <a: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  <a:t>2022 r.</a:t>
            </a:r>
            <a:br>
              <a:rPr lang="pl-PL" sz="1800" b="0" dirty="0">
                <a:solidFill>
                  <a:schemeClr val="accent2">
                    <a:lumMod val="75000"/>
                  </a:schemeClr>
                </a:solidFill>
              </a:rPr>
            </a:br>
            <a:endParaRPr lang="en-P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64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34963" y="202075"/>
            <a:ext cx="6892098" cy="695443"/>
          </a:xfrm>
        </p:spPr>
        <p:txBody>
          <a:bodyPr/>
          <a:lstStyle/>
          <a:p>
            <a:r>
              <a:rPr lang="pl-PL" dirty="0" smtClean="0"/>
              <a:t>Inwestycje w rosnącym stopniu finansowane są ze środków centralnych.</a:t>
            </a:r>
            <a:endParaRPr lang="pl-PL" dirty="0"/>
          </a:p>
        </p:txBody>
      </p:sp>
      <p:sp>
        <p:nvSpPr>
          <p:cNvPr id="5" name="pole tekstowe 12"/>
          <p:cNvSpPr txBox="1"/>
          <p:nvPr/>
        </p:nvSpPr>
        <p:spPr>
          <a:xfrm>
            <a:off x="334963" y="897518"/>
            <a:ext cx="6821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A5055"/>
                </a:solidFill>
              </a:rPr>
              <a:t>Przewidywana zmiana struktury finansowania inwestycji samorządów w roku 2022</a:t>
            </a:r>
            <a:endParaRPr lang="pl-PL" sz="1200" b="1" dirty="0">
              <a:solidFill>
                <a:srgbClr val="4A5055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87193"/>
              </p:ext>
            </p:extLst>
          </p:nvPr>
        </p:nvGraphicFramePr>
        <p:xfrm>
          <a:off x="334963" y="1243892"/>
          <a:ext cx="7386634" cy="366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600">
                  <a:extLst>
                    <a:ext uri="{9D8B030D-6E8A-4147-A177-3AD203B41FA5}">
                      <a16:colId xmlns:a16="http://schemas.microsoft.com/office/drawing/2014/main" val="3921511351"/>
                    </a:ext>
                  </a:extLst>
                </a:gridCol>
                <a:gridCol w="833862">
                  <a:extLst>
                    <a:ext uri="{9D8B030D-6E8A-4147-A177-3AD203B41FA5}">
                      <a16:colId xmlns:a16="http://schemas.microsoft.com/office/drawing/2014/main" val="354554728"/>
                    </a:ext>
                  </a:extLst>
                </a:gridCol>
                <a:gridCol w="833862">
                  <a:extLst>
                    <a:ext uri="{9D8B030D-6E8A-4147-A177-3AD203B41FA5}">
                      <a16:colId xmlns:a16="http://schemas.microsoft.com/office/drawing/2014/main" val="730527099"/>
                    </a:ext>
                  </a:extLst>
                </a:gridCol>
                <a:gridCol w="833862">
                  <a:extLst>
                    <a:ext uri="{9D8B030D-6E8A-4147-A177-3AD203B41FA5}">
                      <a16:colId xmlns:a16="http://schemas.microsoft.com/office/drawing/2014/main" val="667739527"/>
                    </a:ext>
                  </a:extLst>
                </a:gridCol>
                <a:gridCol w="833862">
                  <a:extLst>
                    <a:ext uri="{9D8B030D-6E8A-4147-A177-3AD203B41FA5}">
                      <a16:colId xmlns:a16="http://schemas.microsoft.com/office/drawing/2014/main" val="1830168613"/>
                    </a:ext>
                  </a:extLst>
                </a:gridCol>
                <a:gridCol w="833862">
                  <a:extLst>
                    <a:ext uri="{9D8B030D-6E8A-4147-A177-3AD203B41FA5}">
                      <a16:colId xmlns:a16="http://schemas.microsoft.com/office/drawing/2014/main" val="1211706176"/>
                    </a:ext>
                  </a:extLst>
                </a:gridCol>
                <a:gridCol w="885407">
                  <a:extLst>
                    <a:ext uri="{9D8B030D-6E8A-4147-A177-3AD203B41FA5}">
                      <a16:colId xmlns:a16="http://schemas.microsoft.com/office/drawing/2014/main" val="1361636309"/>
                    </a:ext>
                  </a:extLst>
                </a:gridCol>
                <a:gridCol w="782317">
                  <a:extLst>
                    <a:ext uri="{9D8B030D-6E8A-4147-A177-3AD203B41FA5}">
                      <a16:colId xmlns:a16="http://schemas.microsoft.com/office/drawing/2014/main" val="140921416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miejska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miejsko-wiejska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wiejska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Miasto na prawach powiatu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Powiat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Województwo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Ogół JST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26558832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Bieżąca nadwyżka operacyjna </a:t>
                      </a:r>
                      <a:r>
                        <a:rPr lang="pl-PL" sz="1000" u="none" strike="noStrike" dirty="0" smtClean="0">
                          <a:effectLst/>
                        </a:rPr>
                        <a:t>lub </a:t>
                      </a:r>
                      <a:r>
                        <a:rPr lang="pl-PL" sz="1000" u="none" strike="noStrike" dirty="0">
                          <a:effectLst/>
                        </a:rPr>
                        <a:t>zysk spółki komunalnej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-9,2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-2,2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-2,0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-10,4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-1,9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5,7</a:t>
                      </a:r>
                      <a:endParaRPr lang="pl-P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l-PL" sz="11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-5,5</a:t>
                      </a:r>
                    </a:p>
                  </a:txBody>
                  <a:tcPr marL="6350" marR="6350" marT="635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41543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Dotacja z budżetu państwa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5,7</a:t>
                      </a:r>
                      <a:endParaRPr lang="pl-P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6,1</a:t>
                      </a:r>
                      <a:endParaRPr lang="pl-P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15,5</a:t>
                      </a:r>
                      <a:endParaRPr lang="pl-P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5,1</a:t>
                      </a:r>
                      <a:endParaRPr lang="pl-P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-1,0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l-PL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9,0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188348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Środki europejskie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-2,5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-5,1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-10,5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-1,0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-6,5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l-PL" sz="11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-4,3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450210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Kredyt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0,5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-2,1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-7,7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0,2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1,5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2,1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l-PL" sz="11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-2,0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01770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Emisja obligacji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5,9</a:t>
                      </a:r>
                      <a:endParaRPr lang="pl-P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0,4</a:t>
                      </a:r>
                      <a:endParaRPr lang="pl-PL" sz="1100" b="0" i="0" u="none" strike="noStrike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0,7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0,7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-0,8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-1,7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l-PL" sz="11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358781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Inne źródło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2,9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pl-PL" sz="1100" b="0" i="0" u="none" strike="noStrike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0,4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-1,7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1,3</a:t>
                      </a:r>
                      <a:endParaRPr lang="pl-PL" sz="11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l-PL" sz="11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81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208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37E599-6CFF-D7FD-B068-05BF51515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7450" y="923545"/>
            <a:ext cx="5262342" cy="1489685"/>
          </a:xfrm>
        </p:spPr>
        <p:txBody>
          <a:bodyPr/>
          <a:lstStyle/>
          <a:p>
            <a:endParaRPr lang="en-PL" dirty="0"/>
          </a:p>
        </p:txBody>
      </p:sp>
      <p:sp>
        <p:nvSpPr>
          <p:cNvPr id="3" name="Prostokąt 2"/>
          <p:cNvSpPr/>
          <p:nvPr/>
        </p:nvSpPr>
        <p:spPr>
          <a:xfrm>
            <a:off x="0" y="2597019"/>
            <a:ext cx="9144000" cy="133572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rgbClr val="333F48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22218" y="2591704"/>
            <a:ext cx="2000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Autorzy raportu: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13506" y="3040824"/>
            <a:ext cx="1744997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Adam Piłat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  <a:hlinkClick r:id="rId2"/>
              </a:rPr>
              <a:t>adam.pilat@bgk.pl</a:t>
            </a: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endParaRPr kumimoji="0" lang="pl-PL" sz="1200" b="0" i="0" u="none" strike="noStrike" kern="0" cap="none" spc="0" normalizeH="0" baseline="0" noProof="0" dirty="0">
              <a:ln>
                <a:noFill/>
              </a:ln>
              <a:solidFill>
                <a:srgbClr val="333F4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136490" y="3040824"/>
            <a:ext cx="1744997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Anna Podsiad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  <a:hlinkClick r:id="rId3"/>
              </a:rPr>
              <a:t>anna.podsiad@bgk.pl</a:t>
            </a: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" name="Prostokąt 7"/>
          <p:cNvSpPr/>
          <p:nvPr/>
        </p:nvSpPr>
        <p:spPr>
          <a:xfrm>
            <a:off x="6712311" y="3023654"/>
            <a:ext cx="174499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Mateusz Walewski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  <a:hlinkClick r:id="rId4"/>
              </a:rPr>
              <a:t>mateusz.walewski@bgk.pl</a:t>
            </a: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endParaRPr kumimoji="0" lang="pl-PL" sz="1200" b="0" i="0" u="none" strike="noStrike" kern="0" cap="none" spc="0" normalizeH="0" baseline="0" noProof="0" dirty="0">
              <a:ln>
                <a:noFill/>
              </a:ln>
              <a:solidFill>
                <a:srgbClr val="333F4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24707" y="3040824"/>
            <a:ext cx="174499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Rafał Boguszewski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  <a:hlinkClick r:id="rId3"/>
              </a:rPr>
              <a:t>rafal.boguszewski@bgk.pl</a:t>
            </a: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568509" y="3040823"/>
            <a:ext cx="174499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Dominika Dziwulska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  <a:hlinkClick r:id="rId5"/>
              </a:rPr>
              <a:t>dominika.dziwulska@bgk.pl</a:t>
            </a:r>
            <a:r>
              <a:rPr kumimoji="0" lang="pl-PL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F4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662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A5617-9079-C9F5-E141-EBC5488F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ytuacja finansowa samorządów jest istotnym wyzwaniem, choć jest ona lepsza niż wyrażane w badaniu BGK obawy…</a:t>
            </a:r>
            <a:endParaRPr lang="en-PL" dirty="0"/>
          </a:p>
        </p:txBody>
      </p:sp>
      <p:sp>
        <p:nvSpPr>
          <p:cNvPr id="9" name="pole tekstowe 12"/>
          <p:cNvSpPr txBox="1"/>
          <p:nvPr/>
        </p:nvSpPr>
        <p:spPr>
          <a:xfrm>
            <a:off x="410647" y="1049660"/>
            <a:ext cx="6696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50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Nadwyżka operacyjna ogółu JST</a:t>
            </a:r>
            <a:r>
              <a:rPr kumimoji="0" lang="pl-PL" sz="1200" b="1" i="0" u="none" strike="noStrike" kern="1200" cap="none" spc="0" normalizeH="0" noProof="0" dirty="0" smtClean="0">
                <a:ln>
                  <a:noFill/>
                </a:ln>
                <a:solidFill>
                  <a:srgbClr val="4A50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 2 kwartałach, a dochody bieżące [mld PLN]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4A505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val="1633854960"/>
              </p:ext>
            </p:extLst>
          </p:nvPr>
        </p:nvGraphicFramePr>
        <p:xfrm>
          <a:off x="340110" y="1381365"/>
          <a:ext cx="6837830" cy="328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482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Pomimo obecnych wyzwań samorządy zwiększały aktywność inwestycyjną…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4002993007"/>
              </p:ext>
            </p:extLst>
          </p:nvPr>
        </p:nvGraphicFramePr>
        <p:xfrm>
          <a:off x="334963" y="1562995"/>
          <a:ext cx="6680434" cy="3233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12"/>
          <p:cNvSpPr txBox="1"/>
          <p:nvPr/>
        </p:nvSpPr>
        <p:spPr>
          <a:xfrm>
            <a:off x="334963" y="1140475"/>
            <a:ext cx="563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50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Struktura wydatków</a:t>
            </a:r>
            <a:r>
              <a:rPr kumimoji="0" lang="pl-PL" sz="1200" b="1" i="0" u="none" strike="noStrike" kern="1200" cap="none" spc="0" normalizeH="0" noProof="0" dirty="0" smtClean="0">
                <a:ln>
                  <a:noFill/>
                </a:ln>
                <a:solidFill>
                  <a:srgbClr val="4A50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50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ogółu JST</a:t>
            </a:r>
            <a:r>
              <a:rPr kumimoji="0" lang="pl-PL" sz="1200" b="1" i="0" u="none" strike="noStrike" kern="1200" cap="none" spc="0" normalizeH="0" noProof="0" dirty="0" smtClean="0">
                <a:ln>
                  <a:noFill/>
                </a:ln>
                <a:solidFill>
                  <a:srgbClr val="4A50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 2 kwartałach [mld PLN]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4A505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34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48300" y="134619"/>
            <a:ext cx="6892098" cy="695443"/>
          </a:xfrm>
        </p:spPr>
        <p:txBody>
          <a:bodyPr/>
          <a:lstStyle/>
          <a:p>
            <a:r>
              <a:rPr lang="pl-PL" dirty="0" smtClean="0"/>
              <a:t>I planują ją nadal zwiększać…</a:t>
            </a:r>
            <a:endParaRPr lang="pl-PL" dirty="0"/>
          </a:p>
        </p:txBody>
      </p:sp>
      <p:sp>
        <p:nvSpPr>
          <p:cNvPr id="5" name="pole tekstowe 12"/>
          <p:cNvSpPr txBox="1"/>
          <p:nvPr/>
        </p:nvSpPr>
        <p:spPr>
          <a:xfrm>
            <a:off x="177805" y="1020965"/>
            <a:ext cx="5413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A5055"/>
                </a:solidFill>
              </a:rPr>
              <a:t>Oczekiwania co do zmiany nakładów inwestycyjnych JST w 2022 roku</a:t>
            </a:r>
            <a:endParaRPr lang="pl-PL" sz="1200" b="1" dirty="0">
              <a:solidFill>
                <a:srgbClr val="4A5055"/>
              </a:solidFill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690241769"/>
              </p:ext>
            </p:extLst>
          </p:nvPr>
        </p:nvGraphicFramePr>
        <p:xfrm>
          <a:off x="0" y="1565195"/>
          <a:ext cx="7959777" cy="296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386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Między innymi dzięki Programowi Inwestycji Strategicznych wzrost ten nie powoduje na razie zwiększenia poziomu zadłużenia…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29224888"/>
              </p:ext>
            </p:extLst>
          </p:nvPr>
        </p:nvGraphicFramePr>
        <p:xfrm>
          <a:off x="413192" y="1361956"/>
          <a:ext cx="7062682" cy="378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12"/>
          <p:cNvSpPr txBox="1"/>
          <p:nvPr/>
        </p:nvSpPr>
        <p:spPr>
          <a:xfrm>
            <a:off x="334965" y="1137460"/>
            <a:ext cx="5672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50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Struktura i koszt obsługi zadłużenia</a:t>
            </a:r>
            <a:r>
              <a:rPr kumimoji="0" lang="pl-PL" sz="1200" b="1" i="0" u="none" strike="noStrike" kern="1200" cap="none" spc="0" normalizeH="0" noProof="0" dirty="0" smtClean="0">
                <a:ln>
                  <a:noFill/>
                </a:ln>
                <a:solidFill>
                  <a:srgbClr val="4A505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ogółu JST po 2 kwartałach [mld PLN]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4A505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81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13192" y="125416"/>
            <a:ext cx="6892098" cy="695443"/>
          </a:xfrm>
        </p:spPr>
        <p:txBody>
          <a:bodyPr/>
          <a:lstStyle/>
          <a:p>
            <a:r>
              <a:rPr lang="pl-PL" dirty="0" smtClean="0"/>
              <a:t>Samorządy inwestują przede wszystkim w infrastrukturę drogową…</a:t>
            </a:r>
            <a:endParaRPr lang="pl-PL" dirty="0"/>
          </a:p>
        </p:txBody>
      </p:sp>
      <p:sp>
        <p:nvSpPr>
          <p:cNvPr id="5" name="pole tekstowe 12"/>
          <p:cNvSpPr txBox="1"/>
          <p:nvPr/>
        </p:nvSpPr>
        <p:spPr>
          <a:xfrm>
            <a:off x="421103" y="818797"/>
            <a:ext cx="670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A5055"/>
                </a:solidFill>
              </a:rPr>
              <a:t>Wartość inwestycji samorządowych w poszczególnych obszarach w 2021 roku [mld PLN] </a:t>
            </a:r>
            <a:endParaRPr lang="pl-PL" sz="1200" b="1" dirty="0">
              <a:solidFill>
                <a:srgbClr val="4A5055"/>
              </a:solidFill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109052925"/>
              </p:ext>
            </p:extLst>
          </p:nvPr>
        </p:nvGraphicFramePr>
        <p:xfrm>
          <a:off x="334964" y="1044844"/>
          <a:ext cx="7429942" cy="3963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66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13192" y="187362"/>
            <a:ext cx="6892098" cy="695443"/>
          </a:xfrm>
        </p:spPr>
        <p:txBody>
          <a:bodyPr/>
          <a:lstStyle/>
          <a:p>
            <a:r>
              <a:rPr lang="pl-PL" dirty="0" smtClean="0"/>
              <a:t>Wciąż też odczuwają w tej dziedzinie największe niedobory i planują zwiększanie udziału dróg w całkowitych nakładach…</a:t>
            </a:r>
            <a:endParaRPr lang="pl-PL" dirty="0"/>
          </a:p>
        </p:txBody>
      </p:sp>
      <p:sp>
        <p:nvSpPr>
          <p:cNvPr id="5" name="pole tekstowe 12"/>
          <p:cNvSpPr txBox="1"/>
          <p:nvPr/>
        </p:nvSpPr>
        <p:spPr>
          <a:xfrm>
            <a:off x="413192" y="882805"/>
            <a:ext cx="5298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A5055"/>
                </a:solidFill>
              </a:rPr>
              <a:t>Przewidywana zmiana struktury inwestycji samorządów w roku 2022</a:t>
            </a:r>
            <a:endParaRPr lang="pl-PL" sz="1200" b="1" dirty="0">
              <a:solidFill>
                <a:srgbClr val="4A5055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27920"/>
              </p:ext>
            </p:extLst>
          </p:nvPr>
        </p:nvGraphicFramePr>
        <p:xfrm>
          <a:off x="514845" y="1187728"/>
          <a:ext cx="7107652" cy="381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074">
                  <a:extLst>
                    <a:ext uri="{9D8B030D-6E8A-4147-A177-3AD203B41FA5}">
                      <a16:colId xmlns:a16="http://schemas.microsoft.com/office/drawing/2014/main" val="3921511351"/>
                    </a:ext>
                  </a:extLst>
                </a:gridCol>
                <a:gridCol w="802368">
                  <a:extLst>
                    <a:ext uri="{9D8B030D-6E8A-4147-A177-3AD203B41FA5}">
                      <a16:colId xmlns:a16="http://schemas.microsoft.com/office/drawing/2014/main" val="354554728"/>
                    </a:ext>
                  </a:extLst>
                </a:gridCol>
                <a:gridCol w="802368">
                  <a:extLst>
                    <a:ext uri="{9D8B030D-6E8A-4147-A177-3AD203B41FA5}">
                      <a16:colId xmlns:a16="http://schemas.microsoft.com/office/drawing/2014/main" val="730527099"/>
                    </a:ext>
                  </a:extLst>
                </a:gridCol>
                <a:gridCol w="802368">
                  <a:extLst>
                    <a:ext uri="{9D8B030D-6E8A-4147-A177-3AD203B41FA5}">
                      <a16:colId xmlns:a16="http://schemas.microsoft.com/office/drawing/2014/main" val="667739527"/>
                    </a:ext>
                  </a:extLst>
                </a:gridCol>
                <a:gridCol w="802368">
                  <a:extLst>
                    <a:ext uri="{9D8B030D-6E8A-4147-A177-3AD203B41FA5}">
                      <a16:colId xmlns:a16="http://schemas.microsoft.com/office/drawing/2014/main" val="1830168613"/>
                    </a:ext>
                  </a:extLst>
                </a:gridCol>
                <a:gridCol w="802368">
                  <a:extLst>
                    <a:ext uri="{9D8B030D-6E8A-4147-A177-3AD203B41FA5}">
                      <a16:colId xmlns:a16="http://schemas.microsoft.com/office/drawing/2014/main" val="1211706176"/>
                    </a:ext>
                  </a:extLst>
                </a:gridCol>
                <a:gridCol w="851967">
                  <a:extLst>
                    <a:ext uri="{9D8B030D-6E8A-4147-A177-3AD203B41FA5}">
                      <a16:colId xmlns:a16="http://schemas.microsoft.com/office/drawing/2014/main" val="1361636309"/>
                    </a:ext>
                  </a:extLst>
                </a:gridCol>
                <a:gridCol w="752771">
                  <a:extLst>
                    <a:ext uri="{9D8B030D-6E8A-4147-A177-3AD203B41FA5}">
                      <a16:colId xmlns:a16="http://schemas.microsoft.com/office/drawing/2014/main" val="1409214162"/>
                    </a:ext>
                  </a:extLst>
                </a:gridCol>
              </a:tblGrid>
              <a:tr h="6018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miejska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miejsko-wiejska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wiejska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Miasto na prawach powiatu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Powiat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Województwo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Ogół JST</a:t>
                      </a:r>
                      <a:endParaRPr lang="pl-PL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26558832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Drogowe</a:t>
                      </a:r>
                    </a:p>
                  </a:txBody>
                  <a:tcPr marL="45720" marR="4572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1,62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0,59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3,36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3,56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2,96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4,27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424043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Wodno-kanalizacyjne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-1,09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0,16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-0,78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-2,67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-0,22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-0,52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-0,07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564115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Mieszkalnictwo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0,27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-1,50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-1,30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1,29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-0,96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-0,51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507107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Transport Zbiorowy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-0,32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-0,33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-0,18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-3,31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-0,23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-8,12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-3,27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356181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Edukacja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-1,40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-0,39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480003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Ochrona Zdrowia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-0,23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-0,47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-2,81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-0,79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527516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Turystyka, sport, kultura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-0,01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2,46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-0,61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1,82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-0,78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0,30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41543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Gospodarka odpadami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-0,18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188348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Ciepłownictwo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-1,50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-0,30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0,72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-0,04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450210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OZE i </a:t>
                      </a:r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energooszczędność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-0,79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0,67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0,15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-0,48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0,15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-2,13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-0,08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01770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Digitalizacja</a:t>
                      </a:r>
                      <a:endParaRPr lang="pl-PL" sz="1000" b="1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0,30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0,22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-0,41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0,65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358781"/>
                  </a:ext>
                </a:extLst>
              </a:tr>
              <a:tr h="26747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Inne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-0,04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-1,54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-9,48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1,69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-1,62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4,48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-1,33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81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75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13192" y="193474"/>
            <a:ext cx="6892098" cy="695443"/>
          </a:xfrm>
        </p:spPr>
        <p:txBody>
          <a:bodyPr/>
          <a:lstStyle/>
          <a:p>
            <a:r>
              <a:rPr lang="pl-PL" dirty="0"/>
              <a:t>Inwestycje samorządów były w 2021 roku finansowane głównie z </a:t>
            </a:r>
            <a:r>
              <a:rPr lang="pl-PL" dirty="0" smtClean="0"/>
              <a:t>bieżących nadwyżek, środków europejskich i dotacji…</a:t>
            </a:r>
            <a:endParaRPr lang="pl-PL" dirty="0"/>
          </a:p>
        </p:txBody>
      </p:sp>
      <p:sp>
        <p:nvSpPr>
          <p:cNvPr id="5" name="pole tekstowe 12"/>
          <p:cNvSpPr txBox="1"/>
          <p:nvPr/>
        </p:nvSpPr>
        <p:spPr>
          <a:xfrm>
            <a:off x="413192" y="837081"/>
            <a:ext cx="5298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A5055"/>
                </a:solidFill>
              </a:rPr>
              <a:t>Struktura źródeł finansowania inwestycji samorządowych w 2021 roku</a:t>
            </a:r>
            <a:endParaRPr lang="pl-PL" sz="1200" b="1" dirty="0">
              <a:solidFill>
                <a:srgbClr val="4A5055"/>
              </a:solidFill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746670814"/>
              </p:ext>
            </p:extLst>
          </p:nvPr>
        </p:nvGraphicFramePr>
        <p:xfrm>
          <a:off x="224852" y="1503194"/>
          <a:ext cx="7525063" cy="3585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083718"/>
              </p:ext>
            </p:extLst>
          </p:nvPr>
        </p:nvGraphicFramePr>
        <p:xfrm>
          <a:off x="334961" y="1149821"/>
          <a:ext cx="7414953" cy="321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279">
                  <a:extLst>
                    <a:ext uri="{9D8B030D-6E8A-4147-A177-3AD203B41FA5}">
                      <a16:colId xmlns:a16="http://schemas.microsoft.com/office/drawing/2014/main" val="2596697232"/>
                    </a:ext>
                  </a:extLst>
                </a:gridCol>
                <a:gridCol w="1059279">
                  <a:extLst>
                    <a:ext uri="{9D8B030D-6E8A-4147-A177-3AD203B41FA5}">
                      <a16:colId xmlns:a16="http://schemas.microsoft.com/office/drawing/2014/main" val="1630998192"/>
                    </a:ext>
                  </a:extLst>
                </a:gridCol>
                <a:gridCol w="1059279">
                  <a:extLst>
                    <a:ext uri="{9D8B030D-6E8A-4147-A177-3AD203B41FA5}">
                      <a16:colId xmlns:a16="http://schemas.microsoft.com/office/drawing/2014/main" val="2981492431"/>
                    </a:ext>
                  </a:extLst>
                </a:gridCol>
                <a:gridCol w="1059279">
                  <a:extLst>
                    <a:ext uri="{9D8B030D-6E8A-4147-A177-3AD203B41FA5}">
                      <a16:colId xmlns:a16="http://schemas.microsoft.com/office/drawing/2014/main" val="3266320189"/>
                    </a:ext>
                  </a:extLst>
                </a:gridCol>
                <a:gridCol w="1059279">
                  <a:extLst>
                    <a:ext uri="{9D8B030D-6E8A-4147-A177-3AD203B41FA5}">
                      <a16:colId xmlns:a16="http://schemas.microsoft.com/office/drawing/2014/main" val="2035691731"/>
                    </a:ext>
                  </a:extLst>
                </a:gridCol>
                <a:gridCol w="1059279">
                  <a:extLst>
                    <a:ext uri="{9D8B030D-6E8A-4147-A177-3AD203B41FA5}">
                      <a16:colId xmlns:a16="http://schemas.microsoft.com/office/drawing/2014/main" val="1596559688"/>
                    </a:ext>
                  </a:extLst>
                </a:gridCol>
                <a:gridCol w="1059279">
                  <a:extLst>
                    <a:ext uri="{9D8B030D-6E8A-4147-A177-3AD203B41FA5}">
                      <a16:colId xmlns:a16="http://schemas.microsoft.com/office/drawing/2014/main" val="2866021185"/>
                    </a:ext>
                  </a:extLst>
                </a:gridCol>
              </a:tblGrid>
              <a:tr h="32118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4,3</a:t>
                      </a: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mld PLN</a:t>
                      </a:r>
                      <a:endParaRPr lang="pl-PL" sz="10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7,6</a:t>
                      </a: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mld PLN</a:t>
                      </a:r>
                      <a:endParaRPr lang="pl-PL" sz="10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9,8</a:t>
                      </a: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mld PLN</a:t>
                      </a:r>
                      <a:endParaRPr lang="pl-PL" sz="10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13,9</a:t>
                      </a: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mld PLN</a:t>
                      </a:r>
                      <a:endParaRPr lang="pl-PL" sz="10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5,3</a:t>
                      </a: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mld PLN</a:t>
                      </a:r>
                      <a:endParaRPr lang="pl-PL" sz="10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7,1</a:t>
                      </a: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mld PLN</a:t>
                      </a:r>
                      <a:endParaRPr lang="pl-PL" sz="10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48,1</a:t>
                      </a: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mld PLN</a:t>
                      </a:r>
                      <a:endParaRPr lang="pl-PL" sz="10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522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16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13192" y="235043"/>
            <a:ext cx="6892098" cy="695443"/>
          </a:xfrm>
        </p:spPr>
        <p:txBody>
          <a:bodyPr/>
          <a:lstStyle/>
          <a:p>
            <a:r>
              <a:rPr lang="pl-PL" dirty="0"/>
              <a:t>R</a:t>
            </a:r>
            <a:r>
              <a:rPr lang="pl-PL" dirty="0" smtClean="0"/>
              <a:t>ola spółek jest ograniczona przede wszystkim do dużych miast i wybranych sektorów…</a:t>
            </a:r>
            <a:endParaRPr lang="pl-PL" dirty="0"/>
          </a:p>
        </p:txBody>
      </p:sp>
      <p:sp>
        <p:nvSpPr>
          <p:cNvPr id="5" name="pole tekstowe 12"/>
          <p:cNvSpPr txBox="1"/>
          <p:nvPr/>
        </p:nvSpPr>
        <p:spPr>
          <a:xfrm>
            <a:off x="413192" y="856454"/>
            <a:ext cx="672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A5055"/>
                </a:solidFill>
              </a:rPr>
              <a:t>Odsetek samorządów deklarujących, że większość inwestycji w obszarze realizują spółki komunalne</a:t>
            </a:r>
            <a:endParaRPr lang="pl-PL" sz="1200" b="1" dirty="0">
              <a:solidFill>
                <a:srgbClr val="4A5055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25389"/>
              </p:ext>
            </p:extLst>
          </p:nvPr>
        </p:nvGraphicFramePr>
        <p:xfrm>
          <a:off x="483017" y="1133453"/>
          <a:ext cx="7229421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617">
                  <a:extLst>
                    <a:ext uri="{9D8B030D-6E8A-4147-A177-3AD203B41FA5}">
                      <a16:colId xmlns:a16="http://schemas.microsoft.com/office/drawing/2014/main" val="3921511351"/>
                    </a:ext>
                  </a:extLst>
                </a:gridCol>
                <a:gridCol w="816115">
                  <a:extLst>
                    <a:ext uri="{9D8B030D-6E8A-4147-A177-3AD203B41FA5}">
                      <a16:colId xmlns:a16="http://schemas.microsoft.com/office/drawing/2014/main" val="354554728"/>
                    </a:ext>
                  </a:extLst>
                </a:gridCol>
                <a:gridCol w="816115">
                  <a:extLst>
                    <a:ext uri="{9D8B030D-6E8A-4147-A177-3AD203B41FA5}">
                      <a16:colId xmlns:a16="http://schemas.microsoft.com/office/drawing/2014/main" val="730527099"/>
                    </a:ext>
                  </a:extLst>
                </a:gridCol>
                <a:gridCol w="816115">
                  <a:extLst>
                    <a:ext uri="{9D8B030D-6E8A-4147-A177-3AD203B41FA5}">
                      <a16:colId xmlns:a16="http://schemas.microsoft.com/office/drawing/2014/main" val="667739527"/>
                    </a:ext>
                  </a:extLst>
                </a:gridCol>
                <a:gridCol w="816115">
                  <a:extLst>
                    <a:ext uri="{9D8B030D-6E8A-4147-A177-3AD203B41FA5}">
                      <a16:colId xmlns:a16="http://schemas.microsoft.com/office/drawing/2014/main" val="1830168613"/>
                    </a:ext>
                  </a:extLst>
                </a:gridCol>
                <a:gridCol w="816115">
                  <a:extLst>
                    <a:ext uri="{9D8B030D-6E8A-4147-A177-3AD203B41FA5}">
                      <a16:colId xmlns:a16="http://schemas.microsoft.com/office/drawing/2014/main" val="1211706176"/>
                    </a:ext>
                  </a:extLst>
                </a:gridCol>
                <a:gridCol w="846364">
                  <a:extLst>
                    <a:ext uri="{9D8B030D-6E8A-4147-A177-3AD203B41FA5}">
                      <a16:colId xmlns:a16="http://schemas.microsoft.com/office/drawing/2014/main" val="1361636309"/>
                    </a:ext>
                  </a:extLst>
                </a:gridCol>
                <a:gridCol w="785865">
                  <a:extLst>
                    <a:ext uri="{9D8B030D-6E8A-4147-A177-3AD203B41FA5}">
                      <a16:colId xmlns:a16="http://schemas.microsoft.com/office/drawing/2014/main" val="3402173858"/>
                    </a:ext>
                  </a:extLst>
                </a:gridCol>
              </a:tblGrid>
              <a:tr h="45444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miejska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miejsko-wiejska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Gmina wiejska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Miasto na prawach powiatu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Powiat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Województwo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Ogół JST</a:t>
                      </a:r>
                      <a:endParaRPr lang="pl-PL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26558832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Drogowe</a:t>
                      </a:r>
                    </a:p>
                  </a:txBody>
                  <a:tcPr marL="45720" marR="4572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0" marR="0" marT="0" marB="0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424043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Wodno-kanalizacyjne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7,8%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7,7%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46,0%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4,9%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564115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Mieszkalnictwo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6,8%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507107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Transport </a:t>
                      </a:r>
                      <a:r>
                        <a:rPr lang="pl-PL" sz="1100" b="1" i="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zbiorowy</a:t>
                      </a:r>
                      <a:endParaRPr lang="pl-PL" sz="1100" b="1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27,7%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356181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Edukacja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480003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Ochrona </a:t>
                      </a:r>
                      <a:r>
                        <a:rPr lang="pl-PL" sz="1100" b="1" i="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zdrowia</a:t>
                      </a:r>
                      <a:endParaRPr lang="pl-PL" sz="1100" b="1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527516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Turystyka, sport, kultura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41543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Gospodarka odpadami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36,9%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188348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Ciepłownictwo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20,9%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450210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OZE i </a:t>
                      </a:r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energooszczędność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6,9%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401770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Digitalizacja</a:t>
                      </a:r>
                      <a:endParaRPr lang="pl-PL" sz="1100" b="1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6,9%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358781"/>
                  </a:ext>
                </a:extLst>
              </a:tr>
              <a:tr h="2405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Inne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6,9%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15,3%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81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751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1">
  <a:themeElements>
    <a:clrScheme name="Niestandardowy 1">
      <a:dk1>
        <a:srgbClr val="333F48"/>
      </a:dk1>
      <a:lt1>
        <a:srgbClr val="FFFFFF"/>
      </a:lt1>
      <a:dk2>
        <a:srgbClr val="CE1C35"/>
      </a:dk2>
      <a:lt2>
        <a:srgbClr val="D1D9DE"/>
      </a:lt2>
      <a:accent1>
        <a:srgbClr val="CE1C35"/>
      </a:accent1>
      <a:accent2>
        <a:srgbClr val="767E84"/>
      </a:accent2>
      <a:accent3>
        <a:srgbClr val="E6E6E6"/>
      </a:accent3>
      <a:accent4>
        <a:srgbClr val="9CA2A6"/>
      </a:accent4>
      <a:accent5>
        <a:srgbClr val="B4182E"/>
      </a:accent5>
      <a:accent6>
        <a:srgbClr val="6BDFA8"/>
      </a:accent6>
      <a:hlink>
        <a:srgbClr val="873882"/>
      </a:hlink>
      <a:folHlink>
        <a:srgbClr val="FFDA4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20000"/>
            <a:lumOff val="80000"/>
          </a:schemeClr>
        </a:solidFill>
        <a:ln>
          <a:noFill/>
        </a:ln>
        <a:effectLst/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>
              <a:lumMod val="60000"/>
              <a:lumOff val="4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zentacja1" id="{4615143F-0860-4EFE-B366-B0DB5C0156BF}" vid="{D3B2074F-CABE-4DA2-A7CC-79576A37097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34F2F04DE1A47816C04FAF462E591" ma:contentTypeVersion="0" ma:contentTypeDescription="Create a new document." ma:contentTypeScope="" ma:versionID="549b965fc4d2f6fbddd32e77061ee51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ff03dde4259c08ff71d8d05c94e2e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55BFCE-2296-4F87-8A8A-BA99A17A61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51BC47-33F2-4014-BBA3-4EEF824CF34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5C3640-8DD2-46F7-BADA-F62E2AC71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662</Words>
  <Application>Microsoft Office PowerPoint</Application>
  <PresentationFormat>Pokaz na ekranie (16:9)</PresentationFormat>
  <Paragraphs>262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Motyw1</vt:lpstr>
      <vt:lpstr>Struktura i źródła finansowania inwestycji samorządów na tle obecnej sytuacji finansowej  Mateusz Walewski  7 Listopada 2022 r. </vt:lpstr>
      <vt:lpstr>Sytuacja finansowa samorządów jest istotnym wyzwaniem, choć jest ona lepsza niż wyrażane w badaniu BGK obawy…</vt:lpstr>
      <vt:lpstr>Pomimo obecnych wyzwań samorządy zwiększały aktywność inwestycyjną…</vt:lpstr>
      <vt:lpstr>I planują ją nadal zwiększać…</vt:lpstr>
      <vt:lpstr>Między innymi dzięki Programowi Inwestycji Strategicznych wzrost ten nie powoduje na razie zwiększenia poziomu zadłużenia…</vt:lpstr>
      <vt:lpstr>Samorządy inwestują przede wszystkim w infrastrukturę drogową…</vt:lpstr>
      <vt:lpstr>Wciąż też odczuwają w tej dziedzinie największe niedobory i planują zwiększanie udziału dróg w całkowitych nakładach…</vt:lpstr>
      <vt:lpstr>Inwestycje samorządów były w 2021 roku finansowane głównie z bieżących nadwyżek, środków europejskich i dotacji…</vt:lpstr>
      <vt:lpstr>Rola spółek jest ograniczona przede wszystkim do dużych miast i wybranych sektorów…</vt:lpstr>
      <vt:lpstr>Inwestycje w rosnącym stopniu finansowane są ze środków centralnych.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format_BGK_klasyczny.pptx</dc:title>
  <dc:creator>Małachowska, Magdalena</dc:creator>
  <cp:lastModifiedBy>Walewski, Mateusz</cp:lastModifiedBy>
  <cp:revision>23</cp:revision>
  <cp:lastPrinted>2019-07-09T09:51:44Z</cp:lastPrinted>
  <dcterms:created xsi:type="dcterms:W3CDTF">2021-11-15T06:16:38Z</dcterms:created>
  <dcterms:modified xsi:type="dcterms:W3CDTF">2022-11-03T14:42:34Z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0x0101003EF34F2F04DE1A47816C04FAF462E591</vt:lpwstr>
  </property>
  <property fmtid="{D5CDD505-2E9C-101B-9397-08002B2CF9AE}" pid="3" name="_dlc_DocIdItemGuid">
    <vt:lpwstr>77c2fcd2-42e2-49b9-a3a1-09c2abfeb1d8</vt:lpwstr>
  </property>
  <property fmtid="{D5CDD505-2E9C-101B-9397-08002B2CF9AE}" pid="4" name="MSIP_Label_e2e05055-e449-4922-9b24-eaf69810da98_Enabled">
    <vt:lpwstr>true</vt:lpwstr>
  </property>
  <property fmtid="{D5CDD505-2E9C-101B-9397-08002B2CF9AE}" pid="5" name="MSIP_Label_e2e05055-e449-4922-9b24-eaf69810da98_SetDate">
    <vt:lpwstr>2022-11-03T08:27:04Z</vt:lpwstr>
  </property>
  <property fmtid="{D5CDD505-2E9C-101B-9397-08002B2CF9AE}" pid="6" name="MSIP_Label_e2e05055-e449-4922-9b24-eaf69810da98_Method">
    <vt:lpwstr>Privileged</vt:lpwstr>
  </property>
  <property fmtid="{D5CDD505-2E9C-101B-9397-08002B2CF9AE}" pid="7" name="MSIP_Label_e2e05055-e449-4922-9b24-eaf69810da98_Name">
    <vt:lpwstr>e2e05055-e449-4922-9b24-eaf69810da98</vt:lpwstr>
  </property>
  <property fmtid="{D5CDD505-2E9C-101B-9397-08002B2CF9AE}" pid="8" name="MSIP_Label_e2e05055-e449-4922-9b24-eaf69810da98_SiteId">
    <vt:lpwstr>29bb5b9c-200a-4906-89ef-c651c86ab301</vt:lpwstr>
  </property>
  <property fmtid="{D5CDD505-2E9C-101B-9397-08002B2CF9AE}" pid="9" name="MSIP_Label_e2e05055-e449-4922-9b24-eaf69810da98_ContentBits">
    <vt:lpwstr>0</vt:lpwstr>
  </property>
</Properties>
</file>