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media/image28.png" ContentType="image/png"/>
  <Override PartName="/ppt/media/image1.jpeg" ContentType="image/jpeg"/>
  <Override PartName="/ppt/media/image2.png" ContentType="image/png"/>
  <Override PartName="/ppt/media/image4.jpeg" ContentType="image/jpeg"/>
  <Override PartName="/ppt/media/image3.jpeg" ContentType="image/jpe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23.jpeg" ContentType="image/jpeg"/>
  <Override PartName="/ppt/media/image9.png" ContentType="image/png"/>
  <Override PartName="/ppt/media/image10.png" ContentType="image/png"/>
  <Override PartName="/ppt/media/image29.jpeg" ContentType="image/jpe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7.jpeg" ContentType="image/jpeg"/>
  <Override PartName="/ppt/media/image18.png" ContentType="image/png"/>
  <Override PartName="/ppt/media/image19.png" ContentType="image/png"/>
  <Override PartName="/ppt/media/image20.jpeg" ContentType="image/jpeg"/>
  <Override PartName="/ppt/media/image21.jpeg" ContentType="image/jpeg"/>
  <Override PartName="/ppt/media/image22.png" ContentType="image/png"/>
  <Override PartName="/ppt/media/image24.png" ContentType="image/png"/>
  <Override PartName="/ppt/media/image25.jpeg" ContentType="image/jpeg"/>
  <Override PartName="/ppt/media/image27.png" ContentType="image/png"/>
  <Override PartName="/ppt/media/image26.jpeg" ContentType="image/jpeg"/>
  <Override PartName="/ppt/media/image37.png" ContentType="image/png"/>
  <Override PartName="/ppt/media/image30.png" ContentType="image/png"/>
  <Override PartName="/ppt/media/image31.png" ContentType="image/png"/>
  <Override PartName="/ppt/media/image32.jpeg" ContentType="image/jpe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8.png" ContentType="image/png"/>
  <Override PartName="/ppt/media/image39.png" ContentType="image/png"/>
  <Override PartName="/ppt/media/image40.jpeg" ContentType="image/jpeg"/>
  <Override PartName="/ppt/slideLayouts/slideLayout3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20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0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4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4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0" y="0"/>
            <a:ext cx="7194600" cy="5856480"/>
          </a:xfrm>
          <a:prstGeom prst="rect">
            <a:avLst/>
          </a:prstGeom>
          <a:ln w="0">
            <a:noFill/>
          </a:ln>
        </p:spPr>
      </p:pic>
      <p:pic>
        <p:nvPicPr>
          <p:cNvPr id="1" name="Image 7" descr=""/>
          <p:cNvPicPr/>
          <p:nvPr/>
        </p:nvPicPr>
        <p:blipFill>
          <a:blip r:embed="rId3"/>
          <a:stretch/>
        </p:blipFill>
        <p:spPr>
          <a:xfrm>
            <a:off x="1728000" y="360"/>
            <a:ext cx="10458720" cy="6852240"/>
          </a:xfrm>
          <a:prstGeom prst="rect">
            <a:avLst/>
          </a:prstGeom>
          <a:ln w="0">
            <a:noFill/>
          </a:ln>
        </p:spPr>
      </p:pic>
      <p:sp>
        <p:nvSpPr>
          <p:cNvPr id="2" name=""/>
          <p:cNvSpPr/>
          <p:nvPr/>
        </p:nvSpPr>
        <p:spPr>
          <a:xfrm>
            <a:off x="288000" y="432000"/>
            <a:ext cx="6690600" cy="206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1" lang="pl-PL" sz="5400" spc="-1" strike="noStrike">
                <a:solidFill>
                  <a:srgbClr val="9faee5"/>
                </a:solidFill>
                <a:latin typeface="Core Sans C 55 Medium"/>
                <a:ea typeface="DejaVu Sans"/>
              </a:rPr>
              <a:t>NABÓR </a:t>
            </a:r>
            <a:r>
              <a:rPr b="1" lang="pl-PL" sz="3600" spc="-1" strike="noStrike">
                <a:solidFill>
                  <a:srgbClr val="9faee5"/>
                </a:solidFill>
                <a:latin typeface="Core Sans C 55 Medium"/>
                <a:ea typeface="DejaVu Sans"/>
              </a:rPr>
              <a:t>NA</a:t>
            </a:r>
            <a:r>
              <a:rPr b="1" lang="pl-PL" sz="5400" spc="-1" strike="noStrike">
                <a:solidFill>
                  <a:srgbClr val="9faee5"/>
                </a:solidFill>
                <a:latin typeface="Core Sans C 55 Medium"/>
                <a:ea typeface="DejaVu Sans"/>
              </a:rPr>
              <a:t> SIECI PLANOWANIA DZIAŁAŃ</a:t>
            </a:r>
            <a:endParaRPr b="0" lang="pl-PL" sz="5400" spc="-1" strike="noStrike">
              <a:latin typeface="Arial"/>
            </a:endParaRPr>
          </a:p>
        </p:txBody>
      </p:sp>
      <p:sp>
        <p:nvSpPr>
          <p:cNvPr id="3" name=""/>
          <p:cNvSpPr/>
          <p:nvPr/>
        </p:nvSpPr>
        <p:spPr>
          <a:xfrm>
            <a:off x="6634800" y="1609200"/>
            <a:ext cx="714600" cy="22986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" name="" descr=""/>
          <p:cNvPicPr/>
          <p:nvPr/>
        </p:nvPicPr>
        <p:blipFill>
          <a:blip r:embed="rId4"/>
          <a:stretch/>
        </p:blipFill>
        <p:spPr>
          <a:xfrm>
            <a:off x="8497080" y="6127560"/>
            <a:ext cx="3474720" cy="485640"/>
          </a:xfrm>
          <a:prstGeom prst="rect">
            <a:avLst/>
          </a:prstGeom>
          <a:ln w="0">
            <a:noFill/>
          </a:ln>
        </p:spPr>
      </p:pic>
      <p:pic>
        <p:nvPicPr>
          <p:cNvPr id="5" name="" descr=""/>
          <p:cNvPicPr/>
          <p:nvPr/>
        </p:nvPicPr>
        <p:blipFill>
          <a:blip r:embed="rId5"/>
          <a:stretch/>
        </p:blipFill>
        <p:spPr>
          <a:xfrm>
            <a:off x="8496000" y="6148800"/>
            <a:ext cx="3540600" cy="49140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 7" descr=""/>
          <p:cNvPicPr/>
          <p:nvPr/>
        </p:nvPicPr>
        <p:blipFill>
          <a:blip r:embed="rId2"/>
          <a:stretch/>
        </p:blipFill>
        <p:spPr>
          <a:xfrm>
            <a:off x="0" y="0"/>
            <a:ext cx="12186360" cy="685224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5" descr="Screen Shot 2022-11-23 at 10.21.12.png"/>
          <p:cNvPicPr/>
          <p:nvPr/>
        </p:nvPicPr>
        <p:blipFill>
          <a:blip r:embed="rId3"/>
          <a:srcRect l="0" t="6867" r="0" b="0"/>
          <a:stretch/>
        </p:blipFill>
        <p:spPr>
          <a:xfrm>
            <a:off x="7730280" y="5939280"/>
            <a:ext cx="4464360" cy="909000"/>
          </a:xfrm>
          <a:prstGeom prst="rect">
            <a:avLst/>
          </a:prstGeom>
          <a:ln w="0">
            <a:noFill/>
          </a:ln>
        </p:spPr>
      </p:pic>
      <p:pic>
        <p:nvPicPr>
          <p:cNvPr id="366" name="" descr=""/>
          <p:cNvPicPr/>
          <p:nvPr/>
        </p:nvPicPr>
        <p:blipFill>
          <a:blip r:embed="rId4"/>
          <a:stretch/>
        </p:blipFill>
        <p:spPr>
          <a:xfrm>
            <a:off x="0" y="0"/>
            <a:ext cx="12186360" cy="5970600"/>
          </a:xfrm>
          <a:prstGeom prst="rect">
            <a:avLst/>
          </a:prstGeom>
          <a:ln w="0">
            <a:noFill/>
          </a:ln>
        </p:spPr>
      </p:pic>
      <p:sp>
        <p:nvSpPr>
          <p:cNvPr id="367" name=""/>
          <p:cNvSpPr/>
          <p:nvPr/>
        </p:nvSpPr>
        <p:spPr>
          <a:xfrm>
            <a:off x="8640000" y="5976000"/>
            <a:ext cx="3546360" cy="872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8" name="" descr=""/>
          <p:cNvPicPr/>
          <p:nvPr/>
        </p:nvPicPr>
        <p:blipFill>
          <a:blip r:embed="rId5"/>
          <a:stretch/>
        </p:blipFill>
        <p:spPr>
          <a:xfrm>
            <a:off x="7632000" y="6075360"/>
            <a:ext cx="4393800" cy="615240"/>
          </a:xfrm>
          <a:prstGeom prst="rect">
            <a:avLst/>
          </a:prstGeom>
          <a:ln w="0">
            <a:noFill/>
          </a:ln>
        </p:spPr>
      </p:pic>
      <p:pic>
        <p:nvPicPr>
          <p:cNvPr id="369" name="" descr=""/>
          <p:cNvPicPr/>
          <p:nvPr/>
        </p:nvPicPr>
        <p:blipFill>
          <a:blip r:embed="rId6"/>
          <a:stretch/>
        </p:blipFill>
        <p:spPr>
          <a:xfrm>
            <a:off x="144000" y="6005160"/>
            <a:ext cx="1335960" cy="685440"/>
          </a:xfrm>
          <a:prstGeom prst="rect">
            <a:avLst/>
          </a:prstGeom>
          <a:ln w="0">
            <a:noFill/>
          </a:ln>
        </p:spPr>
      </p:pic>
      <p:sp>
        <p:nvSpPr>
          <p:cNvPr id="370" name=""/>
          <p:cNvSpPr/>
          <p:nvPr/>
        </p:nvSpPr>
        <p:spPr>
          <a:xfrm>
            <a:off x="3960000" y="1800000"/>
            <a:ext cx="5034600" cy="107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1" lang="pl-PL" sz="3200" spc="-1" strike="noStrike">
                <a:solidFill>
                  <a:srgbClr val="ffffff"/>
                </a:solidFill>
                <a:latin typeface="Core Sans C 55 Medium"/>
                <a:ea typeface="DejaVu Sans"/>
              </a:rPr>
              <a:t>DZIĘKUJĘ ZA </a:t>
            </a:r>
            <a:r>
              <a:rPr b="1" lang="pl-PL" sz="4200" spc="-1" strike="noStrike">
                <a:solidFill>
                  <a:srgbClr val="ffffff"/>
                </a:solidFill>
                <a:latin typeface="Core Sans C 55 Medium"/>
                <a:ea typeface="DejaVu Sans"/>
              </a:rPr>
              <a:t>[u]</a:t>
            </a:r>
            <a:r>
              <a:rPr b="1" lang="pl-PL" sz="3200" spc="-1" strike="noStrike">
                <a:solidFill>
                  <a:srgbClr val="ffffff"/>
                </a:solidFill>
                <a:latin typeface="Core Sans C 55 Medium"/>
                <a:ea typeface="DejaVu Sans"/>
              </a:rPr>
              <a:t>WAGĘ</a:t>
            </a:r>
            <a:r>
              <a:rPr b="1" lang="pl-PL" sz="4200" spc="-1" strike="noStrike">
                <a:solidFill>
                  <a:srgbClr val="ffffff"/>
                </a:solidFill>
                <a:latin typeface="Core Sans C 55 Medium"/>
                <a:ea typeface="DejaVu Sans"/>
              </a:rPr>
              <a:t> </a:t>
            </a:r>
            <a:endParaRPr b="0" lang="pl-PL" sz="4200" spc="-1" strike="noStrike">
              <a:latin typeface="Arial"/>
            </a:endParaRPr>
          </a:p>
        </p:txBody>
      </p:sp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360" y="6213600"/>
            <a:ext cx="12198600" cy="607680"/>
          </a:xfrm>
          <a:prstGeom prst="rect">
            <a:avLst/>
          </a:prstGeom>
          <a:solidFill>
            <a:srgbClr val="f08b27">
              <a:alpha val="50000"/>
            </a:srgbClr>
          </a:solidFill>
          <a:ln w="9360">
            <a:noFill/>
          </a:ln>
          <a:effectLst>
            <a:outerShdw blurRad="0" dir="5400000" dist="2304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5" name="CustomShape 2"/>
          <p:cNvSpPr/>
          <p:nvPr/>
        </p:nvSpPr>
        <p:spPr>
          <a:xfrm>
            <a:off x="11292480" y="6481080"/>
            <a:ext cx="151200" cy="10332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fffff">
              <a:alpha val="50000"/>
            </a:srgbClr>
          </a:solidFill>
          <a:ln w="9360">
            <a:noFill/>
          </a:ln>
          <a:effectLst>
            <a:outerShdw blurRad="0" dir="5400000" dist="2304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 7" descr=""/>
          <p:cNvPicPr/>
          <p:nvPr/>
        </p:nvPicPr>
        <p:blipFill>
          <a:blip r:embed="rId2"/>
          <a:stretch/>
        </p:blipFill>
        <p:spPr>
          <a:xfrm>
            <a:off x="0" y="0"/>
            <a:ext cx="12187440" cy="6853320"/>
          </a:xfrm>
          <a:prstGeom prst="rect">
            <a:avLst/>
          </a:prstGeom>
          <a:ln w="0">
            <a:noFill/>
          </a:ln>
        </p:spPr>
      </p:pic>
      <p:pic>
        <p:nvPicPr>
          <p:cNvPr id="85" name="Picture 5" descr="Screen Shot 2022-11-23 at 10.21.12.png"/>
          <p:cNvPicPr/>
          <p:nvPr/>
        </p:nvPicPr>
        <p:blipFill>
          <a:blip r:embed="rId3"/>
          <a:srcRect l="0" t="6867" r="0" b="0"/>
          <a:stretch/>
        </p:blipFill>
        <p:spPr>
          <a:xfrm>
            <a:off x="7730280" y="5939280"/>
            <a:ext cx="4465440" cy="910080"/>
          </a:xfrm>
          <a:prstGeom prst="rect">
            <a:avLst/>
          </a:prstGeom>
          <a:ln w="0">
            <a:noFill/>
          </a:ln>
        </p:spPr>
      </p:pic>
      <p:sp>
        <p:nvSpPr>
          <p:cNvPr id="86" name="PlaceHolder 1"/>
          <p:cNvSpPr>
            <a:spLocks noGrp="1"/>
          </p:cNvSpPr>
          <p:nvPr>
            <p:ph type="dt" idx="1"/>
          </p:nvPr>
        </p:nvSpPr>
        <p:spPr>
          <a:xfrm>
            <a:off x="478440" y="6127920"/>
            <a:ext cx="2738520" cy="36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defRPr b="0" lang="pl-PL" sz="1400" spc="-1" strike="noStrike">
                <a:latin typeface="Times New Roman"/>
              </a:defRPr>
            </a:lvl1pPr>
          </a:lstStyle>
          <a:p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 10" descr=""/>
          <p:cNvPicPr/>
          <p:nvPr/>
        </p:nvPicPr>
        <p:blipFill>
          <a:blip r:embed="rId2"/>
          <a:srcRect l="0" t="0" r="0" b="14289"/>
          <a:stretch/>
        </p:blipFill>
        <p:spPr>
          <a:xfrm>
            <a:off x="-72000" y="792000"/>
            <a:ext cx="12258720" cy="5907960"/>
          </a:xfrm>
          <a:prstGeom prst="rect">
            <a:avLst/>
          </a:prstGeom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dt" idx="2"/>
          </p:nvPr>
        </p:nvSpPr>
        <p:spPr>
          <a:xfrm>
            <a:off x="478440" y="6127560"/>
            <a:ext cx="2738520" cy="36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defRPr b="0" lang="pl-PL" sz="1400" spc="-1" strike="noStrike">
                <a:latin typeface="Times New Roman"/>
              </a:defRPr>
            </a:lvl1pPr>
          </a:lstStyle>
          <a:p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 7" descr=""/>
          <p:cNvPicPr/>
          <p:nvPr/>
        </p:nvPicPr>
        <p:blipFill>
          <a:blip r:embed="rId2"/>
          <a:stretch/>
        </p:blipFill>
        <p:spPr>
          <a:xfrm>
            <a:off x="0" y="0"/>
            <a:ext cx="12187440" cy="68533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5" descr="Screen Shot 2022-11-23 at 10.21.12.png"/>
          <p:cNvPicPr/>
          <p:nvPr/>
        </p:nvPicPr>
        <p:blipFill>
          <a:blip r:embed="rId3"/>
          <a:srcRect l="0" t="6867" r="0" b="0"/>
          <a:stretch/>
        </p:blipFill>
        <p:spPr>
          <a:xfrm>
            <a:off x="7730280" y="5938920"/>
            <a:ext cx="4465440" cy="910080"/>
          </a:xfrm>
          <a:prstGeom prst="rect">
            <a:avLst/>
          </a:prstGeom>
          <a:ln w="0">
            <a:noFill/>
          </a:ln>
        </p:spPr>
      </p:pic>
      <p:sp>
        <p:nvSpPr>
          <p:cNvPr id="205" name="PlaceHolder 1"/>
          <p:cNvSpPr>
            <a:spLocks noGrp="1"/>
          </p:cNvSpPr>
          <p:nvPr>
            <p:ph type="dt" idx="3"/>
          </p:nvPr>
        </p:nvSpPr>
        <p:spPr>
          <a:xfrm>
            <a:off x="478440" y="6127560"/>
            <a:ext cx="2738520" cy="36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defRPr b="0" lang="pl-PL" sz="1400" spc="-1" strike="noStrike">
                <a:latin typeface="Times New Roman"/>
              </a:defRPr>
            </a:lvl1pPr>
          </a:lstStyle>
          <a:p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 7" descr=""/>
          <p:cNvPicPr/>
          <p:nvPr/>
        </p:nvPicPr>
        <p:blipFill>
          <a:blip r:embed="rId2"/>
          <a:stretch/>
        </p:blipFill>
        <p:spPr>
          <a:xfrm>
            <a:off x="0" y="0"/>
            <a:ext cx="12187440" cy="68533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5" descr="Screen Shot 2022-11-23 at 10.21.12.png"/>
          <p:cNvPicPr/>
          <p:nvPr/>
        </p:nvPicPr>
        <p:blipFill>
          <a:blip r:embed="rId3"/>
          <a:srcRect l="0" t="6867" r="0" b="0"/>
          <a:stretch/>
        </p:blipFill>
        <p:spPr>
          <a:xfrm>
            <a:off x="7730280" y="5938920"/>
            <a:ext cx="4465440" cy="910080"/>
          </a:xfrm>
          <a:prstGeom prst="rect">
            <a:avLst/>
          </a:prstGeom>
          <a:ln w="0">
            <a:noFill/>
          </a:ln>
        </p:spPr>
      </p:pic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dt" idx="4"/>
          </p:nvPr>
        </p:nvSpPr>
        <p:spPr>
          <a:xfrm>
            <a:off x="478440" y="6127560"/>
            <a:ext cx="2738520" cy="36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defRPr b="0" lang="pl-PL" sz="1400" spc="-1" strike="noStrike">
                <a:latin typeface="Times New Roman"/>
              </a:defRPr>
            </a:lvl1pPr>
          </a:lstStyle>
          <a:p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 7" descr=""/>
          <p:cNvPicPr/>
          <p:nvPr/>
        </p:nvPicPr>
        <p:blipFill>
          <a:blip r:embed="rId2"/>
          <a:stretch/>
        </p:blipFill>
        <p:spPr>
          <a:xfrm>
            <a:off x="0" y="0"/>
            <a:ext cx="12187440" cy="68533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5" descr="Screen Shot 2022-11-23 at 10.21.12.png"/>
          <p:cNvPicPr/>
          <p:nvPr/>
        </p:nvPicPr>
        <p:blipFill>
          <a:blip r:embed="rId3"/>
          <a:srcRect l="0" t="6867" r="0" b="0"/>
          <a:stretch/>
        </p:blipFill>
        <p:spPr>
          <a:xfrm>
            <a:off x="7730280" y="5939280"/>
            <a:ext cx="4465440" cy="910080"/>
          </a:xfrm>
          <a:prstGeom prst="rect">
            <a:avLst/>
          </a:prstGeom>
          <a:ln w="0">
            <a:noFill/>
          </a:ln>
        </p:spPr>
      </p:pic>
      <p:sp>
        <p:nvSpPr>
          <p:cNvPr id="325" name="PlaceHolder 1"/>
          <p:cNvSpPr>
            <a:spLocks noGrp="1"/>
          </p:cNvSpPr>
          <p:nvPr>
            <p:ph type="dt" idx="5"/>
          </p:nvPr>
        </p:nvSpPr>
        <p:spPr>
          <a:xfrm>
            <a:off x="478440" y="6127920"/>
            <a:ext cx="2738520" cy="36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defRPr b="0" lang="pl-PL" sz="1400" spc="-1" strike="noStrike">
                <a:latin typeface="Times New Roman"/>
              </a:defRPr>
            </a:lvl1pPr>
          </a:lstStyle>
          <a:p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8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8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8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slideLayout" Target="../slideLayouts/slideLayout10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" descr=""/>
          <p:cNvPicPr/>
          <p:nvPr/>
        </p:nvPicPr>
        <p:blipFill>
          <a:blip r:embed="rId1"/>
          <a:stretch/>
        </p:blipFill>
        <p:spPr>
          <a:xfrm>
            <a:off x="468000" y="5968080"/>
            <a:ext cx="1470600" cy="754560"/>
          </a:xfrm>
          <a:prstGeom prst="rect">
            <a:avLst/>
          </a:prstGeom>
          <a:ln w="0">
            <a:noFill/>
          </a:ln>
        </p:spPr>
      </p:pic>
      <p:pic>
        <p:nvPicPr>
          <p:cNvPr id="410" name="" descr=""/>
          <p:cNvPicPr/>
          <p:nvPr/>
        </p:nvPicPr>
        <p:blipFill>
          <a:blip r:embed="rId2"/>
          <a:stretch/>
        </p:blipFill>
        <p:spPr>
          <a:xfrm>
            <a:off x="4797360" y="6080400"/>
            <a:ext cx="1533240" cy="736200"/>
          </a:xfrm>
          <a:prstGeom prst="rect">
            <a:avLst/>
          </a:prstGeom>
          <a:ln w="0">
            <a:noFill/>
          </a:ln>
        </p:spPr>
      </p:pic>
      <p:sp>
        <p:nvSpPr>
          <p:cNvPr id="411" name="PlaceHolder 2"/>
          <p:cNvSpPr/>
          <p:nvPr/>
        </p:nvSpPr>
        <p:spPr>
          <a:xfrm>
            <a:off x="648000" y="5184000"/>
            <a:ext cx="3810600" cy="49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pl-PL" sz="2400" spc="-1" strike="noStrike">
                <a:solidFill>
                  <a:srgbClr val="a3add8"/>
                </a:solidFill>
                <a:latin typeface="Century Gothic"/>
                <a:ea typeface="DejaVu Sans"/>
              </a:rPr>
              <a:t>Czym jest i co proponuje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412" name="" descr=""/>
          <p:cNvPicPr/>
          <p:nvPr/>
        </p:nvPicPr>
        <p:blipFill>
          <a:blip r:embed="rId3"/>
          <a:srcRect l="13846" t="0" r="0" b="0"/>
          <a:stretch/>
        </p:blipFill>
        <p:spPr>
          <a:xfrm>
            <a:off x="6660000" y="1609200"/>
            <a:ext cx="4987800" cy="4152600"/>
          </a:xfrm>
          <a:prstGeom prst="rect">
            <a:avLst/>
          </a:prstGeom>
          <a:ln w="0">
            <a:noFill/>
          </a:ln>
        </p:spPr>
      </p:pic>
      <p:sp>
        <p:nvSpPr>
          <p:cNvPr id="413" name="PlaceHolder 1"/>
          <p:cNvSpPr>
            <a:spLocks noGrp="1"/>
          </p:cNvSpPr>
          <p:nvPr>
            <p:ph/>
          </p:nvPr>
        </p:nvSpPr>
        <p:spPr>
          <a:xfrm>
            <a:off x="608400" y="4608000"/>
            <a:ext cx="4570200" cy="49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pl-PL" sz="3200" spc="-1" strike="noStrike">
                <a:solidFill>
                  <a:srgbClr val="9faee5"/>
                </a:solidFill>
                <a:latin typeface="Century Gothic"/>
              </a:rPr>
              <a:t>URBACT IV 2021 - 2027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414" name="" descr=""/>
          <p:cNvPicPr/>
          <p:nvPr/>
        </p:nvPicPr>
        <p:blipFill>
          <a:blip r:embed="rId4"/>
          <a:stretch/>
        </p:blipFill>
        <p:spPr>
          <a:xfrm>
            <a:off x="3830040" y="2160000"/>
            <a:ext cx="2360160" cy="2344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" descr=""/>
          <p:cNvPicPr/>
          <p:nvPr/>
        </p:nvPicPr>
        <p:blipFill>
          <a:blip r:embed="rId1"/>
          <a:stretch/>
        </p:blipFill>
        <p:spPr>
          <a:xfrm>
            <a:off x="-215640" y="9720"/>
            <a:ext cx="10195560" cy="6842880"/>
          </a:xfrm>
          <a:prstGeom prst="rect">
            <a:avLst/>
          </a:prstGeom>
          <a:ln w="0">
            <a:noFill/>
          </a:ln>
        </p:spPr>
      </p:pic>
      <p:pic>
        <p:nvPicPr>
          <p:cNvPr id="416" name="" descr=""/>
          <p:cNvPicPr/>
          <p:nvPr/>
        </p:nvPicPr>
        <p:blipFill>
          <a:blip r:embed="rId2"/>
          <a:stretch/>
        </p:blipFill>
        <p:spPr>
          <a:xfrm>
            <a:off x="8454600" y="4657320"/>
            <a:ext cx="1384560" cy="948240"/>
          </a:xfrm>
          <a:prstGeom prst="rect">
            <a:avLst/>
          </a:prstGeom>
          <a:ln w="0">
            <a:noFill/>
          </a:ln>
        </p:spPr>
      </p:pic>
      <p:sp>
        <p:nvSpPr>
          <p:cNvPr id="417" name="CustomShape 16"/>
          <p:cNvSpPr/>
          <p:nvPr/>
        </p:nvSpPr>
        <p:spPr>
          <a:xfrm>
            <a:off x="10014840" y="2838960"/>
            <a:ext cx="2255760" cy="4013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  <a:buNone/>
              <a:tabLst>
                <a:tab algn="l" pos="408240"/>
              </a:tabLst>
            </a:pPr>
            <a:r>
              <a:rPr b="1" lang="pl-PL" sz="2170" spc="-1" strike="noStrike">
                <a:solidFill>
                  <a:srgbClr val="ce181e"/>
                </a:solidFill>
                <a:latin typeface="Century Gothic"/>
                <a:ea typeface="DejaVu Sans"/>
              </a:rPr>
              <a:t>URBACT III </a:t>
            </a:r>
            <a:r>
              <a:rPr b="1" lang="pl-PL" sz="1800" spc="-1" strike="noStrike">
                <a:solidFill>
                  <a:srgbClr val="ce181e"/>
                </a:solidFill>
                <a:latin typeface="Century Gothic"/>
                <a:ea typeface="DejaVu Sans"/>
              </a:rPr>
              <a:t>w PL: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408240"/>
              </a:tabLst>
            </a:pPr>
            <a:r>
              <a:rPr b="1" lang="pl-PL" sz="1800" spc="-1" strike="noStrike">
                <a:solidFill>
                  <a:srgbClr val="ce181e"/>
                </a:solidFill>
                <a:latin typeface="Century Gothic"/>
                <a:ea typeface="DejaVu Sans"/>
              </a:rPr>
              <a:t>26 Miast i 47 Sieci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408240"/>
              </a:tabLst>
            </a:pPr>
            <a:r>
              <a:rPr b="1" lang="pl-PL" sz="1800" spc="-1" strike="noStrike">
                <a:solidFill>
                  <a:srgbClr val="ce181e"/>
                </a:solidFill>
                <a:latin typeface="Century Gothic"/>
                <a:ea typeface="DejaVu Sans"/>
              </a:rPr>
              <a:t>- rewitalizacja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408240"/>
              </a:tabLst>
            </a:pPr>
            <a:r>
              <a:rPr b="1" lang="pl-PL" sz="1800" spc="-1" strike="noStrike">
                <a:solidFill>
                  <a:srgbClr val="ce181e"/>
                </a:solidFill>
                <a:latin typeface="Century Gothic"/>
                <a:ea typeface="DejaVu Sans"/>
              </a:rPr>
              <a:t>- mobilność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408240"/>
              </a:tabLst>
            </a:pPr>
            <a:r>
              <a:rPr b="1" lang="pl-PL" sz="1800" spc="-1" strike="noStrike">
                <a:solidFill>
                  <a:srgbClr val="ce181e"/>
                </a:solidFill>
                <a:latin typeface="Century Gothic"/>
                <a:ea typeface="DejaVu Sans"/>
              </a:rPr>
              <a:t>- energetyka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408240"/>
              </a:tabLst>
            </a:pPr>
            <a:r>
              <a:rPr b="1" lang="pl-PL" sz="1800" spc="-1" strike="noStrike">
                <a:solidFill>
                  <a:srgbClr val="ce181e"/>
                </a:solidFill>
                <a:latin typeface="Century Gothic"/>
                <a:ea typeface="DejaVu Sans"/>
              </a:rPr>
              <a:t>- mieszkalnictwo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408240"/>
              </a:tabLst>
            </a:pPr>
            <a:r>
              <a:rPr b="1" lang="pl-PL" sz="1800" spc="-1" strike="noStrike">
                <a:solidFill>
                  <a:srgbClr val="ce181e"/>
                </a:solidFill>
                <a:latin typeface="Century Gothic"/>
                <a:ea typeface="DejaVu Sans"/>
              </a:rPr>
              <a:t>- turystyka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408240"/>
              </a:tabLst>
            </a:pPr>
            <a:r>
              <a:rPr b="1" lang="pl-PL" sz="1800" spc="-1" strike="noStrike">
                <a:solidFill>
                  <a:srgbClr val="ce181e"/>
                </a:solidFill>
                <a:latin typeface="Century Gothic"/>
                <a:ea typeface="DejaVu Sans"/>
              </a:rPr>
              <a:t>- zieleń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408240"/>
              </a:tabLst>
            </a:pPr>
            <a:r>
              <a:rPr b="1" lang="pl-PL" sz="1800" spc="-1" strike="noStrike">
                <a:solidFill>
                  <a:srgbClr val="ce181e"/>
                </a:solidFill>
                <a:latin typeface="Century Gothic"/>
                <a:ea typeface="DejaVu Sans"/>
              </a:rPr>
              <a:t>- zam. pub.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408240"/>
              </a:tabLst>
            </a:pPr>
            <a:r>
              <a:rPr b="1" lang="pl-PL" sz="1800" spc="-1" strike="noStrike">
                <a:solidFill>
                  <a:srgbClr val="ce181e"/>
                </a:solidFill>
                <a:latin typeface="Century Gothic"/>
                <a:ea typeface="DejaVu Sans"/>
              </a:rPr>
              <a:t>- SDG 2030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408240"/>
              </a:tabLst>
            </a:pPr>
            <a:r>
              <a:rPr b="1" lang="pl-PL" sz="1800" spc="-1" strike="noStrike">
                <a:solidFill>
                  <a:srgbClr val="ce181e"/>
                </a:solidFill>
                <a:latin typeface="Century Gothic"/>
                <a:ea typeface="DejaVu Sans"/>
              </a:rPr>
              <a:t>- inne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418" name="" descr=""/>
          <p:cNvPicPr/>
          <p:nvPr/>
        </p:nvPicPr>
        <p:blipFill>
          <a:blip r:embed="rId3"/>
          <a:stretch/>
        </p:blipFill>
        <p:spPr>
          <a:xfrm>
            <a:off x="8637480" y="3600000"/>
            <a:ext cx="1221120" cy="1099080"/>
          </a:xfrm>
          <a:prstGeom prst="rect">
            <a:avLst/>
          </a:prstGeom>
          <a:ln w="0">
            <a:noFill/>
          </a:ln>
        </p:spPr>
      </p:pic>
      <p:sp>
        <p:nvSpPr>
          <p:cNvPr id="419" name=""/>
          <p:cNvSpPr/>
          <p:nvPr/>
        </p:nvSpPr>
        <p:spPr>
          <a:xfrm>
            <a:off x="10014840" y="2838960"/>
            <a:ext cx="2111760" cy="3923640"/>
          </a:xfrm>
          <a:prstGeom prst="rect">
            <a:avLst/>
          </a:prstGeom>
          <a:noFill/>
          <a:ln w="5724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20" name="" descr=""/>
          <p:cNvPicPr/>
          <p:nvPr/>
        </p:nvPicPr>
        <p:blipFill>
          <a:blip r:embed="rId4"/>
          <a:stretch/>
        </p:blipFill>
        <p:spPr>
          <a:xfrm>
            <a:off x="10260000" y="101880"/>
            <a:ext cx="1807200" cy="867960"/>
          </a:xfrm>
          <a:prstGeom prst="rect">
            <a:avLst/>
          </a:prstGeom>
          <a:ln w="57240">
            <a:solidFill>
              <a:srgbClr val="3465a4"/>
            </a:solidFill>
            <a:round/>
          </a:ln>
        </p:spPr>
      </p:pic>
      <p:pic>
        <p:nvPicPr>
          <p:cNvPr id="421" name="" descr=""/>
          <p:cNvPicPr/>
          <p:nvPr/>
        </p:nvPicPr>
        <p:blipFill>
          <a:blip r:embed="rId5"/>
          <a:srcRect l="2417" t="0" r="1495" b="0"/>
          <a:stretch/>
        </p:blipFill>
        <p:spPr>
          <a:xfrm>
            <a:off x="0" y="540000"/>
            <a:ext cx="9973440" cy="622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"/>
          <p:cNvSpPr/>
          <p:nvPr/>
        </p:nvSpPr>
        <p:spPr>
          <a:xfrm>
            <a:off x="1224000" y="1656000"/>
            <a:ext cx="9858600" cy="410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397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l-PL" sz="2000" spc="-1" strike="noStrike">
                <a:solidFill>
                  <a:srgbClr val="878375"/>
                </a:solidFill>
                <a:latin typeface="Century Gothic"/>
                <a:ea typeface="Arial"/>
              </a:rPr>
              <a:t>Nabór do Sieci Planowania Działań – 9  STYCZNIA  do 31 MARCA 2023</a:t>
            </a:r>
            <a:endParaRPr b="0" lang="pl-PL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397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l-PL" sz="2000" spc="-1" strike="noStrike">
                <a:solidFill>
                  <a:srgbClr val="878375"/>
                </a:solidFill>
                <a:latin typeface="Century Gothic"/>
                <a:ea typeface="Arial"/>
              </a:rPr>
              <a:t>Jedna sieć to 8 do 10 miast EU + IPA </a:t>
            </a:r>
            <a:endParaRPr b="0" lang="pl-PL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397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l-PL" sz="2000" spc="-1" strike="noStrike">
                <a:solidFill>
                  <a:srgbClr val="878375"/>
                </a:solidFill>
                <a:latin typeface="Century Gothic"/>
                <a:ea typeface="Arial"/>
              </a:rPr>
              <a:t>Początek działania Sieci : 1 czerwca 2023. Koniec : 31 grudzień 2025 (31 m.)</a:t>
            </a:r>
            <a:endParaRPr b="0" lang="pl-PL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397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l-PL" sz="2000" spc="-1" strike="noStrike">
                <a:solidFill>
                  <a:srgbClr val="878375"/>
                </a:solidFill>
                <a:latin typeface="Century Gothic"/>
                <a:ea typeface="Arial"/>
              </a:rPr>
              <a:t>Budżet 1 Sieci: 850 000€ na 8 – 10 partnerów (Lider ma większy budżet)</a:t>
            </a:r>
            <a:endParaRPr b="0" lang="pl-PL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397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l-PL" sz="2000" spc="-1" strike="noStrike">
                <a:solidFill>
                  <a:srgbClr val="878375"/>
                </a:solidFill>
                <a:latin typeface="Century Gothic"/>
                <a:ea typeface="Arial"/>
              </a:rPr>
              <a:t>Refundacja: 65% do 80% kosztów</a:t>
            </a:r>
            <a:endParaRPr b="0" lang="pl-PL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397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l-PL" sz="2000" spc="-1" strike="noStrike">
                <a:solidFill>
                  <a:srgbClr val="878375"/>
                </a:solidFill>
                <a:latin typeface="Century Gothic"/>
                <a:ea typeface="Arial"/>
              </a:rPr>
              <a:t>Informacje na naszych stronach urbact.eu i urbact.pl i przez KPU  </a:t>
            </a:r>
            <a:endParaRPr b="0" lang="pl-PL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397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i="1" lang="pl-PL" sz="1800" spc="-1" strike="noStrike">
                <a:solidFill>
                  <a:srgbClr val="355269"/>
                </a:solidFill>
                <a:latin typeface="Century Gothic"/>
                <a:ea typeface="Arial"/>
              </a:rPr>
              <a:t>Punkt Kontaktowy wspiera miasta we wszystkich działaniach związanych z programem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23" name=""/>
          <p:cNvSpPr/>
          <p:nvPr/>
        </p:nvSpPr>
        <p:spPr>
          <a:xfrm>
            <a:off x="5429160" y="859320"/>
            <a:ext cx="1873440" cy="58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pl-PL" sz="3200" spc="-1" strike="noStrike">
                <a:solidFill>
                  <a:srgbClr val="c9211e"/>
                </a:solidFill>
                <a:latin typeface="Core Sans C 55 Medium"/>
                <a:ea typeface="Lato Medium"/>
              </a:rPr>
              <a:t>NABÓR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424" name="" descr=""/>
          <p:cNvPicPr/>
          <p:nvPr/>
        </p:nvPicPr>
        <p:blipFill>
          <a:blip r:embed="rId1"/>
          <a:stretch/>
        </p:blipFill>
        <p:spPr>
          <a:xfrm>
            <a:off x="8280000" y="108000"/>
            <a:ext cx="1520280" cy="151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1404000" y="421560"/>
            <a:ext cx="10268640" cy="573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pl-PL" sz="2300" spc="-1" strike="noStrike">
                <a:solidFill>
                  <a:srgbClr val="db002e"/>
                </a:solidFill>
                <a:latin typeface="Century Gothic"/>
              </a:rPr>
              <a:t>Beneficjenci bezpośredni Sieci URBACT</a:t>
            </a:r>
            <a:endParaRPr b="0" lang="pl-PL" sz="2300" spc="-1" strike="noStrike"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/>
          </p:nvPr>
        </p:nvSpPr>
        <p:spPr>
          <a:xfrm>
            <a:off x="496440" y="3115440"/>
            <a:ext cx="5619960" cy="3402360"/>
          </a:xfrm>
          <a:prstGeom prst="rect">
            <a:avLst/>
          </a:prstGeom>
          <a:noFill/>
          <a:ln w="0">
            <a:solidFill>
              <a:srgbClr val="164194"/>
            </a:solidFill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pl-PL" sz="1400" spc="-1" strike="noStrike">
                <a:solidFill>
                  <a:srgbClr val="808080"/>
                </a:solidFill>
                <a:latin typeface="Century Gothic"/>
              </a:rPr>
              <a:t> </a:t>
            </a:r>
            <a:br/>
            <a:r>
              <a:rPr b="1" lang="pl-PL" sz="1500" spc="-1" strike="noStrike">
                <a:solidFill>
                  <a:srgbClr val="c9211e"/>
                </a:solidFill>
                <a:latin typeface="Century Gothic"/>
              </a:rPr>
              <a:t>  </a:t>
            </a:r>
            <a:r>
              <a:rPr b="1" lang="pl-PL" sz="1500" spc="-1" strike="noStrike">
                <a:solidFill>
                  <a:srgbClr val="c9211e"/>
                </a:solidFill>
                <a:latin typeface="Century Gothic"/>
              </a:rPr>
              <a:t>« MIASTA »</a:t>
            </a:r>
            <a:r>
              <a:rPr b="1" lang="pl-PL" sz="1500" spc="-1" strike="noStrike">
                <a:solidFill>
                  <a:srgbClr val="808080"/>
                </a:solidFill>
                <a:latin typeface="Century Gothic"/>
              </a:rPr>
              <a:t> </a:t>
            </a:r>
            <a:endParaRPr b="0" lang="pl-PL" sz="15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164194"/>
              </a:buClr>
              <a:buFont typeface="Arial"/>
              <a:buChar char="•"/>
              <a:tabLst>
                <a:tab algn="l" pos="0"/>
              </a:tabLst>
            </a:pPr>
            <a:r>
              <a:rPr b="1" lang="pl-PL" sz="1500" spc="-1" strike="noStrike">
                <a:solidFill>
                  <a:srgbClr val="164194"/>
                </a:solidFill>
                <a:latin typeface="Century Gothic"/>
              </a:rPr>
              <a:t>Miasta, gminy, miasteczka</a:t>
            </a:r>
            <a:endParaRPr b="0" lang="pl-PL" sz="15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164194"/>
              </a:buClr>
              <a:buFont typeface="Arial"/>
              <a:buChar char="•"/>
              <a:tabLst>
                <a:tab algn="l" pos="0"/>
              </a:tabLst>
            </a:pPr>
            <a:r>
              <a:rPr b="1" lang="pl-PL" sz="1500" spc="-1" strike="noStrike">
                <a:solidFill>
                  <a:srgbClr val="164194"/>
                </a:solidFill>
                <a:latin typeface="Century Gothic"/>
              </a:rPr>
              <a:t>Lokalne agencje zdefiniowane jako publiczne lub częściowo publiczne organizacje</a:t>
            </a:r>
            <a:r>
              <a:rPr b="0" lang="pl-PL" sz="1500" spc="-1" strike="noStrike">
                <a:solidFill>
                  <a:srgbClr val="164194"/>
                </a:solidFill>
                <a:latin typeface="Century Gothic"/>
              </a:rPr>
              <a:t> utworzone przez miasto</a:t>
            </a:r>
            <a:endParaRPr b="0" lang="pl-PL" sz="15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164194"/>
              </a:buClr>
              <a:buFont typeface="Arial"/>
              <a:buChar char="•"/>
              <a:tabLst>
                <a:tab algn="l" pos="0"/>
              </a:tabLst>
            </a:pPr>
            <a:r>
              <a:rPr b="1" lang="pl-PL" sz="1500" spc="-1" strike="noStrike">
                <a:solidFill>
                  <a:srgbClr val="164194"/>
                </a:solidFill>
                <a:latin typeface="Century Gothic"/>
              </a:rPr>
              <a:t>Dzielnice miast i gmin</a:t>
            </a:r>
            <a:r>
              <a:rPr b="0" lang="pl-PL" sz="1500" spc="-1" strike="noStrike">
                <a:solidFill>
                  <a:srgbClr val="164194"/>
                </a:solidFill>
                <a:latin typeface="Century Gothic"/>
              </a:rPr>
              <a:t> (jeśli mają odrębny status prawny)</a:t>
            </a:r>
            <a:endParaRPr b="0" lang="pl-PL" sz="15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164194"/>
              </a:buClr>
              <a:buFont typeface="Arial"/>
              <a:buChar char="•"/>
              <a:tabLst>
                <a:tab algn="l" pos="0"/>
              </a:tabLst>
            </a:pPr>
            <a:r>
              <a:rPr b="1" lang="pl-PL" sz="1500" spc="-1" strike="noStrike">
                <a:solidFill>
                  <a:srgbClr val="164194"/>
                </a:solidFill>
                <a:latin typeface="Century Gothic"/>
              </a:rPr>
              <a:t>Władze metropolitalne</a:t>
            </a:r>
            <a:r>
              <a:rPr b="0" lang="pl-PL" sz="1500" spc="-1" strike="noStrike">
                <a:solidFill>
                  <a:srgbClr val="164194"/>
                </a:solidFill>
                <a:latin typeface="Century Gothic"/>
              </a:rPr>
              <a:t> i </a:t>
            </a:r>
            <a:r>
              <a:rPr b="1" lang="pl-PL" sz="1500" spc="-1" strike="noStrike">
                <a:solidFill>
                  <a:srgbClr val="164194"/>
                </a:solidFill>
                <a:latin typeface="Century Gothic"/>
              </a:rPr>
              <a:t>zorganizowane aglomeracje</a:t>
            </a:r>
            <a:endParaRPr b="0" lang="pl-PL" sz="15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1" i="1" lang="pl-PL" sz="1500" spc="-1" strike="noStrike">
                <a:solidFill>
                  <a:srgbClr val="a3add8"/>
                </a:solidFill>
                <a:latin typeface="Century Gothic"/>
              </a:rPr>
              <a:t>  </a:t>
            </a:r>
            <a:r>
              <a:rPr b="1" i="1" lang="pl-PL" sz="1500" spc="-1" strike="noStrike">
                <a:solidFill>
                  <a:srgbClr val="a3add8"/>
                </a:solidFill>
                <a:latin typeface="Century Gothic"/>
              </a:rPr>
              <a:t>Bez ograniczeń jeśli chodzi o rozmiar czy liczbę ludności</a:t>
            </a:r>
            <a:endParaRPr b="0" lang="pl-PL" sz="1500" spc="-1" strike="noStrike">
              <a:latin typeface="Arial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/>
          </p:nvPr>
        </p:nvSpPr>
        <p:spPr>
          <a:xfrm>
            <a:off x="1415520" y="1206360"/>
            <a:ext cx="9380880" cy="1670040"/>
          </a:xfrm>
          <a:prstGeom prst="rect">
            <a:avLst/>
          </a:prstGeom>
          <a:solidFill>
            <a:srgbClr val="dae3f3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marL="21600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pl-PL" sz="1800" spc="-1" strike="noStrike">
                <a:solidFill>
                  <a:srgbClr val="c60075"/>
                </a:solidFill>
                <a:latin typeface="Century Gothic"/>
              </a:rPr>
              <a:t>Podmioty z:</a:t>
            </a:r>
            <a:endParaRPr b="0" lang="pl-PL" sz="1800" spc="-1" strike="noStrike">
              <a:latin typeface="Arial"/>
            </a:endParaRPr>
          </a:p>
          <a:p>
            <a:pPr marL="216000" indent="-324000">
              <a:lnSpc>
                <a:spcPct val="100000"/>
              </a:lnSpc>
              <a:spcBef>
                <a:spcPts val="601"/>
              </a:spcBef>
              <a:buClr>
                <a:srgbClr val="164194"/>
              </a:buClr>
              <a:buFont typeface="Calibri Light"/>
              <a:buAutoNum type="arabicPeriod"/>
              <a:tabLst>
                <a:tab algn="l" pos="0"/>
              </a:tabLst>
            </a:pPr>
            <a:r>
              <a:rPr b="1" lang="pl-PL" sz="1600" spc="-1" strike="noStrike">
                <a:solidFill>
                  <a:srgbClr val="164194"/>
                </a:solidFill>
                <a:latin typeface="Century Gothic"/>
              </a:rPr>
              <a:t>  </a:t>
            </a:r>
            <a:r>
              <a:rPr b="1" lang="pl-PL" sz="1600" spc="-1" strike="noStrike">
                <a:solidFill>
                  <a:srgbClr val="164194"/>
                </a:solidFill>
                <a:latin typeface="Century Gothic"/>
              </a:rPr>
              <a:t>27 Państw Członkowskich UE</a:t>
            </a:r>
            <a:endParaRPr b="0" lang="pl-PL" sz="1600" spc="-1" strike="noStrike">
              <a:latin typeface="Arial"/>
            </a:endParaRPr>
          </a:p>
          <a:p>
            <a:pPr marL="216000" indent="-324000">
              <a:lnSpc>
                <a:spcPct val="100000"/>
              </a:lnSpc>
              <a:spcBef>
                <a:spcPts val="601"/>
              </a:spcBef>
              <a:buClr>
                <a:srgbClr val="164194"/>
              </a:buClr>
              <a:buFont typeface="Calibri Light"/>
              <a:buAutoNum type="arabicPeriod"/>
              <a:tabLst>
                <a:tab algn="l" pos="0"/>
              </a:tabLst>
            </a:pPr>
            <a:r>
              <a:rPr b="1" lang="pl-PL" sz="1600" spc="-1" strike="noStrike">
                <a:solidFill>
                  <a:srgbClr val="164194"/>
                </a:solidFill>
                <a:latin typeface="Century Gothic"/>
              </a:rPr>
              <a:t>  </a:t>
            </a:r>
            <a:r>
              <a:rPr b="1" lang="pl-PL" sz="1600" spc="-1" strike="noStrike">
                <a:solidFill>
                  <a:srgbClr val="164194"/>
                </a:solidFill>
                <a:latin typeface="Century Gothic"/>
              </a:rPr>
              <a:t>Państw Stowarzyszonych </a:t>
            </a:r>
            <a:r>
              <a:rPr b="0" lang="pl-PL" sz="1600" spc="-1" strike="noStrike">
                <a:solidFill>
                  <a:srgbClr val="164194"/>
                </a:solidFill>
                <a:latin typeface="Century Gothic"/>
              </a:rPr>
              <a:t>(Szwajcaria i Norwegia)</a:t>
            </a:r>
            <a:endParaRPr b="0" lang="pl-PL" sz="1600" spc="-1" strike="noStrike">
              <a:latin typeface="Arial"/>
            </a:endParaRPr>
          </a:p>
          <a:p>
            <a:pPr marL="216000" indent="-324000">
              <a:lnSpc>
                <a:spcPct val="100000"/>
              </a:lnSpc>
              <a:spcBef>
                <a:spcPts val="601"/>
              </a:spcBef>
              <a:buClr>
                <a:srgbClr val="164194"/>
              </a:buClr>
              <a:buFont typeface="Calibri Light"/>
              <a:buAutoNum type="arabicPeriod"/>
              <a:tabLst>
                <a:tab algn="l" pos="0"/>
              </a:tabLst>
            </a:pPr>
            <a:r>
              <a:rPr b="1" lang="pl-PL" sz="1600" spc="-1" strike="noStrike">
                <a:solidFill>
                  <a:srgbClr val="164194"/>
                </a:solidFill>
                <a:latin typeface="Century Gothic"/>
              </a:rPr>
              <a:t>  </a:t>
            </a:r>
            <a:r>
              <a:rPr b="1" lang="pl-PL" sz="1600" spc="-1" strike="noStrike">
                <a:solidFill>
                  <a:srgbClr val="164194"/>
                </a:solidFill>
                <a:latin typeface="Century Gothic"/>
              </a:rPr>
              <a:t>Państwa IPA </a:t>
            </a:r>
            <a:r>
              <a:rPr b="0" lang="pl-PL" sz="1600" spc="-1" strike="noStrike">
                <a:solidFill>
                  <a:srgbClr val="164194"/>
                </a:solidFill>
                <a:latin typeface="Century Gothic"/>
              </a:rPr>
              <a:t>(Albania, Bośnia i Herzegowina, Czarnogóra, Północna Macedonia i Serbia)</a:t>
            </a:r>
            <a:endParaRPr b="0" lang="pl-PL" sz="1600" spc="-1" strike="noStrike">
              <a:latin typeface="Arial"/>
            </a:endParaRPr>
          </a:p>
          <a:p>
            <a:pPr marL="216000" indent="-324000">
              <a:lnSpc>
                <a:spcPct val="100000"/>
              </a:lnSpc>
              <a:spcBef>
                <a:spcPts val="601"/>
              </a:spcBef>
              <a:buClr>
                <a:srgbClr val="164194"/>
              </a:buClr>
              <a:buFont typeface="Calibri Light"/>
              <a:buAutoNum type="arabicPeriod"/>
              <a:tabLst>
                <a:tab algn="l" pos="0"/>
              </a:tabLst>
            </a:pPr>
            <a:r>
              <a:rPr b="1" lang="pl-PL" sz="1600" spc="-1" strike="noStrike">
                <a:solidFill>
                  <a:srgbClr val="164194"/>
                </a:solidFill>
                <a:latin typeface="Century Gothic"/>
              </a:rPr>
              <a:t>  </a:t>
            </a:r>
            <a:r>
              <a:rPr b="1" lang="pl-PL" sz="1600" spc="-1" strike="noStrike">
                <a:solidFill>
                  <a:srgbClr val="164194"/>
                </a:solidFill>
                <a:latin typeface="Century Gothic"/>
              </a:rPr>
              <a:t>Miasta lub instytuicje z innych państw, </a:t>
            </a:r>
            <a:r>
              <a:rPr b="0" lang="pl-PL" sz="1600" spc="-1" strike="noStrike">
                <a:solidFill>
                  <a:srgbClr val="164194"/>
                </a:solidFill>
                <a:latin typeface="Century Gothic"/>
              </a:rPr>
              <a:t>na własny koszt</a:t>
            </a:r>
            <a:endParaRPr b="0" lang="pl-PL" sz="1600" spc="-1" strike="noStrike">
              <a:latin typeface="Arial"/>
            </a:endParaRPr>
          </a:p>
        </p:txBody>
      </p:sp>
      <p:sp>
        <p:nvSpPr>
          <p:cNvPr id="428" name="Espace réservé du texte 8"/>
          <p:cNvSpPr/>
          <p:nvPr/>
        </p:nvSpPr>
        <p:spPr>
          <a:xfrm>
            <a:off x="6508440" y="3151440"/>
            <a:ext cx="5181120" cy="2364840"/>
          </a:xfrm>
          <a:prstGeom prst="rect">
            <a:avLst/>
          </a:prstGeom>
          <a:noFill/>
          <a:ln w="0">
            <a:solidFill>
              <a:srgbClr val="164194"/>
            </a:solidFill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pl-PL" sz="1400" spc="-1" strike="noStrike">
                <a:solidFill>
                  <a:srgbClr val="808080"/>
                </a:solidFill>
                <a:latin typeface="Century Gothic"/>
                <a:ea typeface="DejaVu Sans"/>
              </a:rPr>
              <a:t> </a:t>
            </a:r>
            <a:br/>
            <a:r>
              <a:rPr b="1" lang="pl-PL" sz="1400" spc="-1" strike="noStrike">
                <a:solidFill>
                  <a:srgbClr val="808080"/>
                </a:solidFill>
                <a:latin typeface="Century Gothic"/>
                <a:ea typeface="DejaVu Sans"/>
              </a:rPr>
              <a:t> </a:t>
            </a:r>
            <a:r>
              <a:rPr b="1" lang="pl-PL" sz="1500" spc="-1" strike="noStrike">
                <a:solidFill>
                  <a:srgbClr val="808080"/>
                </a:solidFill>
                <a:latin typeface="Century Gothic"/>
                <a:ea typeface="DejaVu Sans"/>
              </a:rPr>
              <a:t> </a:t>
            </a:r>
            <a:r>
              <a:rPr b="1" lang="pl-PL" sz="1500" spc="-1" strike="noStrike">
                <a:solidFill>
                  <a:srgbClr val="c9211e"/>
                </a:solidFill>
                <a:latin typeface="Century Gothic"/>
                <a:ea typeface="DejaVu Sans"/>
              </a:rPr>
              <a:t>« NIE - MIASTA » </a:t>
            </a:r>
            <a:endParaRPr b="0" lang="pl-PL" sz="1500" spc="-1" strike="noStrike"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164194"/>
              </a:buClr>
              <a:buFont typeface="Arial"/>
              <a:buChar char="•"/>
              <a:tabLst>
                <a:tab algn="l" pos="0"/>
              </a:tabLst>
            </a:pPr>
            <a:r>
              <a:rPr b="1" lang="pl-PL" sz="1500" spc="-1" strike="noStrike">
                <a:solidFill>
                  <a:srgbClr val="164194"/>
                </a:solidFill>
                <a:latin typeface="Century Gothic"/>
                <a:ea typeface="DejaVu Sans"/>
              </a:rPr>
              <a:t>Uczelnie i ośrodki badawcze w zakresie problematyki miejskiej, </a:t>
            </a:r>
            <a:endParaRPr b="0" lang="pl-PL" sz="1500" spc="-1" strike="noStrike"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164194"/>
              </a:buClr>
              <a:buFont typeface="Arial"/>
              <a:buChar char="•"/>
              <a:tabLst>
                <a:tab algn="l" pos="0"/>
              </a:tabLst>
            </a:pPr>
            <a:r>
              <a:rPr b="1" lang="pl-PL" sz="1500" spc="-1" strike="noStrike">
                <a:solidFill>
                  <a:srgbClr val="164194"/>
                </a:solidFill>
                <a:latin typeface="Century Gothic"/>
                <a:ea typeface="DejaVu Sans"/>
              </a:rPr>
              <a:t>Władze regionalne w zakresie spraw miejskich, </a:t>
            </a:r>
            <a:endParaRPr b="0" lang="pl-PL" sz="1500" spc="-1" strike="noStrike">
              <a:latin typeface="Arial"/>
            </a:endParaRPr>
          </a:p>
          <a:p>
            <a:pPr marL="171360" indent="-17136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164194"/>
              </a:buClr>
              <a:buFont typeface="Arial"/>
              <a:buChar char="•"/>
              <a:tabLst>
                <a:tab algn="l" pos="0"/>
              </a:tabLst>
            </a:pPr>
            <a:r>
              <a:rPr b="1" lang="pl-PL" sz="1500" spc="-1" strike="noStrike">
                <a:solidFill>
                  <a:srgbClr val="164194"/>
                </a:solidFill>
                <a:latin typeface="Century Gothic"/>
                <a:ea typeface="DejaVu Sans"/>
              </a:rPr>
              <a:t>Instytucje Zarządzające (Funduszy Spójności i Sprawiedliwości UE)</a:t>
            </a:r>
            <a:endParaRPr b="0" lang="pl-PL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" descr=""/>
          <p:cNvPicPr/>
          <p:nvPr/>
        </p:nvPicPr>
        <p:blipFill>
          <a:blip r:embed="rId1"/>
          <a:srcRect l="4790" t="0" r="4880" b="0"/>
          <a:stretch/>
        </p:blipFill>
        <p:spPr>
          <a:xfrm>
            <a:off x="0" y="0"/>
            <a:ext cx="12184200" cy="6962040"/>
          </a:xfrm>
          <a:prstGeom prst="rect">
            <a:avLst/>
          </a:prstGeom>
          <a:ln w="0">
            <a:noFill/>
          </a:ln>
        </p:spPr>
      </p:pic>
      <p:sp>
        <p:nvSpPr>
          <p:cNvPr id="430" name=""/>
          <p:cNvSpPr/>
          <p:nvPr/>
        </p:nvSpPr>
        <p:spPr>
          <a:xfrm>
            <a:off x="3943080" y="594360"/>
            <a:ext cx="4521600" cy="41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i="1" lang="pl-PL" sz="2200" spc="-1" strike="noStrike">
                <a:solidFill>
                  <a:srgbClr val="ff0000"/>
                </a:solidFill>
                <a:latin typeface="Arial"/>
                <a:ea typeface="DejaVu Sans"/>
              </a:rPr>
              <a:t>https://urbact.eu/partnersearchtool</a:t>
            </a:r>
            <a:endParaRPr b="0" lang="pl-PL" sz="2200" spc="-1" strike="noStrike">
              <a:latin typeface="Arial"/>
            </a:endParaRPr>
          </a:p>
        </p:txBody>
      </p:sp>
      <p:sp>
        <p:nvSpPr>
          <p:cNvPr id="431" name=""/>
          <p:cNvSpPr/>
          <p:nvPr/>
        </p:nvSpPr>
        <p:spPr>
          <a:xfrm flipH="1">
            <a:off x="10296000" y="4968000"/>
            <a:ext cx="936000" cy="1800000"/>
          </a:xfrm>
          <a:prstGeom prst="line">
            <a:avLst/>
          </a:prstGeom>
          <a:ln w="57240">
            <a:solidFill>
              <a:srgbClr val="3465a4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"/>
          <p:cNvSpPr/>
          <p:nvPr/>
        </p:nvSpPr>
        <p:spPr>
          <a:xfrm rot="19305600">
            <a:off x="10147320" y="3930120"/>
            <a:ext cx="2034720" cy="85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0" lang="pl-PL" sz="1800" spc="-1" strike="noStrike">
                <a:solidFill>
                  <a:srgbClr val="ff0000"/>
                </a:solidFill>
                <a:latin typeface="Adam Warren pro"/>
                <a:ea typeface="DejaVu Sans"/>
              </a:rPr>
              <a:t>Ponizej sa ciekawe propozycje</a:t>
            </a:r>
            <a:endParaRPr b="0" lang="pl-PL" sz="1800" spc="-1" strike="noStrike">
              <a:latin typeface="Arial"/>
            </a:endParaRPr>
          </a:p>
        </p:txBody>
      </p:sp>
    </p:spTree>
  </p:cSld>
  <p:transition spd="slow">
    <p:push dir="l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" descr=""/>
          <p:cNvPicPr/>
          <p:nvPr/>
        </p:nvPicPr>
        <p:blipFill>
          <a:blip r:embed="rId1"/>
          <a:stretch/>
        </p:blipFill>
        <p:spPr>
          <a:xfrm>
            <a:off x="1656000" y="1152000"/>
            <a:ext cx="10260360" cy="2518560"/>
          </a:xfrm>
          <a:prstGeom prst="rect">
            <a:avLst/>
          </a:prstGeom>
          <a:ln w="0">
            <a:noFill/>
          </a:ln>
        </p:spPr>
      </p:pic>
      <p:sp>
        <p:nvSpPr>
          <p:cNvPr id="434" name=""/>
          <p:cNvSpPr/>
          <p:nvPr/>
        </p:nvSpPr>
        <p:spPr>
          <a:xfrm>
            <a:off x="3024000" y="0"/>
            <a:ext cx="4534560" cy="1172520"/>
          </a:xfrm>
          <a:prstGeom prst="rect">
            <a:avLst/>
          </a:prstGeom>
          <a:solidFill>
            <a:srgbClr val="2200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408240"/>
              </a:tabLst>
            </a:pPr>
            <a:r>
              <a:rPr b="1" lang="pl-PL" sz="2600" spc="-1" strike="noStrike">
                <a:solidFill>
                  <a:srgbClr val="00e49e"/>
                </a:solidFill>
                <a:latin typeface="Core Sans C 55 Medium"/>
                <a:ea typeface="DejaVu Sans"/>
              </a:rPr>
              <a:t>	</a:t>
            </a:r>
            <a:r>
              <a:rPr b="1" lang="pl-PL" sz="2600" spc="-1" strike="noStrike">
                <a:solidFill>
                  <a:srgbClr val="00e49e"/>
                </a:solidFill>
                <a:latin typeface="Core Sans C 55 Medium"/>
                <a:ea typeface="DejaVu Sans"/>
              </a:rPr>
              <a:t>WWW.URBACT.PL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435" name="" descr=""/>
          <p:cNvPicPr/>
          <p:nvPr/>
        </p:nvPicPr>
        <p:blipFill>
          <a:blip r:embed="rId2"/>
          <a:srcRect l="0" t="0" r="0" b="3064"/>
          <a:stretch/>
        </p:blipFill>
        <p:spPr>
          <a:xfrm>
            <a:off x="37800" y="-70560"/>
            <a:ext cx="2984760" cy="6908760"/>
          </a:xfrm>
          <a:prstGeom prst="rect">
            <a:avLst/>
          </a:prstGeom>
          <a:ln w="0">
            <a:noFill/>
          </a:ln>
        </p:spPr>
      </p:pic>
      <p:sp>
        <p:nvSpPr>
          <p:cNvPr id="436" name=""/>
          <p:cNvSpPr/>
          <p:nvPr/>
        </p:nvSpPr>
        <p:spPr>
          <a:xfrm>
            <a:off x="3024000" y="3600000"/>
            <a:ext cx="8926560" cy="2842920"/>
          </a:xfrm>
          <a:prstGeom prst="rect">
            <a:avLst/>
          </a:prstGeom>
          <a:gradFill rotWithShape="0">
            <a:gsLst>
              <a:gs pos="0">
                <a:srgbClr val="db002e"/>
              </a:gs>
              <a:gs pos="100000">
                <a:srgbClr val="db002e">
                  <a:alpha val="0"/>
                </a:srgbClr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50000"/>
              </a:lnSpc>
              <a:buNone/>
              <a:tabLst>
                <a:tab algn="l" pos="408240"/>
              </a:tabLst>
            </a:pPr>
            <a:r>
              <a:rPr b="1" lang="pl-PL" sz="2000" spc="157" strike="noStrike">
                <a:solidFill>
                  <a:srgbClr val="ffffff"/>
                </a:solidFill>
                <a:latin typeface="Core Sans C 55 Medium"/>
                <a:ea typeface="DejaVu Sans"/>
              </a:rPr>
              <a:t>Zapraszamy polskie miasta, które SĄ zainteresowane dołączeniem do sieci URBACT, do nadsyłania swoich zgłoszeń do Punktu Kontaktowego, zaznaczając tematy, które ich interesują. </a:t>
            </a:r>
            <a:endParaRPr b="0" lang="pl-PL" sz="2000" spc="-1" strike="noStrike">
              <a:latin typeface="Arial"/>
            </a:endParaRPr>
          </a:p>
          <a:p>
            <a:pPr algn="just">
              <a:lnSpc>
                <a:spcPct val="150000"/>
              </a:lnSpc>
              <a:buNone/>
              <a:tabLst>
                <a:tab algn="l" pos="408240"/>
              </a:tabLst>
            </a:pPr>
            <a:r>
              <a:rPr b="1" lang="pl-PL" sz="2000" spc="157" strike="noStrike">
                <a:solidFill>
                  <a:srgbClr val="ffffff"/>
                </a:solidFill>
                <a:latin typeface="Core Sans C 55 Medium"/>
                <a:ea typeface="DejaVu Sans"/>
              </a:rPr>
              <a:t>	</a:t>
            </a:r>
            <a:r>
              <a:rPr b="1" lang="pl-PL" sz="2000" spc="157" strike="noStrike">
                <a:solidFill>
                  <a:srgbClr val="ffffff"/>
                </a:solidFill>
                <a:latin typeface="Core Sans C 55 Medium"/>
                <a:ea typeface="DejaVu Sans"/>
              </a:rPr>
              <a:t>  </a:t>
            </a:r>
            <a:r>
              <a:rPr b="1" lang="pl-PL" sz="2000" spc="157" strike="noStrike">
                <a:solidFill>
                  <a:srgbClr val="ffffff"/>
                </a:solidFill>
                <a:latin typeface="Core Sans C 55 Medium"/>
                <a:ea typeface="DejaVu Sans"/>
              </a:rPr>
              <a:t>Znajdziemy ciekawych partnerów do tworzących się Sieci Planowania Działań.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437" name="" descr=""/>
          <p:cNvPicPr/>
          <p:nvPr/>
        </p:nvPicPr>
        <p:blipFill>
          <a:blip r:embed="rId3"/>
          <a:stretch/>
        </p:blipFill>
        <p:spPr>
          <a:xfrm>
            <a:off x="10008000" y="216000"/>
            <a:ext cx="1794600" cy="861480"/>
          </a:xfrm>
          <a:prstGeom prst="rect">
            <a:avLst/>
          </a:prstGeom>
          <a:ln w="0">
            <a:noFill/>
          </a:ln>
        </p:spPr>
      </p:pic>
    </p:spTree>
  </p:cSld>
  <p:transition spd="slow">
    <p:push dir="l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" descr=""/>
          <p:cNvPicPr/>
          <p:nvPr/>
        </p:nvPicPr>
        <p:blipFill>
          <a:blip r:embed="rId1"/>
          <a:stretch/>
        </p:blipFill>
        <p:spPr>
          <a:xfrm>
            <a:off x="6245640" y="3750840"/>
            <a:ext cx="4626360" cy="1505160"/>
          </a:xfrm>
          <a:prstGeom prst="rect">
            <a:avLst/>
          </a:prstGeom>
          <a:ln w="0">
            <a:noFill/>
          </a:ln>
        </p:spPr>
      </p:pic>
      <p:pic>
        <p:nvPicPr>
          <p:cNvPr id="439" name="" descr=""/>
          <p:cNvPicPr/>
          <p:nvPr/>
        </p:nvPicPr>
        <p:blipFill>
          <a:blip r:embed="rId2"/>
          <a:stretch/>
        </p:blipFill>
        <p:spPr>
          <a:xfrm>
            <a:off x="720000" y="497880"/>
            <a:ext cx="2160000" cy="1085040"/>
          </a:xfrm>
          <a:prstGeom prst="rect">
            <a:avLst/>
          </a:prstGeom>
          <a:ln w="0">
            <a:noFill/>
          </a:ln>
        </p:spPr>
      </p:pic>
      <p:sp>
        <p:nvSpPr>
          <p:cNvPr id="440" name=""/>
          <p:cNvSpPr txBox="1"/>
          <p:nvPr/>
        </p:nvSpPr>
        <p:spPr>
          <a:xfrm>
            <a:off x="180000" y="1800000"/>
            <a:ext cx="33339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pl-PL" sz="1800" spc="-1" strike="noStrike">
                <a:latin typeface="Arial"/>
              </a:rPr>
              <a:t>Miejskie Działania Innowacyjne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41" name=""/>
          <p:cNvSpPr/>
          <p:nvPr/>
        </p:nvSpPr>
        <p:spPr>
          <a:xfrm>
            <a:off x="3960000" y="900000"/>
            <a:ext cx="1620000" cy="360000"/>
          </a:xfrm>
          <a:custGeom>
            <a:avLst/>
            <a:gdLst/>
            <a:ahLst/>
            <a:rect l="0" t="0" r="r" b="b"/>
            <a:pathLst>
              <a:path w="4502" h="1002">
                <a:moveTo>
                  <a:pt x="0" y="250"/>
                </a:moveTo>
                <a:lnTo>
                  <a:pt x="3375" y="250"/>
                </a:lnTo>
                <a:lnTo>
                  <a:pt x="3375" y="0"/>
                </a:lnTo>
                <a:lnTo>
                  <a:pt x="4501" y="500"/>
                </a:lnTo>
                <a:lnTo>
                  <a:pt x="3375" y="1001"/>
                </a:lnTo>
                <a:lnTo>
                  <a:pt x="3375" y="750"/>
                </a:lnTo>
                <a:lnTo>
                  <a:pt x="0" y="750"/>
                </a:lnTo>
                <a:lnTo>
                  <a:pt x="0" y="25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42" name="" descr=""/>
          <p:cNvPicPr/>
          <p:nvPr/>
        </p:nvPicPr>
        <p:blipFill>
          <a:blip r:embed="rId3"/>
          <a:stretch/>
        </p:blipFill>
        <p:spPr>
          <a:xfrm>
            <a:off x="6624000" y="540000"/>
            <a:ext cx="2441160" cy="116388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443" name=""/>
          <p:cNvSpPr txBox="1"/>
          <p:nvPr/>
        </p:nvSpPr>
        <p:spPr>
          <a:xfrm>
            <a:off x="5796000" y="1980000"/>
            <a:ext cx="32227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pl-PL" sz="1800" spc="-1" strike="noStrike">
                <a:latin typeface="Arial"/>
              </a:rPr>
              <a:t>Europejska Inicjatywa Miejska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44" name=""/>
          <p:cNvSpPr/>
          <p:nvPr/>
        </p:nvSpPr>
        <p:spPr>
          <a:xfrm rot="5440800">
            <a:off x="7177320" y="2791080"/>
            <a:ext cx="1440000" cy="908280"/>
          </a:xfrm>
          <a:custGeom>
            <a:avLst/>
            <a:gdLst/>
            <a:ahLst/>
            <a:rect l="0" t="0" r="r" b="b"/>
            <a:pathLst>
              <a:path w="4001" h="2548">
                <a:moveTo>
                  <a:pt x="2445" y="0"/>
                </a:moveTo>
                <a:lnTo>
                  <a:pt x="4000" y="1262"/>
                </a:lnTo>
                <a:lnTo>
                  <a:pt x="2446" y="2547"/>
                </a:lnTo>
                <a:lnTo>
                  <a:pt x="2446" y="1776"/>
                </a:lnTo>
                <a:lnTo>
                  <a:pt x="741" y="1777"/>
                </a:lnTo>
                <a:lnTo>
                  <a:pt x="740" y="748"/>
                </a:lnTo>
                <a:lnTo>
                  <a:pt x="2445" y="747"/>
                </a:lnTo>
                <a:lnTo>
                  <a:pt x="2445" y="0"/>
                </a:lnTo>
                <a:moveTo>
                  <a:pt x="0" y="748"/>
                </a:moveTo>
                <a:lnTo>
                  <a:pt x="0" y="1777"/>
                </a:lnTo>
                <a:lnTo>
                  <a:pt x="185" y="1777"/>
                </a:lnTo>
                <a:lnTo>
                  <a:pt x="185" y="748"/>
                </a:lnTo>
                <a:lnTo>
                  <a:pt x="0" y="748"/>
                </a:lnTo>
                <a:moveTo>
                  <a:pt x="370" y="748"/>
                </a:moveTo>
                <a:lnTo>
                  <a:pt x="370" y="1777"/>
                </a:lnTo>
                <a:lnTo>
                  <a:pt x="555" y="1777"/>
                </a:lnTo>
                <a:lnTo>
                  <a:pt x="555" y="748"/>
                </a:lnTo>
                <a:lnTo>
                  <a:pt x="370" y="748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"/>
          <p:cNvSpPr txBox="1"/>
          <p:nvPr/>
        </p:nvSpPr>
        <p:spPr>
          <a:xfrm>
            <a:off x="1440000" y="2905920"/>
            <a:ext cx="3600000" cy="3927960"/>
          </a:xfrm>
          <a:prstGeom prst="rect">
            <a:avLst/>
          </a:prstGeom>
          <a:solidFill>
            <a:srgbClr val="dde8cb"/>
          </a:solidFill>
          <a:ln w="0">
            <a:solidFill>
              <a:srgbClr val="729fc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Współpraca Punktów Kontaktowych</a:t>
            </a:r>
            <a:endParaRPr b="0" lang="pl-PL" sz="1800" spc="-1" strike="noStrike"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Wspólne szkolenia dla miast</a:t>
            </a:r>
            <a:endParaRPr b="0" lang="pl-PL" sz="1800" spc="-1" strike="noStrike"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Sieciowanie miast w powiązanych projektach</a:t>
            </a:r>
            <a:endParaRPr b="0" lang="pl-PL" sz="1800" spc="-1" strike="noStrike"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Budowanie umiejętności i wspólna baza wiedzy</a:t>
            </a:r>
            <a:endParaRPr b="0" lang="pl-PL" sz="1800" spc="-1" strike="noStrike"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Działania na rzecz Europejskiej Agendy Miejskiej</a:t>
            </a:r>
            <a:endParaRPr b="0" lang="pl-PL" sz="1800" spc="-1" strike="noStrike"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446" name=""/>
          <p:cNvSpPr/>
          <p:nvPr/>
        </p:nvSpPr>
        <p:spPr>
          <a:xfrm>
            <a:off x="5040000" y="5940000"/>
            <a:ext cx="1080000" cy="540000"/>
          </a:xfrm>
          <a:custGeom>
            <a:avLst/>
            <a:gdLst/>
            <a:ahLst/>
            <a:rect l="0" t="0" r="r" b="b"/>
            <a:pathLst>
              <a:path w="3002" h="1515">
                <a:moveTo>
                  <a:pt x="1833" y="0"/>
                </a:moveTo>
                <a:lnTo>
                  <a:pt x="3001" y="750"/>
                </a:lnTo>
                <a:lnTo>
                  <a:pt x="1833" y="1514"/>
                </a:lnTo>
                <a:lnTo>
                  <a:pt x="1833" y="1056"/>
                </a:lnTo>
                <a:lnTo>
                  <a:pt x="555" y="1056"/>
                </a:lnTo>
                <a:lnTo>
                  <a:pt x="555" y="444"/>
                </a:lnTo>
                <a:lnTo>
                  <a:pt x="1833" y="444"/>
                </a:lnTo>
                <a:lnTo>
                  <a:pt x="1833" y="0"/>
                </a:lnTo>
                <a:moveTo>
                  <a:pt x="0" y="444"/>
                </a:moveTo>
                <a:lnTo>
                  <a:pt x="0" y="1056"/>
                </a:lnTo>
                <a:lnTo>
                  <a:pt x="138" y="1056"/>
                </a:lnTo>
                <a:lnTo>
                  <a:pt x="138" y="444"/>
                </a:lnTo>
                <a:lnTo>
                  <a:pt x="0" y="444"/>
                </a:lnTo>
                <a:moveTo>
                  <a:pt x="277" y="444"/>
                </a:moveTo>
                <a:lnTo>
                  <a:pt x="277" y="1056"/>
                </a:lnTo>
                <a:lnTo>
                  <a:pt x="416" y="1056"/>
                </a:lnTo>
                <a:lnTo>
                  <a:pt x="416" y="444"/>
                </a:lnTo>
                <a:lnTo>
                  <a:pt x="277" y="444"/>
                </a:lnTo>
              </a:path>
            </a:pathLst>
          </a:custGeom>
          <a:solidFill>
            <a:srgbClr val="dde8cb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"/>
          <p:cNvSpPr txBox="1"/>
          <p:nvPr/>
        </p:nvSpPr>
        <p:spPr>
          <a:xfrm>
            <a:off x="6651000" y="6012000"/>
            <a:ext cx="3908520" cy="346320"/>
          </a:xfrm>
          <a:prstGeom prst="rect">
            <a:avLst/>
          </a:prstGeom>
          <a:solidFill>
            <a:srgbClr val="db002e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pl-PL" sz="1800" spc="-1" strike="noStrike">
                <a:solidFill>
                  <a:srgbClr val="ffffff"/>
                </a:solidFill>
                <a:latin typeface="Arial"/>
              </a:rPr>
              <a:t>KORZYŚCI DLA MIAST POLSKICH</a:t>
            </a:r>
            <a:endParaRPr b="1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ransition spd="slow">
    <p:push dir="l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Shape 1"/>
          <p:cNvSpPr/>
          <p:nvPr/>
        </p:nvSpPr>
        <p:spPr>
          <a:xfrm>
            <a:off x="4536360" y="2988000"/>
            <a:ext cx="3954240" cy="186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50000"/>
              </a:lnSpc>
              <a:buNone/>
              <a:tabLst>
                <a:tab algn="l" pos="408240"/>
              </a:tabLst>
            </a:pPr>
            <a:r>
              <a:rPr b="0" lang="pl-PL" sz="18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Aldo.vargas@zmp.poznan.pl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50000"/>
              </a:lnSpc>
              <a:buNone/>
              <a:tabLst>
                <a:tab algn="l" pos="408240"/>
              </a:tabLst>
            </a:pPr>
            <a:r>
              <a:rPr b="0" lang="pl-PL" sz="18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www.urbact.eu/polska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50000"/>
              </a:lnSpc>
              <a:buNone/>
              <a:tabLst>
                <a:tab algn="l" pos="408240"/>
              </a:tabLst>
            </a:pPr>
            <a:r>
              <a:rPr b="0" lang="pl-PL" sz="18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 </a:t>
            </a:r>
            <a:r>
              <a:rPr b="0" lang="pl-PL" sz="18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Krajowy Punkt Kontaktowy URBACT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50000"/>
              </a:lnSpc>
              <a:buNone/>
              <a:tabLst>
                <a:tab algn="l" pos="408240"/>
              </a:tabLst>
            </a:pPr>
            <a:r>
              <a:rPr b="0" lang="pl-PL" sz="1800" spc="-1" strike="noStrike">
                <a:solidFill>
                  <a:srgbClr val="ffffff"/>
                </a:solidFill>
                <a:latin typeface="Arial"/>
                <a:ea typeface="DejaVu Sans"/>
              </a:rPr>
              <a:t>@URBACT_PL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50000"/>
              </a:lnSpc>
              <a:buNone/>
              <a:tabLst>
                <a:tab algn="l" pos="408240"/>
              </a:tabLst>
            </a:pPr>
            <a:endParaRPr b="0" lang="pl-PL" sz="1800" spc="-1" strike="noStrike">
              <a:latin typeface="Arial"/>
            </a:endParaRPr>
          </a:p>
        </p:txBody>
      </p:sp>
      <p:pic>
        <p:nvPicPr>
          <p:cNvPr id="449" name="" descr=""/>
          <p:cNvPicPr/>
          <p:nvPr/>
        </p:nvPicPr>
        <p:blipFill>
          <a:blip r:embed="rId1"/>
          <a:srcRect l="11578" t="0" r="7236" b="0"/>
          <a:stretch/>
        </p:blipFill>
        <p:spPr>
          <a:xfrm>
            <a:off x="3978000" y="3913920"/>
            <a:ext cx="408600" cy="350280"/>
          </a:xfrm>
          <a:prstGeom prst="rect">
            <a:avLst/>
          </a:prstGeom>
          <a:ln w="0">
            <a:noFill/>
          </a:ln>
        </p:spPr>
      </p:pic>
      <p:pic>
        <p:nvPicPr>
          <p:cNvPr id="450" name="" descr=""/>
          <p:cNvPicPr/>
          <p:nvPr/>
        </p:nvPicPr>
        <p:blipFill>
          <a:blip r:embed="rId2"/>
          <a:stretch/>
        </p:blipFill>
        <p:spPr>
          <a:xfrm>
            <a:off x="3976200" y="4351320"/>
            <a:ext cx="410400" cy="359280"/>
          </a:xfrm>
          <a:prstGeom prst="rect">
            <a:avLst/>
          </a:prstGeom>
          <a:ln w="0">
            <a:noFill/>
          </a:ln>
        </p:spPr>
      </p:pic>
      <p:pic>
        <p:nvPicPr>
          <p:cNvPr id="451" name="" descr=""/>
          <p:cNvPicPr/>
          <p:nvPr/>
        </p:nvPicPr>
        <p:blipFill>
          <a:blip r:embed="rId3"/>
          <a:stretch/>
        </p:blipFill>
        <p:spPr>
          <a:xfrm flipH="1" rot="10800000">
            <a:off x="3978720" y="3497400"/>
            <a:ext cx="416520" cy="416520"/>
          </a:xfrm>
          <a:prstGeom prst="rect">
            <a:avLst/>
          </a:prstGeom>
          <a:ln w="0">
            <a:noFill/>
          </a:ln>
        </p:spPr>
      </p:pic>
      <p:pic>
        <p:nvPicPr>
          <p:cNvPr id="452" name="" descr=""/>
          <p:cNvPicPr/>
          <p:nvPr/>
        </p:nvPicPr>
        <p:blipFill>
          <a:blip r:embed="rId4"/>
          <a:stretch/>
        </p:blipFill>
        <p:spPr>
          <a:xfrm>
            <a:off x="3987360" y="3060000"/>
            <a:ext cx="408600" cy="408600"/>
          </a:xfrm>
          <a:prstGeom prst="rect">
            <a:avLst/>
          </a:prstGeom>
          <a:ln w="0">
            <a:noFill/>
          </a:ln>
        </p:spPr>
      </p:pic>
      <p:pic>
        <p:nvPicPr>
          <p:cNvPr id="453" name="" descr=""/>
          <p:cNvPicPr/>
          <p:nvPr/>
        </p:nvPicPr>
        <p:blipFill>
          <a:blip r:embed="rId5"/>
          <a:stretch/>
        </p:blipFill>
        <p:spPr>
          <a:xfrm>
            <a:off x="5328000" y="4929120"/>
            <a:ext cx="1794600" cy="861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1747</TotalTime>
  <Application>LibreOffice/7.3.0.3$Windows_X86_64 LibreOffice_project/0f246aa12d0eee4a0f7adcefbf7c878fc2238db3</Application>
  <AppVersion>15.0000</AppVersion>
  <Words>71</Words>
  <Paragraphs>22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2022-11-25T14:23:10Z</dcterms:created>
  <dc:creator>Beata Początek</dc:creator>
  <dc:description/>
  <dc:language>pl-PL</dc:language>
  <cp:lastModifiedBy/>
  <dcterms:modified xsi:type="dcterms:W3CDTF">2023-03-09T15:07:07Z</dcterms:modified>
  <cp:revision>74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b72bd6a-5f70-4f6e-be10-f745206756ad_ActionId">
    <vt:lpwstr>ffa0005e-9a04-4c95-94c1-23a9fc979ce4</vt:lpwstr>
  </property>
  <property fmtid="{D5CDD505-2E9C-101B-9397-08002B2CF9AE}" pid="3" name="MSIP_Label_8b72bd6a-5f70-4f6e-be10-f745206756ad_ContentBits">
    <vt:lpwstr>2</vt:lpwstr>
  </property>
  <property fmtid="{D5CDD505-2E9C-101B-9397-08002B2CF9AE}" pid="4" name="MSIP_Label_8b72bd6a-5f70-4f6e-be10-f745206756ad_Enabled">
    <vt:lpwstr>true</vt:lpwstr>
  </property>
  <property fmtid="{D5CDD505-2E9C-101B-9397-08002B2CF9AE}" pid="5" name="MSIP_Label_8b72bd6a-5f70-4f6e-be10-f745206756ad_Method">
    <vt:lpwstr>Standard</vt:lpwstr>
  </property>
  <property fmtid="{D5CDD505-2E9C-101B-9397-08002B2CF9AE}" pid="6" name="MSIP_Label_8b72bd6a-5f70-4f6e-be10-f745206756ad_Name">
    <vt:lpwstr>K2 - informacja wewnętrzna</vt:lpwstr>
  </property>
  <property fmtid="{D5CDD505-2E9C-101B-9397-08002B2CF9AE}" pid="7" name="MSIP_Label_8b72bd6a-5f70-4f6e-be10-f745206756ad_SetDate">
    <vt:lpwstr>2022-12-28T12:11:08Z</vt:lpwstr>
  </property>
  <property fmtid="{D5CDD505-2E9C-101B-9397-08002B2CF9AE}" pid="8" name="MSIP_Label_8b72bd6a-5f70-4f6e-be10-f745206756ad_SiteId">
    <vt:lpwstr>114511be-be5b-44a7-b2ab-a51e832dea9d</vt:lpwstr>
  </property>
  <property fmtid="{D5CDD505-2E9C-101B-9397-08002B2CF9AE}" pid="9" name="Notes">
    <vt:i4>2</vt:i4>
  </property>
  <property fmtid="{D5CDD505-2E9C-101B-9397-08002B2CF9AE}" pid="10" name="PresentationFormat">
    <vt:lpwstr>Panoramiczny</vt:lpwstr>
  </property>
  <property fmtid="{D5CDD505-2E9C-101B-9397-08002B2CF9AE}" pid="11" name="Slides">
    <vt:i4>12</vt:i4>
  </property>
</Properties>
</file>