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92" r:id="rId2"/>
    <p:sldId id="299" r:id="rId3"/>
    <p:sldId id="288" r:id="rId4"/>
    <p:sldId id="308" r:id="rId5"/>
    <p:sldId id="300" r:id="rId6"/>
    <p:sldId id="301" r:id="rId7"/>
    <p:sldId id="309" r:id="rId8"/>
    <p:sldId id="302" r:id="rId9"/>
    <p:sldId id="289" r:id="rId10"/>
    <p:sldId id="269" r:id="rId11"/>
    <p:sldId id="294" r:id="rId12"/>
    <p:sldId id="290" r:id="rId13"/>
    <p:sldId id="271" r:id="rId14"/>
    <p:sldId id="291" r:id="rId15"/>
    <p:sldId id="306" r:id="rId16"/>
    <p:sldId id="307" r:id="rId17"/>
    <p:sldId id="296" r:id="rId18"/>
    <p:sldId id="265" r:id="rId19"/>
    <p:sldId id="267" r:id="rId20"/>
    <p:sldId id="297" r:id="rId21"/>
    <p:sldId id="304" r:id="rId22"/>
    <p:sldId id="298" r:id="rId23"/>
    <p:sldId id="305" r:id="rId24"/>
    <p:sldId id="276" r:id="rId25"/>
    <p:sldId id="303" r:id="rId26"/>
    <p:sldId id="282" r:id="rId27"/>
    <p:sldId id="293" r:id="rId28"/>
    <p:sldId id="283" r:id="rId29"/>
    <p:sldId id="284" r:id="rId30"/>
    <p:sldId id="258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FF1B24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zysztof.paczynski\Desktop\Prezentacja-KR\do%20spraw%20ZO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zysztof.paczynski\Desktop\Prezentacja-KR\do%20spraw%20ZO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zysztof.paczynski\Desktop\Prezentacja-KR\do%20spraw%20ZO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Arkusz2!$A$51</c:f>
              <c:strCache>
                <c:ptCount val="1"/>
                <c:pt idx="0">
                  <c:v>do 50 tys. mieszk.</c:v>
                </c:pt>
              </c:strCache>
            </c:strRef>
          </c:tx>
          <c:spPr>
            <a:solidFill>
              <a:srgbClr val="58595B"/>
            </a:solidFill>
          </c:spPr>
          <c:invertIfNegative val="0"/>
          <c:cat>
            <c:numRef>
              <c:f>Arkusz2!$B$49:$E$49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Arkusz2!$B$51:$E$51</c:f>
              <c:numCache>
                <c:formatCode>General</c:formatCode>
                <c:ptCount val="4"/>
                <c:pt idx="0">
                  <c:v>249</c:v>
                </c:pt>
                <c:pt idx="1">
                  <c:v>259</c:v>
                </c:pt>
                <c:pt idx="2">
                  <c:v>278</c:v>
                </c:pt>
                <c:pt idx="3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4-4F09-9A47-2850EAE39FC9}"/>
            </c:ext>
          </c:extLst>
        </c:ser>
        <c:ser>
          <c:idx val="2"/>
          <c:order val="1"/>
          <c:tx>
            <c:strRef>
              <c:f>Arkusz2!$A$52</c:f>
              <c:strCache>
                <c:ptCount val="1"/>
                <c:pt idx="0">
                  <c:v>50 tys. - 100 tys.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Arkusz2!$B$49:$E$49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Arkusz2!$B$52:$E$52</c:f>
              <c:numCache>
                <c:formatCode>General</c:formatCode>
                <c:ptCount val="4"/>
                <c:pt idx="0">
                  <c:v>38</c:v>
                </c:pt>
                <c:pt idx="1">
                  <c:v>38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E4-4F09-9A47-2850EAE39FC9}"/>
            </c:ext>
          </c:extLst>
        </c:ser>
        <c:ser>
          <c:idx val="3"/>
          <c:order val="2"/>
          <c:tx>
            <c:strRef>
              <c:f>Arkusz2!$A$53</c:f>
              <c:strCache>
                <c:ptCount val="1"/>
                <c:pt idx="0">
                  <c:v>pow. 100 tys.</c:v>
                </c:pt>
              </c:strCache>
            </c:strRef>
          </c:tx>
          <c:spPr>
            <a:solidFill>
              <a:srgbClr val="F68B1F"/>
            </a:solidFill>
          </c:spPr>
          <c:invertIfNegative val="0"/>
          <c:cat>
            <c:numRef>
              <c:f>Arkusz2!$B$49:$E$49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Arkusz2!$B$53:$E$53</c:f>
              <c:numCache>
                <c:formatCode>General</c:formatCode>
                <c:ptCount val="4"/>
                <c:pt idx="0">
                  <c:v>38</c:v>
                </c:pt>
                <c:pt idx="1">
                  <c:v>37</c:v>
                </c:pt>
                <c:pt idx="2">
                  <c:v>36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E4-4F09-9A47-2850EAE39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18272"/>
        <c:axId val="70519808"/>
      </c:barChart>
      <c:catAx>
        <c:axId val="7051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8595B"/>
            </a:solidFill>
          </a:ln>
        </c:spPr>
        <c:txPr>
          <a:bodyPr/>
          <a:lstStyle/>
          <a:p>
            <a:pPr>
              <a:defRPr sz="140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pl-PL"/>
          </a:p>
        </c:txPr>
        <c:crossAx val="70519808"/>
        <c:crosses val="autoZero"/>
        <c:auto val="1"/>
        <c:lblAlgn val="ctr"/>
        <c:lblOffset val="100"/>
        <c:noMultiLvlLbl val="0"/>
      </c:catAx>
      <c:valAx>
        <c:axId val="70519808"/>
        <c:scaling>
          <c:orientation val="minMax"/>
        </c:scaling>
        <c:delete val="0"/>
        <c:axPos val="l"/>
        <c:majorGridlines>
          <c:spPr>
            <a:ln>
              <a:solidFill>
                <a:srgbClr val="58595B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pl-PL"/>
          </a:p>
        </c:txPr>
        <c:crossAx val="7051827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1215230317668341"/>
          <c:y val="0.3087249478430581"/>
          <c:w val="0.18784769682331662"/>
          <c:h val="0.30733642910020864"/>
        </c:manualLayout>
      </c:layout>
      <c:overlay val="0"/>
      <c:txPr>
        <a:bodyPr/>
        <a:lstStyle/>
        <a:p>
          <a:pPr>
            <a:defRPr sz="140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961528661414961E-2"/>
          <c:y val="3.934859553861194E-2"/>
          <c:w val="0.55028336431002545"/>
          <c:h val="0.8651775334271151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Arkusz2!$A$170</c:f>
              <c:strCache>
                <c:ptCount val="1"/>
                <c:pt idx="0">
                  <c:v>z miast do 50 tys. mieszk.</c:v>
                </c:pt>
              </c:strCache>
            </c:strRef>
          </c:tx>
          <c:spPr>
            <a:solidFill>
              <a:srgbClr val="58595B"/>
            </a:solidFill>
          </c:spPr>
          <c:invertIfNegative val="0"/>
          <c:cat>
            <c:numRef>
              <c:f>Arkusz2!$B$168:$E$168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Arkusz2!$B$170:$E$170</c:f>
              <c:numCache>
                <c:formatCode>#,##0</c:formatCode>
                <c:ptCount val="4"/>
                <c:pt idx="0" formatCode="General">
                  <c:v>1461362</c:v>
                </c:pt>
                <c:pt idx="1">
                  <c:v>1616744</c:v>
                </c:pt>
                <c:pt idx="2" formatCode="General">
                  <c:v>1670552</c:v>
                </c:pt>
                <c:pt idx="3" formatCode="General">
                  <c:v>1680553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4-4F09-9A47-2850EAE39FC9}"/>
            </c:ext>
          </c:extLst>
        </c:ser>
        <c:ser>
          <c:idx val="2"/>
          <c:order val="1"/>
          <c:tx>
            <c:strRef>
              <c:f>Arkusz2!$A$171</c:f>
              <c:strCache>
                <c:ptCount val="1"/>
                <c:pt idx="0">
                  <c:v>z miast od 50 tys. do 100 tys. mieszk.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Arkusz2!$B$168:$E$168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Arkusz2!$B$171:$E$171</c:f>
              <c:numCache>
                <c:formatCode>#,##0</c:formatCode>
                <c:ptCount val="4"/>
                <c:pt idx="0">
                  <c:v>803268</c:v>
                </c:pt>
                <c:pt idx="1">
                  <c:v>850618</c:v>
                </c:pt>
                <c:pt idx="2">
                  <c:v>880476</c:v>
                </c:pt>
                <c:pt idx="3">
                  <c:v>929337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E4-4F09-9A47-2850EAE39FC9}"/>
            </c:ext>
          </c:extLst>
        </c:ser>
        <c:ser>
          <c:idx val="3"/>
          <c:order val="2"/>
          <c:tx>
            <c:strRef>
              <c:f>Arkusz2!$A$172</c:f>
              <c:strCache>
                <c:ptCount val="1"/>
                <c:pt idx="0">
                  <c:v>z miast pow. 100 tys. mieszk.</c:v>
                </c:pt>
              </c:strCache>
            </c:strRef>
          </c:tx>
          <c:spPr>
            <a:solidFill>
              <a:srgbClr val="F68B1F"/>
            </a:solidFill>
          </c:spPr>
          <c:invertIfNegative val="0"/>
          <c:cat>
            <c:numRef>
              <c:f>Arkusz2!$B$168:$E$168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Arkusz2!$B$172:$E$172</c:f>
              <c:numCache>
                <c:formatCode>General</c:formatCode>
                <c:ptCount val="4"/>
                <c:pt idx="0">
                  <c:v>2376014</c:v>
                </c:pt>
                <c:pt idx="1">
                  <c:v>2437687</c:v>
                </c:pt>
                <c:pt idx="2">
                  <c:v>2562857</c:v>
                </c:pt>
                <c:pt idx="3">
                  <c:v>2470645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E4-4F09-9A47-2850EAE39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18272"/>
        <c:axId val="70519808"/>
      </c:barChart>
      <c:catAx>
        <c:axId val="7051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8595B"/>
            </a:solidFill>
          </a:ln>
        </c:spPr>
        <c:txPr>
          <a:bodyPr/>
          <a:lstStyle/>
          <a:p>
            <a:pPr>
              <a:defRPr sz="140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pl-PL"/>
          </a:p>
        </c:txPr>
        <c:crossAx val="70519808"/>
        <c:crosses val="autoZero"/>
        <c:auto val="1"/>
        <c:lblAlgn val="ctr"/>
        <c:lblOffset val="100"/>
        <c:noMultiLvlLbl val="0"/>
      </c:catAx>
      <c:valAx>
        <c:axId val="70519808"/>
        <c:scaling>
          <c:orientation val="minMax"/>
        </c:scaling>
        <c:delete val="0"/>
        <c:axPos val="l"/>
        <c:majorGridlines>
          <c:spPr>
            <a:ln>
              <a:solidFill>
                <a:srgbClr val="58595B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pl-PL"/>
          </a:p>
        </c:txPr>
        <c:crossAx val="70518272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65108624106608015"/>
          <c:y val="0.32352184959208607"/>
          <c:w val="0.325537784105356"/>
          <c:h val="0.37446080109551516"/>
        </c:manualLayout>
      </c:layout>
      <c:overlay val="0"/>
      <c:txPr>
        <a:bodyPr/>
        <a:lstStyle/>
        <a:p>
          <a:pPr>
            <a:defRPr sz="140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Struktura wynagrodzeń pracowników</a:t>
            </a:r>
            <a:r>
              <a:rPr lang="pl-PL" baseline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zatrudnionych </a:t>
            </a:r>
            <a:br>
              <a:rPr lang="pl-PL" baseline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aseline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umowę o pracę na czas nieokreślony</a:t>
            </a:r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0.21231291146635445"/>
          <c:y val="1.03798620867772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450008755160315E-2"/>
          <c:y val="0.21174918657025657"/>
          <c:w val="0.55460635101112643"/>
          <c:h val="0.699289401724909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Arkusz2!$A$234</c:f>
              <c:strCache>
                <c:ptCount val="1"/>
                <c:pt idx="0">
                  <c:v>Wynagrodzenia po refundacji</c:v>
                </c:pt>
              </c:strCache>
            </c:strRef>
          </c:tx>
          <c:spPr>
            <a:solidFill>
              <a:srgbClr val="58595B"/>
            </a:solidFill>
          </c:spPr>
          <c:invertIfNegative val="0"/>
          <c:cat>
            <c:numRef>
              <c:f>Arkusz2!$B$233:$E$233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Arkusz2!$B$234:$E$234</c:f>
              <c:numCache>
                <c:formatCode>#,##0</c:formatCode>
                <c:ptCount val="4"/>
                <c:pt idx="0" formatCode="General">
                  <c:v>1690735</c:v>
                </c:pt>
                <c:pt idx="1">
                  <c:v>1339632</c:v>
                </c:pt>
                <c:pt idx="2" formatCode="General">
                  <c:v>1510200</c:v>
                </c:pt>
                <c:pt idx="3" formatCode="General">
                  <c:v>1439244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0-4C7F-9200-D1FBEEF80105}"/>
            </c:ext>
          </c:extLst>
        </c:ser>
        <c:ser>
          <c:idx val="1"/>
          <c:order val="1"/>
          <c:tx>
            <c:strRef>
              <c:f>Arkusz2!$A$235</c:f>
              <c:strCache>
                <c:ptCount val="1"/>
                <c:pt idx="0">
                  <c:v>Refundacja</c:v>
                </c:pt>
              </c:strCache>
            </c:strRef>
          </c:tx>
          <c:spPr>
            <a:solidFill>
              <a:srgbClr val="F68B1F"/>
            </a:solidFill>
          </c:spPr>
          <c:invertIfNegative val="0"/>
          <c:cat>
            <c:numRef>
              <c:f>Arkusz2!$B$233:$E$233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Arkusz2!$B$235:$E$235</c:f>
              <c:numCache>
                <c:formatCode>General</c:formatCode>
                <c:ptCount val="4"/>
                <c:pt idx="0">
                  <c:v>1718468</c:v>
                </c:pt>
                <c:pt idx="1">
                  <c:v>2336960</c:v>
                </c:pt>
                <c:pt idx="2">
                  <c:v>2629717</c:v>
                </c:pt>
                <c:pt idx="3">
                  <c:v>3428825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0-4C7F-9200-D1FBEEF80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0927872"/>
        <c:axId val="70929408"/>
      </c:barChart>
      <c:catAx>
        <c:axId val="709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58595B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pl-PL"/>
          </a:p>
        </c:txPr>
        <c:crossAx val="70929408"/>
        <c:crosses val="autoZero"/>
        <c:auto val="1"/>
        <c:lblAlgn val="ctr"/>
        <c:lblOffset val="100"/>
        <c:noMultiLvlLbl val="0"/>
      </c:catAx>
      <c:valAx>
        <c:axId val="70929408"/>
        <c:scaling>
          <c:orientation val="minMax"/>
        </c:scaling>
        <c:delete val="0"/>
        <c:axPos val="l"/>
        <c:majorGridlines>
          <c:spPr>
            <a:ln>
              <a:solidFill>
                <a:srgbClr val="58595B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58595B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pl-PL"/>
          </a:p>
        </c:txPr>
        <c:crossAx val="709278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66741157042692001"/>
          <c:y val="0.38312261668422526"/>
          <c:w val="0.28307978017813151"/>
          <c:h val="0.2828858414049702"/>
        </c:manualLayout>
      </c:layout>
      <c:overlay val="0"/>
      <c:txPr>
        <a:bodyPr/>
        <a:lstStyle/>
        <a:p>
          <a:pPr>
            <a:defRPr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40725346134737"/>
          <c:y val="5.7600620934056476E-2"/>
          <c:w val="0.57962747221653166"/>
          <c:h val="0.773886454854621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Arkusz2!$A$200</c:f>
              <c:strCache>
                <c:ptCount val="1"/>
                <c:pt idx="0">
                  <c:v>Wydatki z grantów (W)</c:v>
                </c:pt>
              </c:strCache>
            </c:strRef>
          </c:tx>
          <c:spPr>
            <a:solidFill>
              <a:srgbClr val="58595B"/>
            </a:solidFill>
          </c:spPr>
          <c:invertIfNegative val="0"/>
          <c:cat>
            <c:numRef>
              <c:f>Arkusz2!$B$199:$E$199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Arkusz2!$B$200:$E$200</c:f>
              <c:numCache>
                <c:formatCode>General</c:formatCode>
                <c:ptCount val="4"/>
                <c:pt idx="0">
                  <c:v>12462844</c:v>
                </c:pt>
                <c:pt idx="1">
                  <c:v>20951235</c:v>
                </c:pt>
                <c:pt idx="2">
                  <c:v>19077244</c:v>
                </c:pt>
                <c:pt idx="3">
                  <c:v>22443474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4-4180-B45B-D313175EB7C1}"/>
            </c:ext>
          </c:extLst>
        </c:ser>
        <c:ser>
          <c:idx val="1"/>
          <c:order val="1"/>
          <c:tx>
            <c:strRef>
              <c:f>Arkusz2!$A$201</c:f>
              <c:strCache>
                <c:ptCount val="1"/>
                <c:pt idx="0">
                  <c:v>Udział własny (U)</c:v>
                </c:pt>
              </c:strCache>
            </c:strRef>
          </c:tx>
          <c:spPr>
            <a:solidFill>
              <a:srgbClr val="F68B1F"/>
            </a:solidFill>
          </c:spPr>
          <c:invertIfNegative val="0"/>
          <c:cat>
            <c:numRef>
              <c:f>Arkusz2!$B$199:$E$199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Arkusz2!$B$201:$E$201</c:f>
              <c:numCache>
                <c:formatCode>#,##0</c:formatCode>
                <c:ptCount val="4"/>
                <c:pt idx="0">
                  <c:v>50550</c:v>
                </c:pt>
                <c:pt idx="1">
                  <c:v>34220</c:v>
                </c:pt>
                <c:pt idx="2">
                  <c:v>58064</c:v>
                </c:pt>
                <c:pt idx="3">
                  <c:v>19610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4-4180-B45B-D313175EB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100"/>
        <c:axId val="70698880"/>
        <c:axId val="70700416"/>
      </c:barChart>
      <c:catAx>
        <c:axId val="7069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pl-PL"/>
          </a:p>
        </c:txPr>
        <c:crossAx val="70700416"/>
        <c:crosses val="autoZero"/>
        <c:auto val="1"/>
        <c:lblAlgn val="ctr"/>
        <c:lblOffset val="100"/>
        <c:noMultiLvlLbl val="0"/>
      </c:catAx>
      <c:valAx>
        <c:axId val="70700416"/>
        <c:scaling>
          <c:orientation val="minMax"/>
        </c:scaling>
        <c:delete val="0"/>
        <c:axPos val="l"/>
        <c:majorGridlines>
          <c:spPr>
            <a:ln>
              <a:solidFill>
                <a:srgbClr val="58595B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58595B"/>
            </a:solidFill>
          </a:ln>
        </c:spPr>
        <c:txPr>
          <a:bodyPr/>
          <a:lstStyle/>
          <a:p>
            <a:pPr>
              <a:defRPr sz="14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pl-PL"/>
          </a:p>
        </c:txPr>
        <c:crossAx val="70698880"/>
        <c:crosses val="autoZero"/>
        <c:crossBetween val="between"/>
        <c:majorUnit val="4000000"/>
        <c:minorUnit val="8000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1168653809374416"/>
          <c:y val="0.19840441484564389"/>
          <c:w val="0.28697534878408659"/>
          <c:h val="0.50386985771839521"/>
        </c:manualLayout>
      </c:layout>
      <c:overlay val="0"/>
      <c:txPr>
        <a:bodyPr/>
        <a:lstStyle/>
        <a:p>
          <a:pPr>
            <a:defRPr sz="160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Obraz 2" descr="Obraz zawierający drzewo, zewnętrzne, niebo, miasto&#10;&#10;Opis wygenerowany automatycznie">
            <a:extLst>
              <a:ext uri="{FF2B5EF4-FFF2-40B4-BE49-F238E27FC236}">
                <a16:creationId xmlns:a16="http://schemas.microsoft.com/office/drawing/2014/main" id="{A64DB268-6A47-D849-990F-A031BC1C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15" t="6932" r="1733" b="718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2C221805-69A2-1D4A-AB43-B8E727B135A1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114320" y="1820622"/>
            <a:ext cx="10251016" cy="222038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Google Shape;126;p17">
            <a:extLst>
              <a:ext uri="{FF2B5EF4-FFF2-40B4-BE49-F238E27FC236}">
                <a16:creationId xmlns:a16="http://schemas.microsoft.com/office/drawing/2014/main" id="{74A87BDB-662F-7E4D-9478-45188F7BC2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14320" y="4213574"/>
            <a:ext cx="10251016" cy="72178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2BE101E-B0CF-B746-8BF2-39D5E595ADAE}"/>
              </a:ext>
            </a:extLst>
          </p:cNvPr>
          <p:cNvSpPr txBox="1"/>
          <p:nvPr userDrawn="1"/>
        </p:nvSpPr>
        <p:spPr>
          <a:xfrm>
            <a:off x="10235259" y="-75259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40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A952AA2-5047-8F47-8763-BFC9E171100E}"/>
              </a:ext>
            </a:extLst>
          </p:cNvPr>
          <p:cNvSpPr/>
          <p:nvPr userDrawn="1"/>
        </p:nvSpPr>
        <p:spPr>
          <a:xfrm>
            <a:off x="1114321" y="6554927"/>
            <a:ext cx="1718099" cy="287323"/>
          </a:xfrm>
          <a:prstGeom prst="rect">
            <a:avLst/>
          </a:prstGeom>
        </p:spPr>
        <p:txBody>
          <a:bodyPr wrap="none" lIns="0" tIns="60960" rIns="121920" bIns="60960" anchor="t">
            <a:spAutoFit/>
          </a:bodyPr>
          <a:lstStyle/>
          <a:p>
            <a:r>
              <a:rPr lang="en-GB" sz="1067" dirty="0">
                <a:solidFill>
                  <a:srgbClr val="FFFFFF"/>
                </a:solidFill>
                <a:latin typeface="Lato"/>
              </a:rPr>
              <a:t>Rybnik, </a:t>
            </a:r>
            <a:r>
              <a:rPr lang="en-GB" sz="1067" dirty="0" err="1">
                <a:solidFill>
                  <a:srgbClr val="FFFFFF"/>
                </a:solidFill>
                <a:latin typeface="Lato"/>
              </a:rPr>
              <a:t>fot</a:t>
            </a:r>
            <a:r>
              <a:rPr lang="en-GB" sz="1067" dirty="0">
                <a:solidFill>
                  <a:srgbClr val="FFFFFF"/>
                </a:solidFill>
                <a:latin typeface="Lato"/>
              </a:rPr>
              <a:t>. </a:t>
            </a:r>
            <a:r>
              <a:rPr lang="en-GB" sz="1067" dirty="0" err="1">
                <a:solidFill>
                  <a:srgbClr val="FFFFFF"/>
                </a:solidFill>
                <a:latin typeface="Lato"/>
              </a:rPr>
              <a:t>Archiwum</a:t>
            </a:r>
            <a:r>
              <a:rPr lang="en-GB" sz="1067" dirty="0">
                <a:solidFill>
                  <a:srgbClr val="FFFFFF"/>
                </a:solidFill>
                <a:latin typeface="Lato"/>
              </a:rPr>
              <a:t> UM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CBDBC52-F630-FA41-B96C-F26FED867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320" y="380143"/>
            <a:ext cx="2166797" cy="10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6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Google Shape;32;p5">
            <a:extLst>
              <a:ext uri="{FF2B5EF4-FFF2-40B4-BE49-F238E27FC236}">
                <a16:creationId xmlns:a16="http://schemas.microsoft.com/office/drawing/2014/main" id="{D65A04DA-F1F3-E44C-9538-52AC93729C18}"/>
              </a:ext>
            </a:extLst>
          </p:cNvPr>
          <p:cNvSpPr/>
          <p:nvPr userDrawn="1"/>
        </p:nvSpPr>
        <p:spPr>
          <a:xfrm>
            <a:off x="0" y="-1"/>
            <a:ext cx="12192000" cy="101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36;p5">
            <a:extLst>
              <a:ext uri="{FF2B5EF4-FFF2-40B4-BE49-F238E27FC236}">
                <a16:creationId xmlns:a16="http://schemas.microsoft.com/office/drawing/2014/main" id="{67C8722B-606D-7C4B-94DC-2EC2469A99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772" y="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977A96E-7C99-4902-834A-CC92DB5D5932}"/>
              </a:ext>
            </a:extLst>
          </p:cNvPr>
          <p:cNvGrpSpPr/>
          <p:nvPr userDrawn="1"/>
        </p:nvGrpSpPr>
        <p:grpSpPr>
          <a:xfrm>
            <a:off x="994379" y="1594931"/>
            <a:ext cx="994349" cy="61101"/>
            <a:chOff x="745784" y="1196198"/>
            <a:chExt cx="745762" cy="45826"/>
          </a:xfrm>
        </p:grpSpPr>
        <p:sp>
          <p:nvSpPr>
            <p:cNvPr id="14" name="Google Shape;26;p4">
              <a:extLst>
                <a:ext uri="{FF2B5EF4-FFF2-40B4-BE49-F238E27FC236}">
                  <a16:creationId xmlns:a16="http://schemas.microsoft.com/office/drawing/2014/main" id="{F36577B1-BDA0-45C8-AB64-768620485B12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27;p4">
              <a:extLst>
                <a:ext uri="{FF2B5EF4-FFF2-40B4-BE49-F238E27FC236}">
                  <a16:creationId xmlns:a16="http://schemas.microsoft.com/office/drawing/2014/main" id="{5D58F67E-6EEA-483F-AB63-95CA81C748E5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66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bg>
      <p:bgPr>
        <a:solidFill>
          <a:srgbClr val="F68B1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 rot="16200000">
            <a:off x="1822416" y="5340818"/>
            <a:ext cx="61101" cy="497145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1"/>
          <p:cNvSpPr/>
          <p:nvPr/>
        </p:nvSpPr>
        <p:spPr>
          <a:xfrm rot="16200000">
            <a:off x="1327314" y="5338716"/>
            <a:ext cx="61101" cy="501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 hasCustomPrompt="1"/>
          </p:nvPr>
        </p:nvSpPr>
        <p:spPr>
          <a:xfrm>
            <a:off x="1107189" y="978597"/>
            <a:ext cx="10251200" cy="1659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1107189" y="3044919"/>
            <a:ext cx="10251200" cy="2107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2400">
                <a:solidFill>
                  <a:schemeClr val="bg1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7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 preserve="1">
  <p:cSld name="Section header_alt1">
    <p:bg>
      <p:bgPr>
        <a:solidFill>
          <a:srgbClr val="58595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B4D3B1E2-2069-4C7E-91F4-0A6DAA2ABA64}"/>
              </a:ext>
            </a:extLst>
          </p:cNvPr>
          <p:cNvGrpSpPr/>
          <p:nvPr userDrawn="1"/>
        </p:nvGrpSpPr>
        <p:grpSpPr>
          <a:xfrm>
            <a:off x="994379" y="1594931"/>
            <a:ext cx="994349" cy="61101"/>
            <a:chOff x="745784" y="1196198"/>
            <a:chExt cx="745762" cy="45826"/>
          </a:xfrm>
        </p:grpSpPr>
        <p:sp>
          <p:nvSpPr>
            <p:cNvPr id="15" name="Google Shape;26;p4">
              <a:extLst>
                <a:ext uri="{FF2B5EF4-FFF2-40B4-BE49-F238E27FC236}">
                  <a16:creationId xmlns:a16="http://schemas.microsoft.com/office/drawing/2014/main" id="{15F079BB-64A5-CC4A-8C2B-46E00F0CA33C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27;p4">
              <a:extLst>
                <a:ext uri="{FF2B5EF4-FFF2-40B4-BE49-F238E27FC236}">
                  <a16:creationId xmlns:a16="http://schemas.microsoft.com/office/drawing/2014/main" id="{56F0CC73-7F60-7A4B-AC69-A60F25501342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42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>
  <p:cSld name="Section Header_alt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1"/>
            <a:ext cx="12192000" cy="6857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3" name="Google Shape;103;p15">
            <a:hlinkClick r:id="" action="ppaction://noaction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5">
            <a:hlinkClick r:id="" action="ppaction://noaction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5">
            <a:hlinkClick r:id="" action="ppaction://noaction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936741" y="1187951"/>
            <a:ext cx="78500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51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592AF2-C343-4CB8-AE01-46292E6B1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CACE2A-3A0C-4433-8215-C9358DFA2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E5F232-A5F7-4CCC-AF74-B84392A7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14B8-D0E8-4FA2-BCD4-AB101E30E8C0}" type="datetimeFigureOut">
              <a:rPr lang="pl-PL" smtClean="0"/>
              <a:pPr/>
              <a:t>05.03.2023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99BD20-2AAA-42B7-9BF0-99229D38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B56C45-17A9-4364-858C-89A02AA9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C24-0664-4E76-8B73-2478527E6A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65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 zaokrąglonym rogiem 2"/>
          <p:cNvSpPr/>
          <p:nvPr userDrawn="1"/>
        </p:nvSpPr>
        <p:spPr>
          <a:xfrm flipV="1">
            <a:off x="0" y="0"/>
            <a:ext cx="12192000" cy="4865688"/>
          </a:xfrm>
          <a:prstGeom prst="round1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4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275" y="5440421"/>
            <a:ext cx="24209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134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 zaokrąglonym rogiem 3"/>
          <p:cNvSpPr/>
          <p:nvPr userDrawn="1"/>
        </p:nvSpPr>
        <p:spPr>
          <a:xfrm flipV="1">
            <a:off x="0" y="0"/>
            <a:ext cx="12192000" cy="1333500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Łza 4"/>
          <p:cNvSpPr/>
          <p:nvPr userDrawn="1"/>
        </p:nvSpPr>
        <p:spPr>
          <a:xfrm rot="16200000">
            <a:off x="10337801" y="573087"/>
            <a:ext cx="1408112" cy="1408113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6" name="Tytuł 1"/>
          <p:cNvSpPr txBox="1">
            <a:spLocks/>
          </p:cNvSpPr>
          <p:nvPr userDrawn="1"/>
        </p:nvSpPr>
        <p:spPr>
          <a:xfrm>
            <a:off x="604838" y="0"/>
            <a:ext cx="10748962" cy="1208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8FDE-12EC-4B26-A799-96179AF69827}" type="datetime1">
              <a:rPr lang="pl-PL"/>
              <a:pPr>
                <a:defRPr/>
              </a:pPr>
              <a:t>05.03.2023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Związek Miast Polskich</a:t>
            </a:r>
            <a:endParaRPr lang="pl-PL" dirty="0"/>
          </a:p>
        </p:txBody>
      </p:sp>
      <p:pic>
        <p:nvPicPr>
          <p:cNvPr id="9" name="Obraz 7">
            <a:extLst>
              <a:ext uri="{FF2B5EF4-FFF2-40B4-BE49-F238E27FC236}">
                <a16:creationId xmlns:a16="http://schemas.microsoft.com/office/drawing/2014/main" id="{3A444AC9-2A41-4A53-B5FD-3DF218DDF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275" y="5440421"/>
            <a:ext cx="24209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0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;p5">
            <a:extLst>
              <a:ext uri="{FF2B5EF4-FFF2-40B4-BE49-F238E27FC236}">
                <a16:creationId xmlns:a16="http://schemas.microsoft.com/office/drawing/2014/main" id="{F4203F37-9045-C04D-AF66-2B84CF1ED126}"/>
              </a:ext>
            </a:extLst>
          </p:cNvPr>
          <p:cNvSpPr/>
          <p:nvPr userDrawn="1"/>
        </p:nvSpPr>
        <p:spPr>
          <a:xfrm>
            <a:off x="0" y="-1"/>
            <a:ext cx="12192000" cy="101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85757" y="1511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Google Shape;26;p4">
            <a:extLst>
              <a:ext uri="{FF2B5EF4-FFF2-40B4-BE49-F238E27FC236}">
                <a16:creationId xmlns:a16="http://schemas.microsoft.com/office/drawing/2014/main" id="{6B096E13-6FDE-B944-80BC-AEA1AA124FD2}"/>
              </a:ext>
            </a:extLst>
          </p:cNvPr>
          <p:cNvSpPr/>
          <p:nvPr/>
        </p:nvSpPr>
        <p:spPr>
          <a:xfrm rot="16200000">
            <a:off x="1709606" y="1376909"/>
            <a:ext cx="61101" cy="497145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27;p4">
            <a:extLst>
              <a:ext uri="{FF2B5EF4-FFF2-40B4-BE49-F238E27FC236}">
                <a16:creationId xmlns:a16="http://schemas.microsoft.com/office/drawing/2014/main" id="{42DBD7D1-2637-E443-92E2-89CB3A953C5A}"/>
              </a:ext>
            </a:extLst>
          </p:cNvPr>
          <p:cNvSpPr/>
          <p:nvPr/>
        </p:nvSpPr>
        <p:spPr>
          <a:xfrm rot="16200000">
            <a:off x="1214503" y="1374807"/>
            <a:ext cx="61101" cy="501349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1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;p5">
            <a:extLst>
              <a:ext uri="{FF2B5EF4-FFF2-40B4-BE49-F238E27FC236}">
                <a16:creationId xmlns:a16="http://schemas.microsoft.com/office/drawing/2014/main" id="{96DADA9D-D89C-B14B-AC2B-21BBCC3F2F6D}"/>
              </a:ext>
            </a:extLst>
          </p:cNvPr>
          <p:cNvSpPr/>
          <p:nvPr userDrawn="1"/>
        </p:nvSpPr>
        <p:spPr>
          <a:xfrm>
            <a:off x="0" y="-1"/>
            <a:ext cx="12192000" cy="101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82772" y="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DCB61BD-B76C-4A51-A75C-57999D171015}"/>
              </a:ext>
            </a:extLst>
          </p:cNvPr>
          <p:cNvGrpSpPr/>
          <p:nvPr userDrawn="1"/>
        </p:nvGrpSpPr>
        <p:grpSpPr>
          <a:xfrm>
            <a:off x="994379" y="1594931"/>
            <a:ext cx="994349" cy="61101"/>
            <a:chOff x="745784" y="1196198"/>
            <a:chExt cx="745762" cy="45826"/>
          </a:xfrm>
        </p:grpSpPr>
        <p:sp>
          <p:nvSpPr>
            <p:cNvPr id="11" name="Google Shape;26;p4">
              <a:extLst>
                <a:ext uri="{FF2B5EF4-FFF2-40B4-BE49-F238E27FC236}">
                  <a16:creationId xmlns:a16="http://schemas.microsoft.com/office/drawing/2014/main" id="{3282C171-A95D-F34B-9EDA-CB09FD809927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3"/>
                </a:solidFill>
              </a:endParaRPr>
            </a:p>
          </p:txBody>
        </p:sp>
        <p:sp>
          <p:nvSpPr>
            <p:cNvPr id="12" name="Google Shape;27;p4">
              <a:extLst>
                <a:ext uri="{FF2B5EF4-FFF2-40B4-BE49-F238E27FC236}">
                  <a16:creationId xmlns:a16="http://schemas.microsoft.com/office/drawing/2014/main" id="{066FD44D-3031-1749-978A-45A41B5FFEC1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16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;p5">
            <a:extLst>
              <a:ext uri="{FF2B5EF4-FFF2-40B4-BE49-F238E27FC236}">
                <a16:creationId xmlns:a16="http://schemas.microsoft.com/office/drawing/2014/main" id="{EC31CAB5-53EE-CE40-A693-E6ED12022F02}"/>
              </a:ext>
            </a:extLst>
          </p:cNvPr>
          <p:cNvSpPr/>
          <p:nvPr userDrawn="1"/>
        </p:nvSpPr>
        <p:spPr>
          <a:xfrm>
            <a:off x="0" y="0"/>
            <a:ext cx="12192000" cy="101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384751" y="-1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A6AA76A7-99C7-40E4-A917-025CAE3E7547}"/>
              </a:ext>
            </a:extLst>
          </p:cNvPr>
          <p:cNvGrpSpPr/>
          <p:nvPr userDrawn="1"/>
        </p:nvGrpSpPr>
        <p:grpSpPr>
          <a:xfrm>
            <a:off x="994379" y="1594931"/>
            <a:ext cx="994349" cy="61101"/>
            <a:chOff x="745784" y="1196198"/>
            <a:chExt cx="745762" cy="45826"/>
          </a:xfrm>
        </p:grpSpPr>
        <p:sp>
          <p:nvSpPr>
            <p:cNvPr id="10" name="Google Shape;26;p4">
              <a:extLst>
                <a:ext uri="{FF2B5EF4-FFF2-40B4-BE49-F238E27FC236}">
                  <a16:creationId xmlns:a16="http://schemas.microsoft.com/office/drawing/2014/main" id="{233E2E89-6D9A-4EB1-AD47-F01ED23845CA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;p4">
              <a:extLst>
                <a:ext uri="{FF2B5EF4-FFF2-40B4-BE49-F238E27FC236}">
                  <a16:creationId xmlns:a16="http://schemas.microsoft.com/office/drawing/2014/main" id="{417E041C-8C8C-4C48-9944-1D5060A13168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06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;p5">
            <a:extLst>
              <a:ext uri="{FF2B5EF4-FFF2-40B4-BE49-F238E27FC236}">
                <a16:creationId xmlns:a16="http://schemas.microsoft.com/office/drawing/2014/main" id="{D116692F-62BE-4145-8E01-C675A9AF8ADC}"/>
              </a:ext>
            </a:extLst>
          </p:cNvPr>
          <p:cNvSpPr/>
          <p:nvPr userDrawn="1"/>
        </p:nvSpPr>
        <p:spPr>
          <a:xfrm>
            <a:off x="0" y="-1"/>
            <a:ext cx="12192000" cy="101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370227F-3FFF-5B4C-81F2-7A7FCF0976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3251" y="1758951"/>
            <a:ext cx="6508749" cy="4080933"/>
          </a:xfrm>
        </p:spPr>
        <p:txBody>
          <a:bodyPr lIns="0"/>
          <a:lstStyle/>
          <a:p>
            <a:endParaRPr lang="pl-PL" dirty="0"/>
          </a:p>
        </p:txBody>
      </p:sp>
      <p:sp>
        <p:nvSpPr>
          <p:cNvPr id="11" name="Google Shape;36;p5">
            <a:extLst>
              <a:ext uri="{FF2B5EF4-FFF2-40B4-BE49-F238E27FC236}">
                <a16:creationId xmlns:a16="http://schemas.microsoft.com/office/drawing/2014/main" id="{A2A9BB4D-E7E1-A248-8A0B-6ADF492E3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772" y="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2" name="Google Shape;53;p7">
            <a:extLst>
              <a:ext uri="{FF2B5EF4-FFF2-40B4-BE49-F238E27FC236}">
                <a16:creationId xmlns:a16="http://schemas.microsoft.com/office/drawing/2014/main" id="{604D2728-AEA2-B741-AEA3-5AB8EF4F338A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961633" y="1758951"/>
            <a:ext cx="4401200" cy="174281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8EB953F3-87D9-40E5-BB5F-F99235F562BA}"/>
              </a:ext>
            </a:extLst>
          </p:cNvPr>
          <p:cNvGrpSpPr/>
          <p:nvPr userDrawn="1"/>
        </p:nvGrpSpPr>
        <p:grpSpPr>
          <a:xfrm>
            <a:off x="994379" y="1594931"/>
            <a:ext cx="994349" cy="61101"/>
            <a:chOff x="745784" y="1196198"/>
            <a:chExt cx="745762" cy="45826"/>
          </a:xfrm>
        </p:grpSpPr>
        <p:sp>
          <p:nvSpPr>
            <p:cNvPr id="18" name="Google Shape;26;p4">
              <a:extLst>
                <a:ext uri="{FF2B5EF4-FFF2-40B4-BE49-F238E27FC236}">
                  <a16:creationId xmlns:a16="http://schemas.microsoft.com/office/drawing/2014/main" id="{633EEB01-57E9-48BB-85BB-4F062CE9799F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27;p4">
              <a:extLst>
                <a:ext uri="{FF2B5EF4-FFF2-40B4-BE49-F238E27FC236}">
                  <a16:creationId xmlns:a16="http://schemas.microsoft.com/office/drawing/2014/main" id="{FC30DB06-A92C-4902-A40A-ACDE180F89A5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14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94379" y="5535920"/>
            <a:ext cx="5518343" cy="63535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194728" lvl="0" indent="0"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04D6E856-A0E4-F240-BEA0-13FB0F62FB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25532" y="2110427"/>
            <a:ext cx="5518344" cy="3329081"/>
          </a:xfrm>
        </p:spPr>
        <p:txBody>
          <a:bodyPr/>
          <a:lstStyle>
            <a:lvl1pPr>
              <a:defRPr b="0"/>
            </a:lvl1pPr>
          </a:lstStyle>
          <a:p>
            <a:endParaRPr lang="pl-PL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B2E96373-5B3D-6144-878B-2DF9C63829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4379" y="2110427"/>
            <a:ext cx="5518344" cy="3329081"/>
          </a:xfrm>
        </p:spPr>
        <p:txBody>
          <a:bodyPr/>
          <a:lstStyle>
            <a:lvl1pPr>
              <a:defRPr b="0"/>
            </a:lvl1pPr>
          </a:lstStyle>
          <a:p>
            <a:endParaRPr lang="pl-PL" dirty="0"/>
          </a:p>
        </p:txBody>
      </p:sp>
      <p:sp>
        <p:nvSpPr>
          <p:cNvPr id="15" name="Google Shape;53;p7">
            <a:extLst>
              <a:ext uri="{FF2B5EF4-FFF2-40B4-BE49-F238E27FC236}">
                <a16:creationId xmlns:a16="http://schemas.microsoft.com/office/drawing/2014/main" id="{C386052A-CD72-7D45-BC9E-2B7046095491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6594993" y="5535920"/>
            <a:ext cx="5548883" cy="63535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194728" lvl="0" indent="0">
              <a:spcBef>
                <a:spcPts val="0"/>
              </a:spcBef>
              <a:spcAft>
                <a:spcPts val="0"/>
              </a:spcAft>
              <a:buSzPts val="1300"/>
              <a:buFontTx/>
              <a:buNone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17" name="Google Shape;32;p5">
            <a:extLst>
              <a:ext uri="{FF2B5EF4-FFF2-40B4-BE49-F238E27FC236}">
                <a16:creationId xmlns:a16="http://schemas.microsoft.com/office/drawing/2014/main" id="{29FC9D04-0775-2341-B945-3B6C16FF8A9F}"/>
              </a:ext>
            </a:extLst>
          </p:cNvPr>
          <p:cNvSpPr/>
          <p:nvPr userDrawn="1"/>
        </p:nvSpPr>
        <p:spPr>
          <a:xfrm>
            <a:off x="0" y="-1"/>
            <a:ext cx="12192000" cy="101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36;p5">
            <a:extLst>
              <a:ext uri="{FF2B5EF4-FFF2-40B4-BE49-F238E27FC236}">
                <a16:creationId xmlns:a16="http://schemas.microsoft.com/office/drawing/2014/main" id="{E37B21FD-50ED-E845-BE90-74F29ECC7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772" y="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80952CBE-F466-4659-93DE-2A9CDBCF4997}"/>
              </a:ext>
            </a:extLst>
          </p:cNvPr>
          <p:cNvGrpSpPr/>
          <p:nvPr userDrawn="1"/>
        </p:nvGrpSpPr>
        <p:grpSpPr>
          <a:xfrm>
            <a:off x="994379" y="1594931"/>
            <a:ext cx="994349" cy="61101"/>
            <a:chOff x="745784" y="1196198"/>
            <a:chExt cx="745762" cy="45826"/>
          </a:xfrm>
        </p:grpSpPr>
        <p:sp>
          <p:nvSpPr>
            <p:cNvPr id="20" name="Google Shape;26;p4">
              <a:extLst>
                <a:ext uri="{FF2B5EF4-FFF2-40B4-BE49-F238E27FC236}">
                  <a16:creationId xmlns:a16="http://schemas.microsoft.com/office/drawing/2014/main" id="{E06741CA-72D0-4BBB-8D73-4283812C4CE9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7;p4">
              <a:extLst>
                <a:ext uri="{FF2B5EF4-FFF2-40B4-BE49-F238E27FC236}">
                  <a16:creationId xmlns:a16="http://schemas.microsoft.com/office/drawing/2014/main" id="{AB7371A7-FCA5-4FCC-AC59-9E8FCB67A379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2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rgbClr val="58595B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8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1_Main point">
    <p:bg>
      <p:bgRef idx="1001">
        <a:schemeClr val="bg1"/>
      </p:bgRef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50BC401-B638-4348-91BF-C57EDB8C5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1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 dirty="0"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13D05B79-FC56-4E09-A727-5A7FF8E0D323}"/>
              </a:ext>
            </a:extLst>
          </p:cNvPr>
          <p:cNvGrpSpPr/>
          <p:nvPr userDrawn="1"/>
        </p:nvGrpSpPr>
        <p:grpSpPr>
          <a:xfrm>
            <a:off x="994379" y="1594931"/>
            <a:ext cx="994349" cy="61101"/>
            <a:chOff x="745784" y="1196198"/>
            <a:chExt cx="745762" cy="45826"/>
          </a:xfrm>
        </p:grpSpPr>
        <p:sp>
          <p:nvSpPr>
            <p:cNvPr id="11" name="Google Shape;26;p4">
              <a:extLst>
                <a:ext uri="{FF2B5EF4-FFF2-40B4-BE49-F238E27FC236}">
                  <a16:creationId xmlns:a16="http://schemas.microsoft.com/office/drawing/2014/main" id="{86997D14-FD62-4514-A0FE-37BBC6AAE18A}"/>
                </a:ext>
              </a:extLst>
            </p:cNvPr>
            <p:cNvSpPr/>
            <p:nvPr/>
          </p:nvSpPr>
          <p:spPr>
            <a:xfrm rot="16200000">
              <a:off x="1282204" y="1032681"/>
              <a:ext cx="45826" cy="37285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;p4">
              <a:extLst>
                <a:ext uri="{FF2B5EF4-FFF2-40B4-BE49-F238E27FC236}">
                  <a16:creationId xmlns:a16="http://schemas.microsoft.com/office/drawing/2014/main" id="{DCED47C3-F1A7-44A9-8AA2-575DEE8D33F8}"/>
                </a:ext>
              </a:extLst>
            </p:cNvPr>
            <p:cNvSpPr/>
            <p:nvPr/>
          </p:nvSpPr>
          <p:spPr>
            <a:xfrm rot="16200000">
              <a:off x="910877" y="1031105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30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455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accen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EB1BAE0-55AC-4BA4-B02C-20779F0B2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C4B5549F-99F4-433F-ACAC-7F28FF369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672072D-04CC-4E59-8EB4-7974BDB08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F0D6A7C-F957-4862-84F9-7213764591BE}"/>
              </a:ext>
            </a:extLst>
          </p:cNvPr>
          <p:cNvSpPr/>
          <p:nvPr/>
        </p:nvSpPr>
        <p:spPr>
          <a:xfrm>
            <a:off x="10398532" y="6511623"/>
            <a:ext cx="1613583" cy="261610"/>
          </a:xfrm>
          <a:prstGeom prst="rect">
            <a:avLst/>
          </a:prstGeom>
        </p:spPr>
        <p:txBody>
          <a:bodyPr wrap="none" lIns="0" tIns="45720" rIns="91440" bIns="45720" anchor="t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/>
              </a:rPr>
              <a:t>Łódź</a:t>
            </a:r>
            <a:r>
              <a:rPr lang="en-GB" sz="1100" dirty="0">
                <a:solidFill>
                  <a:srgbClr val="FFFFFF"/>
                </a:solidFill>
                <a:latin typeface="Lato"/>
              </a:rPr>
              <a:t>, </a:t>
            </a:r>
            <a:r>
              <a:rPr lang="en-GB" sz="1100" dirty="0" err="1">
                <a:solidFill>
                  <a:srgbClr val="FFFFFF"/>
                </a:solidFill>
                <a:latin typeface="Lato"/>
              </a:rPr>
              <a:t>fot</a:t>
            </a:r>
            <a:r>
              <a:rPr lang="en-GB" sz="1100" dirty="0">
                <a:solidFill>
                  <a:srgbClr val="FFFFFF"/>
                </a:solidFill>
                <a:latin typeface="Lato"/>
              </a:rPr>
              <a:t>. </a:t>
            </a:r>
            <a:r>
              <a:rPr lang="pl-PL" sz="1100" dirty="0">
                <a:solidFill>
                  <a:srgbClr val="FFFFFF"/>
                </a:solidFill>
                <a:latin typeface="Lato"/>
              </a:rPr>
              <a:t>Archiwum UM</a:t>
            </a:r>
            <a:endParaRPr lang="en-GB" sz="1100" dirty="0">
              <a:solidFill>
                <a:srgbClr val="FFFFFF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6973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001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Przychody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7917FD4-7762-4F5E-BC80-832512747DB0}"/>
              </a:ext>
            </a:extLst>
          </p:cNvPr>
          <p:cNvSpPr txBox="1"/>
          <p:nvPr/>
        </p:nvSpPr>
        <p:spPr>
          <a:xfrm>
            <a:off x="929914" y="2122415"/>
            <a:ext cx="1004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Realizację przychodów w poszczególnych latach przedstawia poniższa tabela: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BB194A7D-B506-495F-BABC-6473CD69D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10059"/>
              </p:ext>
            </p:extLst>
          </p:nvPr>
        </p:nvGraphicFramePr>
        <p:xfrm>
          <a:off x="991989" y="2772166"/>
          <a:ext cx="9523611" cy="22080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172497">
                  <a:extLst>
                    <a:ext uri="{9D8B030D-6E8A-4147-A177-3AD203B41FA5}">
                      <a16:colId xmlns:a16="http://schemas.microsoft.com/office/drawing/2014/main" val="3800234873"/>
                    </a:ext>
                  </a:extLst>
                </a:gridCol>
                <a:gridCol w="1127207">
                  <a:extLst>
                    <a:ext uri="{9D8B030D-6E8A-4147-A177-3AD203B41FA5}">
                      <a16:colId xmlns:a16="http://schemas.microsoft.com/office/drawing/2014/main" val="452219939"/>
                    </a:ext>
                  </a:extLst>
                </a:gridCol>
                <a:gridCol w="945879">
                  <a:extLst>
                    <a:ext uri="{9D8B030D-6E8A-4147-A177-3AD203B41FA5}">
                      <a16:colId xmlns:a16="http://schemas.microsoft.com/office/drawing/2014/main" val="1115839794"/>
                    </a:ext>
                  </a:extLst>
                </a:gridCol>
                <a:gridCol w="1207712">
                  <a:extLst>
                    <a:ext uri="{9D8B030D-6E8A-4147-A177-3AD203B41FA5}">
                      <a16:colId xmlns:a16="http://schemas.microsoft.com/office/drawing/2014/main" val="3493967166"/>
                    </a:ext>
                  </a:extLst>
                </a:gridCol>
                <a:gridCol w="865372">
                  <a:extLst>
                    <a:ext uri="{9D8B030D-6E8A-4147-A177-3AD203B41FA5}">
                      <a16:colId xmlns:a16="http://schemas.microsoft.com/office/drawing/2014/main" val="3496620705"/>
                    </a:ext>
                  </a:extLst>
                </a:gridCol>
                <a:gridCol w="1163788">
                  <a:extLst>
                    <a:ext uri="{9D8B030D-6E8A-4147-A177-3AD203B41FA5}">
                      <a16:colId xmlns:a16="http://schemas.microsoft.com/office/drawing/2014/main" val="1491716101"/>
                    </a:ext>
                  </a:extLst>
                </a:gridCol>
                <a:gridCol w="909296">
                  <a:extLst>
                    <a:ext uri="{9D8B030D-6E8A-4147-A177-3AD203B41FA5}">
                      <a16:colId xmlns:a16="http://schemas.microsoft.com/office/drawing/2014/main" val="1327673557"/>
                    </a:ext>
                  </a:extLst>
                </a:gridCol>
                <a:gridCol w="1208993">
                  <a:extLst>
                    <a:ext uri="{9D8B030D-6E8A-4147-A177-3AD203B41FA5}">
                      <a16:colId xmlns:a16="http://schemas.microsoft.com/office/drawing/2014/main" val="1806547807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407013766"/>
                    </a:ext>
                  </a:extLst>
                </a:gridCol>
              </a:tblGrid>
              <a:tr h="368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19129"/>
                  </a:ext>
                </a:extLst>
              </a:tr>
              <a:tr h="59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Ogółem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23 395 126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35 472 689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38 919 447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39 960 791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52576"/>
                  </a:ext>
                </a:extLst>
              </a:tr>
              <a:tr h="582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 tym </a:t>
                      </a:r>
                      <a:b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składki 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4 683 502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4 905 727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5 113 885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5 080 535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750607"/>
                  </a:ext>
                </a:extLst>
              </a:tr>
              <a:tr h="66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spc="-2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Inne przychody**</a:t>
                      </a:r>
                      <a:endParaRPr lang="pl-PL" sz="14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18 711 625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30 566 962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33 805 562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34 880 256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2226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FB6E01F9-D448-46DA-94C3-D086D16F9847}"/>
              </a:ext>
            </a:extLst>
          </p:cNvPr>
          <p:cNvSpPr txBox="1"/>
          <p:nvPr/>
        </p:nvSpPr>
        <p:spPr>
          <a:xfrm>
            <a:off x="915789" y="5219311"/>
            <a:ext cx="10885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  </a:t>
            </a:r>
            <a:r>
              <a:rPr lang="pl-PL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składki wnoszone przez niektóre miasta na poczet następnego roku.</a:t>
            </a:r>
          </a:p>
          <a:p>
            <a:r>
              <a:rPr lang="pl-PL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** pozostałości z ubiegłego roku na rachunkach bankowych, dotacje celowe na pro­jekty), należności z roku ubiegłego, inne przychody.</a:t>
            </a:r>
          </a:p>
        </p:txBody>
      </p:sp>
    </p:spTree>
    <p:extLst>
      <p:ext uri="{BB962C8B-B14F-4D97-AF65-F5344CB8AC3E}">
        <p14:creationId xmlns:p14="http://schemas.microsoft.com/office/powerpoint/2010/main" val="70996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001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Przychody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AAE7E-80DC-43D8-8C3E-1DD3E209A0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1075" y="2105025"/>
            <a:ext cx="9939338" cy="4352924"/>
          </a:xfrm>
        </p:spPr>
        <p:txBody>
          <a:bodyPr>
            <a:normAutofit/>
          </a:bodyPr>
          <a:lstStyle/>
          <a:p>
            <a:pPr marL="146050" indent="0">
              <a:buNone/>
            </a:pPr>
            <a:endParaRPr lang="pl-PL" sz="1800" dirty="0">
              <a:solidFill>
                <a:schemeClr val="bg2"/>
              </a:solidFill>
            </a:endParaRPr>
          </a:p>
          <a:p>
            <a:pPr marL="146050" indent="0">
              <a:buNone/>
            </a:pPr>
            <a:r>
              <a:rPr lang="pl-PL" sz="1800" dirty="0">
                <a:solidFill>
                  <a:schemeClr val="bg2"/>
                </a:solidFill>
              </a:rPr>
              <a:t>Jak widać, od 2020 r. kiedy nastąpił rekordowy wzrost przychodów Związku</a:t>
            </a:r>
            <a:r>
              <a:rPr lang="pl-PL" dirty="0"/>
              <a:t>, </a:t>
            </a:r>
            <a:r>
              <a:rPr lang="pl-PL" sz="1800" dirty="0">
                <a:solidFill>
                  <a:schemeClr val="bg2"/>
                </a:solidFill>
              </a:rPr>
              <a:t>notowane </a:t>
            </a:r>
            <a:br>
              <a:rPr lang="pl-PL" sz="1800" dirty="0">
                <a:solidFill>
                  <a:schemeClr val="bg2"/>
                </a:solidFill>
              </a:rPr>
            </a:br>
            <a:r>
              <a:rPr lang="pl-PL" sz="1800" dirty="0">
                <a:solidFill>
                  <a:schemeClr val="bg2"/>
                </a:solidFill>
              </a:rPr>
              <a:t>jest zwiększenie wpływów, w stosunku do okresu poprzedniego (10% w roku 2021 </a:t>
            </a:r>
            <a:br>
              <a:rPr lang="pl-PL" sz="1800" dirty="0">
                <a:solidFill>
                  <a:schemeClr val="bg2"/>
                </a:solidFill>
              </a:rPr>
            </a:br>
            <a:r>
              <a:rPr lang="pl-PL" sz="1800" dirty="0">
                <a:solidFill>
                  <a:schemeClr val="bg2"/>
                </a:solidFill>
              </a:rPr>
              <a:t>i 2,7% w 2022 roku). Jest to związane z rozpoczęciem w czerwcu 2019 r. realizacji nowego projektu predefiniowa­nego ze środków Mechanizmu Finansowego EOG („norweskiego”) </a:t>
            </a:r>
            <a:br>
              <a:rPr lang="pl-PL" sz="1800" dirty="0">
                <a:solidFill>
                  <a:schemeClr val="bg2"/>
                </a:solidFill>
              </a:rPr>
            </a:br>
            <a:r>
              <a:rPr lang="pl-PL" sz="1800" dirty="0">
                <a:solidFill>
                  <a:schemeClr val="bg2"/>
                </a:solidFill>
              </a:rPr>
              <a:t>oraz projektu CWD i jego kontynuacji CWD PLUS.</a:t>
            </a:r>
            <a:r>
              <a:rPr lang="pl-PL" sz="1800" b="1" dirty="0">
                <a:solidFill>
                  <a:schemeClr val="bg2"/>
                </a:solidFill>
              </a:rPr>
              <a:t> </a:t>
            </a:r>
            <a:endParaRPr lang="pl-PL" sz="1800" dirty="0">
              <a:solidFill>
                <a:schemeClr val="bg2"/>
              </a:solidFill>
            </a:endParaRPr>
          </a:p>
          <a:p>
            <a:pPr marL="146050" indent="0">
              <a:buNone/>
            </a:pPr>
            <a:endParaRPr lang="pl-PL" sz="1800" dirty="0">
              <a:solidFill>
                <a:schemeClr val="bg2"/>
              </a:solidFill>
            </a:endParaRPr>
          </a:p>
          <a:p>
            <a:pPr marL="146050" indent="0">
              <a:buNone/>
            </a:pPr>
            <a:r>
              <a:rPr lang="pl-PL" sz="1800" dirty="0">
                <a:solidFill>
                  <a:schemeClr val="bg2"/>
                </a:solidFill>
              </a:rPr>
              <a:t>Komisja stwierdza bardzo dobre wykonanie przychodów ze składek członkowskich. </a:t>
            </a:r>
            <a:br>
              <a:rPr lang="pl-PL" sz="1800" dirty="0">
                <a:solidFill>
                  <a:schemeClr val="bg2"/>
                </a:solidFill>
              </a:rPr>
            </a:br>
            <a:r>
              <a:rPr lang="pl-PL" sz="1800" dirty="0">
                <a:solidFill>
                  <a:schemeClr val="bg2"/>
                </a:solidFill>
              </a:rPr>
              <a:t>Trzeba tu wyrazić </a:t>
            </a:r>
            <a:r>
              <a:rPr lang="pl-PL" sz="1800" b="1" dirty="0">
                <a:solidFill>
                  <a:schemeClr val="bg2"/>
                </a:solidFill>
              </a:rPr>
              <a:t>podziękowanie miastom członkowskim</a:t>
            </a:r>
            <a:r>
              <a:rPr lang="pl-PL" sz="1800" dirty="0">
                <a:solidFill>
                  <a:schemeClr val="bg2"/>
                </a:solidFill>
              </a:rPr>
              <a:t>, których rzetelność </a:t>
            </a:r>
            <a:br>
              <a:rPr lang="pl-PL" sz="1800" dirty="0">
                <a:solidFill>
                  <a:schemeClr val="bg2"/>
                </a:solidFill>
              </a:rPr>
            </a:br>
            <a:r>
              <a:rPr lang="pl-PL" sz="1800" dirty="0">
                <a:solidFill>
                  <a:schemeClr val="bg2"/>
                </a:solidFill>
              </a:rPr>
              <a:t>w opłacaniu składek zapewnia Związkowi stabilne źródło przychodów „własnych”.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8710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57" y="1511"/>
            <a:ext cx="10251600" cy="9986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Koszty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AAE7E-80DC-43D8-8C3E-1DD3E209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867" y="1647826"/>
            <a:ext cx="11000325" cy="5210174"/>
          </a:xfrm>
        </p:spPr>
        <p:txBody>
          <a:bodyPr>
            <a:normAutofit/>
          </a:bodyPr>
          <a:lstStyle/>
          <a:p>
            <a:pPr marL="194729" indent="0">
              <a:lnSpc>
                <a:spcPct val="120000"/>
              </a:lnSpc>
              <a:buNone/>
            </a:pPr>
            <a:r>
              <a:rPr lang="pl-PL" sz="1700" b="1" dirty="0">
                <a:solidFill>
                  <a:schemeClr val="bg2"/>
                </a:solidFill>
              </a:rPr>
              <a:t>Koszty ogółem</a:t>
            </a:r>
            <a:r>
              <a:rPr lang="pl-PL" sz="1700" dirty="0">
                <a:solidFill>
                  <a:schemeClr val="bg2"/>
                </a:solidFill>
              </a:rPr>
              <a:t>, zaplanowane przez Zgromadzenie Ogólne w kwocie  30 331 178 zł, skorygowane w ramach uprawnień Zarządu do wysokości 30 491 178 zł,  zrealizowane zostały w kwocie 27 328 046 zł, tj. 89,63% zmienionego planu.</a:t>
            </a:r>
          </a:p>
          <a:p>
            <a:pPr marL="194729" indent="0">
              <a:lnSpc>
                <a:spcPct val="120000"/>
              </a:lnSpc>
              <a:buNone/>
            </a:pPr>
            <a:r>
              <a:rPr lang="pl-PL" sz="1700" b="1" dirty="0">
                <a:solidFill>
                  <a:schemeClr val="bg2"/>
                </a:solidFill>
              </a:rPr>
              <a:t>Koszty bezpośrednie wykonania zadań statutowych</a:t>
            </a:r>
            <a:r>
              <a:rPr lang="pl-PL" sz="1700" dirty="0">
                <a:solidFill>
                  <a:schemeClr val="bg2"/>
                </a:solidFill>
              </a:rPr>
              <a:t>, zaplanowane w wysokości  27 333 223 zł,  skorygowane do kwoty 27 493 223 zł, zostały wykonane w kwocie 24 527 890 zł, tj. 89,21%. </a:t>
            </a:r>
          </a:p>
          <a:p>
            <a:pPr marL="194729" indent="0">
              <a:lnSpc>
                <a:spcPct val="120000"/>
              </a:lnSpc>
              <a:buNone/>
            </a:pPr>
            <a:r>
              <a:rPr lang="pl-PL" sz="1700" b="1" dirty="0">
                <a:solidFill>
                  <a:schemeClr val="bg2"/>
                </a:solidFill>
              </a:rPr>
              <a:t>Koszty obsługi wykonania zadań statutowych, </a:t>
            </a:r>
            <a:r>
              <a:rPr lang="pl-PL" sz="1700" dirty="0">
                <a:solidFill>
                  <a:schemeClr val="bg2"/>
                </a:solidFill>
              </a:rPr>
              <a:t>zaplanowane w kwocie 2.997 955 zł, wykonano w kwocie </a:t>
            </a:r>
            <a:br>
              <a:rPr lang="pl-PL" sz="1700" dirty="0">
                <a:solidFill>
                  <a:schemeClr val="bg2"/>
                </a:solidFill>
              </a:rPr>
            </a:br>
            <a:r>
              <a:rPr lang="pl-PL" sz="1700" dirty="0">
                <a:solidFill>
                  <a:schemeClr val="bg2"/>
                </a:solidFill>
              </a:rPr>
              <a:t>2 800 156 zł, tj. 93,40%. Zarząd dokonał przesunięć pomiędzy poszczególnymi kategoriami kosztów obsługi wykonania zadań statutowych, bez zmiany wysokości ich łącznej kwoty.</a:t>
            </a:r>
            <a:br>
              <a:rPr lang="pl-PL" sz="1700" dirty="0">
                <a:solidFill>
                  <a:schemeClr val="bg2"/>
                </a:solidFill>
              </a:rPr>
            </a:br>
            <a:endParaRPr lang="pl-PL" sz="800" dirty="0">
              <a:solidFill>
                <a:schemeClr val="bg2"/>
              </a:solidFill>
            </a:endParaRPr>
          </a:p>
          <a:p>
            <a:pPr marL="194729" indent="0">
              <a:buNone/>
            </a:pPr>
            <a:r>
              <a:rPr lang="pl-PL" sz="1700" b="1" dirty="0">
                <a:solidFill>
                  <a:schemeClr val="bg2"/>
                </a:solidFill>
              </a:rPr>
              <a:t>Zobowiązania </a:t>
            </a:r>
            <a:r>
              <a:rPr lang="pl-PL" sz="1700" dirty="0">
                <a:solidFill>
                  <a:schemeClr val="bg2"/>
                </a:solidFill>
              </a:rPr>
              <a:t>w wysokości 387 951 zł</a:t>
            </a:r>
            <a:r>
              <a:rPr lang="pl-PL" sz="1700" b="1" dirty="0">
                <a:solidFill>
                  <a:schemeClr val="bg2"/>
                </a:solidFill>
              </a:rPr>
              <a:t> </a:t>
            </a:r>
            <a:r>
              <a:rPr lang="pl-PL" sz="1700" dirty="0">
                <a:solidFill>
                  <a:schemeClr val="bg2"/>
                </a:solidFill>
              </a:rPr>
              <a:t>dotyczą: </a:t>
            </a:r>
          </a:p>
          <a:p>
            <a:r>
              <a:rPr lang="pl-PL" sz="1700" dirty="0">
                <a:solidFill>
                  <a:schemeClr val="bg2"/>
                </a:solidFill>
              </a:rPr>
              <a:t>zobowiązań dotyczących realizacji projektów ( płatne w 2023 r.) w wysokości 146 511 zł, </a:t>
            </a:r>
          </a:p>
          <a:p>
            <a:r>
              <a:rPr lang="pl-PL" sz="1700" dirty="0">
                <a:solidFill>
                  <a:schemeClr val="bg2"/>
                </a:solidFill>
              </a:rPr>
              <a:t>składki CEMR za 2022 r. (1,5 raty) w wysokości 167 017 zł,</a:t>
            </a:r>
          </a:p>
          <a:p>
            <a:r>
              <a:rPr lang="pl-PL" sz="1700" dirty="0">
                <a:solidFill>
                  <a:schemeClr val="bg2"/>
                </a:solidFill>
              </a:rPr>
              <a:t>bieżących płatności (składki ZUS-owskie, podatek dochodowy, PFRON, rozrachunki z pracownikami) </a:t>
            </a:r>
            <a:br>
              <a:rPr lang="pl-PL" sz="1700" dirty="0">
                <a:solidFill>
                  <a:schemeClr val="bg2"/>
                </a:solidFill>
              </a:rPr>
            </a:br>
            <a:r>
              <a:rPr lang="pl-PL" sz="1700" dirty="0">
                <a:solidFill>
                  <a:schemeClr val="bg2"/>
                </a:solidFill>
              </a:rPr>
              <a:t>w wysokości 29 929 zł,</a:t>
            </a:r>
          </a:p>
          <a:p>
            <a:r>
              <a:rPr lang="pl-PL" sz="1700" dirty="0">
                <a:solidFill>
                  <a:schemeClr val="bg2"/>
                </a:solidFill>
              </a:rPr>
              <a:t>bieżących faktur za usługi, których terminem płatności jest styczeń 2023 r., w kwocie 37 761 zł,</a:t>
            </a:r>
          </a:p>
          <a:p>
            <a:r>
              <a:rPr lang="pl-PL" sz="1700" dirty="0">
                <a:solidFill>
                  <a:schemeClr val="bg2"/>
                </a:solidFill>
              </a:rPr>
              <a:t>zobowiązań spornych rozstrzyganych na drodze sądowej – 6 733 zł.</a:t>
            </a:r>
            <a:r>
              <a:rPr lang="pl-PL" dirty="0">
                <a:solidFill>
                  <a:schemeClr val="bg2"/>
                </a:solidFill>
              </a:rPr>
              <a:t> </a:t>
            </a:r>
          </a:p>
          <a:p>
            <a:pPr marL="194729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3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7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0"/>
            <a:ext cx="10251200" cy="10287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Koszty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7917FD4-7762-4F5E-BC80-832512747DB0}"/>
              </a:ext>
            </a:extLst>
          </p:cNvPr>
          <p:cNvSpPr txBox="1"/>
          <p:nvPr/>
        </p:nvSpPr>
        <p:spPr>
          <a:xfrm>
            <a:off x="765622" y="2070855"/>
            <a:ext cx="1027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Realizację kosztów w poszczególnych latach przedstawia poniższe zestawienie: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5612980-3D6B-4E82-BA3A-2FBDD35B5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79860"/>
              </p:ext>
            </p:extLst>
          </p:nvPr>
        </p:nvGraphicFramePr>
        <p:xfrm>
          <a:off x="861004" y="2798608"/>
          <a:ext cx="9902243" cy="23901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129721">
                  <a:extLst>
                    <a:ext uri="{9D8B030D-6E8A-4147-A177-3AD203B41FA5}">
                      <a16:colId xmlns:a16="http://schemas.microsoft.com/office/drawing/2014/main" val="35907057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24181563"/>
                    </a:ext>
                  </a:extLst>
                </a:gridCol>
                <a:gridCol w="799428">
                  <a:extLst>
                    <a:ext uri="{9D8B030D-6E8A-4147-A177-3AD203B41FA5}">
                      <a16:colId xmlns:a16="http://schemas.microsoft.com/office/drawing/2014/main" val="916883858"/>
                    </a:ext>
                  </a:extLst>
                </a:gridCol>
                <a:gridCol w="1100249">
                  <a:extLst>
                    <a:ext uri="{9D8B030D-6E8A-4147-A177-3AD203B41FA5}">
                      <a16:colId xmlns:a16="http://schemas.microsoft.com/office/drawing/2014/main" val="2499646504"/>
                    </a:ext>
                  </a:extLst>
                </a:gridCol>
                <a:gridCol w="910198">
                  <a:extLst>
                    <a:ext uri="{9D8B030D-6E8A-4147-A177-3AD203B41FA5}">
                      <a16:colId xmlns:a16="http://schemas.microsoft.com/office/drawing/2014/main" val="3613462079"/>
                    </a:ext>
                  </a:extLst>
                </a:gridCol>
                <a:gridCol w="1290300">
                  <a:extLst>
                    <a:ext uri="{9D8B030D-6E8A-4147-A177-3AD203B41FA5}">
                      <a16:colId xmlns:a16="http://schemas.microsoft.com/office/drawing/2014/main" val="240556344"/>
                    </a:ext>
                  </a:extLst>
                </a:gridCol>
                <a:gridCol w="900450">
                  <a:extLst>
                    <a:ext uri="{9D8B030D-6E8A-4147-A177-3AD203B41FA5}">
                      <a16:colId xmlns:a16="http://schemas.microsoft.com/office/drawing/2014/main" val="3368689286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506564622"/>
                    </a:ext>
                  </a:extLst>
                </a:gridCol>
                <a:gridCol w="962022">
                  <a:extLst>
                    <a:ext uri="{9D8B030D-6E8A-4147-A177-3AD203B41FA5}">
                      <a16:colId xmlns:a16="http://schemas.microsoft.com/office/drawing/2014/main" val="2853214669"/>
                    </a:ext>
                  </a:extLst>
                </a:gridCol>
              </a:tblGrid>
              <a:tr h="47493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23390"/>
                  </a:ext>
                </a:extLst>
              </a:tr>
              <a:tr h="29397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Ogółem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17 817 838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26 021 015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23 980 833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27 328 046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265298"/>
                  </a:ext>
                </a:extLst>
              </a:tr>
              <a:tr h="27337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w tym: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i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w tym:</a:t>
                      </a:r>
                      <a:endParaRPr lang="pl-PL" sz="14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l-PL" sz="14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32660"/>
                  </a:ext>
                </a:extLst>
              </a:tr>
              <a:tr h="6790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300" spc="-2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Koszty zadań statutowych</a:t>
                      </a:r>
                      <a:endParaRPr lang="pl-PL" sz="13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15 033 251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23 637 065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21 424 488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24 527 890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758757"/>
                  </a:ext>
                </a:extLst>
              </a:tr>
              <a:tr h="6688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300" spc="-2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Koszty obsługi </a:t>
                      </a:r>
                      <a:br>
                        <a:rPr lang="pl-PL" sz="1300" spc="-2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pl-PL" sz="1300" spc="-2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zadań statut.</a:t>
                      </a:r>
                      <a:endParaRPr lang="pl-PL" sz="13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2 784 588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2 383 950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2 556 345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2 800 156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4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2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30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57" y="1511"/>
            <a:ext cx="10251600" cy="1017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Bilans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AAE7E-80DC-43D8-8C3E-1DD3E209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00" y="1781175"/>
            <a:ext cx="10628850" cy="4743450"/>
          </a:xfrm>
        </p:spPr>
        <p:txBody>
          <a:bodyPr>
            <a:normAutofit/>
          </a:bodyPr>
          <a:lstStyle/>
          <a:p>
            <a:pPr marL="194729" indent="0">
              <a:buNone/>
            </a:pPr>
            <a:r>
              <a:rPr lang="pl-PL" sz="1800" dirty="0">
                <a:solidFill>
                  <a:schemeClr val="bg2"/>
                </a:solidFill>
              </a:rPr>
              <a:t>W roku 2022 na rachunkach bankowych na dzień 31 grudnia</a:t>
            </a:r>
            <a:r>
              <a:rPr lang="pl-PL" sz="1800" b="1" dirty="0">
                <a:solidFill>
                  <a:schemeClr val="bg2"/>
                </a:solidFill>
              </a:rPr>
              <a:t> </a:t>
            </a:r>
            <a:r>
              <a:rPr lang="pl-PL" sz="1800" dirty="0">
                <a:solidFill>
                  <a:schemeClr val="bg2"/>
                </a:solidFill>
              </a:rPr>
              <a:t>pozostało 12 618 853 zł</a:t>
            </a:r>
            <a:r>
              <a:rPr lang="pl-PL" sz="1800" b="1" dirty="0">
                <a:solidFill>
                  <a:schemeClr val="bg2"/>
                </a:solidFill>
              </a:rPr>
              <a:t>. </a:t>
            </a:r>
            <a:endParaRPr lang="pl-PL" sz="1800" dirty="0">
              <a:solidFill>
                <a:schemeClr val="bg2"/>
              </a:solidFill>
            </a:endParaRPr>
          </a:p>
          <a:p>
            <a:r>
              <a:rPr lang="pl-PL" sz="1800" b="1" dirty="0">
                <a:solidFill>
                  <a:schemeClr val="bg2"/>
                </a:solidFill>
              </a:rPr>
              <a:t>Należności krótkoterminowe</a:t>
            </a:r>
            <a:r>
              <a:rPr lang="pl-PL" sz="1800" dirty="0">
                <a:solidFill>
                  <a:schemeClr val="bg2"/>
                </a:solidFill>
              </a:rPr>
              <a:t> na dzień 31 grudnia wynoszą 431 884 zł. </a:t>
            </a:r>
          </a:p>
          <a:p>
            <a:r>
              <a:rPr lang="pl-PL" sz="1800" b="1" dirty="0">
                <a:solidFill>
                  <a:schemeClr val="bg2"/>
                </a:solidFill>
              </a:rPr>
              <a:t>Zobowiązania krótkoterminowe</a:t>
            </a:r>
            <a:r>
              <a:rPr lang="pl-PL" sz="1800" dirty="0">
                <a:solidFill>
                  <a:schemeClr val="bg2"/>
                </a:solidFill>
              </a:rPr>
              <a:t> na dzień 31 grudnia wynoszą 401 445 zł:.</a:t>
            </a:r>
          </a:p>
          <a:p>
            <a:pPr marL="194729" indent="0">
              <a:buNone/>
            </a:pPr>
            <a:r>
              <a:rPr lang="pl-PL" sz="1800" dirty="0">
                <a:solidFill>
                  <a:schemeClr val="bg2"/>
                </a:solidFill>
              </a:rPr>
              <a:t>	- kredyt nie został zaciągnięty,</a:t>
            </a:r>
          </a:p>
          <a:p>
            <a:pPr marL="194729" indent="0">
              <a:buNone/>
            </a:pPr>
            <a:r>
              <a:rPr lang="pl-PL" sz="1800" dirty="0">
                <a:solidFill>
                  <a:schemeClr val="bg2"/>
                </a:solidFill>
              </a:rPr>
              <a:t>	- inne zobowiązania opisane jak wyżej w kwocie 387 951 zł,</a:t>
            </a:r>
          </a:p>
          <a:p>
            <a:pPr marL="194729" indent="0">
              <a:buNone/>
            </a:pPr>
            <a:r>
              <a:rPr lang="pl-PL" sz="1800" dirty="0">
                <a:solidFill>
                  <a:schemeClr val="bg2"/>
                </a:solidFill>
              </a:rPr>
              <a:t>	- fundusz z tyt. odpisu na zakładowy fundusz socjalny w kwocie 13 494 zł.</a:t>
            </a:r>
          </a:p>
          <a:p>
            <a:pPr marL="194729" indent="0">
              <a:buNone/>
            </a:pPr>
            <a:endParaRPr lang="pl-PL" sz="1800" dirty="0">
              <a:solidFill>
                <a:schemeClr val="bg2"/>
              </a:solidFill>
            </a:endParaRPr>
          </a:p>
          <a:p>
            <a:r>
              <a:rPr lang="pl-PL" sz="1800" dirty="0">
                <a:solidFill>
                  <a:schemeClr val="bg2"/>
                </a:solidFill>
              </a:rPr>
              <a:t> </a:t>
            </a:r>
            <a:r>
              <a:rPr lang="pl-PL" sz="1800" b="1" dirty="0">
                <a:solidFill>
                  <a:schemeClr val="bg2"/>
                </a:solidFill>
              </a:rPr>
              <a:t>Zobowiązania długoterminowe</a:t>
            </a:r>
            <a:r>
              <a:rPr lang="pl-PL" sz="1800" dirty="0">
                <a:solidFill>
                  <a:schemeClr val="bg2"/>
                </a:solidFill>
              </a:rPr>
              <a:t> nie występują.</a:t>
            </a:r>
          </a:p>
          <a:p>
            <a:pPr marL="194729" indent="0">
              <a:buNone/>
            </a:pPr>
            <a:endParaRPr lang="pl-PL" sz="1800" dirty="0">
              <a:solidFill>
                <a:schemeClr val="bg2"/>
              </a:solidFill>
            </a:endParaRPr>
          </a:p>
          <a:p>
            <a:r>
              <a:rPr lang="pl-PL" sz="1800" b="1" dirty="0">
                <a:solidFill>
                  <a:schemeClr val="bg2"/>
                </a:solidFill>
              </a:rPr>
              <a:t>Wynik bilansowy</a:t>
            </a:r>
            <a:r>
              <a:rPr lang="pl-PL" sz="1800" dirty="0">
                <a:solidFill>
                  <a:schemeClr val="bg2"/>
                </a:solidFill>
              </a:rPr>
              <a:t> roku 2022</a:t>
            </a:r>
            <a:r>
              <a:rPr lang="pl-PL" sz="1800" b="1" dirty="0">
                <a:solidFill>
                  <a:schemeClr val="bg2"/>
                </a:solidFill>
              </a:rPr>
              <a:t> </a:t>
            </a:r>
            <a:r>
              <a:rPr lang="pl-PL" sz="1800" dirty="0">
                <a:solidFill>
                  <a:schemeClr val="bg2"/>
                </a:solidFill>
              </a:rPr>
              <a:t>jest dodatni  i wynosi </a:t>
            </a:r>
            <a:r>
              <a:rPr lang="pl-PL" sz="1800" b="1" dirty="0">
                <a:solidFill>
                  <a:schemeClr val="bg2"/>
                </a:solidFill>
              </a:rPr>
              <a:t>518 771 zł. </a:t>
            </a:r>
            <a:r>
              <a:rPr lang="pl-PL" sz="1800" dirty="0">
                <a:solidFill>
                  <a:schemeClr val="bg2"/>
                </a:solidFill>
              </a:rPr>
              <a:t>Suma bilansowa aktywów </a:t>
            </a:r>
            <a:br>
              <a:rPr lang="pl-PL" sz="1800" dirty="0">
                <a:solidFill>
                  <a:schemeClr val="bg2"/>
                </a:solidFill>
              </a:rPr>
            </a:br>
            <a:r>
              <a:rPr lang="pl-PL" sz="1800" dirty="0">
                <a:solidFill>
                  <a:schemeClr val="bg2"/>
                </a:solidFill>
              </a:rPr>
              <a:t>i pasywów wg stanu w dniu 31 grudnia 2022 r. wynosi 13 339 073 zł. 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9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57" y="1511"/>
            <a:ext cx="10251600" cy="1017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Bilans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AAE7E-80DC-43D8-8C3E-1DD3E209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00" y="1781175"/>
            <a:ext cx="10628850" cy="474345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1800" b="1" dirty="0">
                <a:solidFill>
                  <a:schemeClr val="bg2"/>
                </a:solidFill>
              </a:rPr>
              <a:t>Komisja Rewizyjna nie wnosi uwag do przedstawionego bilansu. </a:t>
            </a:r>
          </a:p>
          <a:p>
            <a:pPr marL="0" indent="0">
              <a:lnSpc>
                <a:spcPct val="170000"/>
              </a:lnSpc>
              <a:buNone/>
            </a:pPr>
            <a:endParaRPr lang="pl-PL" sz="1800" b="1" dirty="0">
              <a:solidFill>
                <a:schemeClr val="bg2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1800" dirty="0">
                <a:solidFill>
                  <a:schemeClr val="bg2"/>
                </a:solidFill>
              </a:rPr>
              <a:t>Komisja Rewizyjna ocenia bardzo pozytywnie działania Biura Związku dotyczące pozyskiwania grantów zewnętrznych i realizację projektów angażujących miasta członkowskie. </a:t>
            </a:r>
          </a:p>
          <a:p>
            <a:pPr marL="0" indent="0">
              <a:lnSpc>
                <a:spcPct val="170000"/>
              </a:lnSpc>
              <a:buNone/>
            </a:pPr>
            <a:endParaRPr lang="pl-PL" sz="1800" dirty="0">
              <a:solidFill>
                <a:schemeClr val="bg2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1800" dirty="0">
                <a:solidFill>
                  <a:schemeClr val="bg2"/>
                </a:solidFill>
              </a:rPr>
              <a:t>Aktywne i skuteczne działania w tym obszarze przyczyniają się do refundacji części bieżących kosztów Biura Związku.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57" y="1511"/>
            <a:ext cx="10251600" cy="1017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Bilans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0B95217-A117-481B-908D-5C4511BF6511}"/>
              </a:ext>
            </a:extLst>
          </p:cNvPr>
          <p:cNvSpPr txBox="1">
            <a:spLocks/>
          </p:cNvSpPr>
          <p:nvPr/>
        </p:nvSpPr>
        <p:spPr>
          <a:xfrm>
            <a:off x="790575" y="1914525"/>
            <a:ext cx="9939338" cy="435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46050" indent="0">
              <a:buFont typeface="Lato"/>
              <a:buNone/>
            </a:pPr>
            <a:r>
              <a:rPr lang="pl-PL" sz="1800" b="1" kern="0" dirty="0">
                <a:solidFill>
                  <a:schemeClr val="bg2"/>
                </a:solidFill>
              </a:rPr>
              <a:t> </a:t>
            </a:r>
            <a:br>
              <a:rPr lang="pl-PL" sz="1800" b="1" kern="0" dirty="0">
                <a:solidFill>
                  <a:schemeClr val="bg2"/>
                </a:solidFill>
              </a:rPr>
            </a:br>
            <a:r>
              <a:rPr lang="pl-PL" sz="1800" b="1" kern="0" dirty="0">
                <a:solidFill>
                  <a:schemeClr val="bg2"/>
                </a:solidFill>
              </a:rPr>
              <a:t>Komisja stwierdza zgodność działań Zarządu Związku ze Statutem oraz pozytywnie ocenia realizację uchwał i wniosków przyjętych przez Zgromadzenie Ogólne. Komisja Rewizyjna, biorąc pod uwagę sprawozdanie finansowe z wykonania budżetu w 2021 r., bilans roczny i sprawozdanie z działalności ZMP w roku 2021, wnioskuje o przyjęcie tych dokumentów. </a:t>
            </a:r>
          </a:p>
        </p:txBody>
      </p:sp>
    </p:spTree>
    <p:extLst>
      <p:ext uri="{BB962C8B-B14F-4D97-AF65-F5344CB8AC3E}">
        <p14:creationId xmlns:p14="http://schemas.microsoft.com/office/powerpoint/2010/main" val="221479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3">
            <a:extLst>
              <a:ext uri="{FF2B5EF4-FFF2-40B4-BE49-F238E27FC236}">
                <a16:creationId xmlns:a16="http://schemas.microsoft.com/office/drawing/2014/main" id="{80D85335-B7EE-4468-8AD8-BF0BE621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76" y="-1"/>
            <a:ext cx="10251200" cy="904875"/>
          </a:xfrm>
        </p:spPr>
        <p:txBody>
          <a:bodyPr>
            <a:noAutofit/>
          </a:bodyPr>
          <a:lstStyle/>
          <a:p>
            <a:r>
              <a:rPr lang="pl-PL" sz="3400" b="1" dirty="0">
                <a:solidFill>
                  <a:srgbClr val="58595B"/>
                </a:solidFill>
              </a:rPr>
              <a:t>Struktura członkowska Związku </a:t>
            </a:r>
            <a:br>
              <a:rPr lang="pl-PL" sz="3400" b="1" dirty="0">
                <a:solidFill>
                  <a:srgbClr val="58595B"/>
                </a:solidFill>
              </a:rPr>
            </a:br>
            <a:r>
              <a:rPr lang="pl-PL" sz="2400" b="0" dirty="0">
                <a:solidFill>
                  <a:srgbClr val="58595B"/>
                </a:solidFill>
              </a:rPr>
              <a:t>wg liczby mieszkańców 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913189"/>
              </p:ext>
            </p:extLst>
          </p:nvPr>
        </p:nvGraphicFramePr>
        <p:xfrm>
          <a:off x="1945142" y="2054014"/>
          <a:ext cx="8900657" cy="440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58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76" y="-1"/>
            <a:ext cx="10251200" cy="904875"/>
          </a:xfrm>
        </p:spPr>
        <p:txBody>
          <a:bodyPr>
            <a:noAutofit/>
          </a:bodyPr>
          <a:lstStyle/>
          <a:p>
            <a:r>
              <a:rPr lang="pl-PL" sz="3400" b="1" dirty="0">
                <a:solidFill>
                  <a:srgbClr val="58595B"/>
                </a:solidFill>
              </a:rPr>
              <a:t>Struktura członkowska Związku </a:t>
            </a:r>
            <a:br>
              <a:rPr lang="pl-PL" sz="3400" b="1" dirty="0">
                <a:solidFill>
                  <a:srgbClr val="58595B"/>
                </a:solidFill>
              </a:rPr>
            </a:br>
            <a:r>
              <a:rPr lang="pl-PL" sz="2400" b="0" dirty="0">
                <a:solidFill>
                  <a:srgbClr val="58595B"/>
                </a:solidFill>
              </a:rPr>
              <a:t>wg liczby mieszkańców i wysokości składki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EF665EA-A0C5-4603-98D1-77314639FC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3643382"/>
              </p:ext>
            </p:extLst>
          </p:nvPr>
        </p:nvGraphicFramePr>
        <p:xfrm>
          <a:off x="1046922" y="2627313"/>
          <a:ext cx="10098156" cy="2211387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{8A107856-5554-42FB-B03E-39F5DBC370BA}</a:tableStyleId>
              </a:tblPr>
              <a:tblGrid>
                <a:gridCol w="3143376">
                  <a:extLst>
                    <a:ext uri="{9D8B030D-6E8A-4147-A177-3AD203B41FA5}">
                      <a16:colId xmlns:a16="http://schemas.microsoft.com/office/drawing/2014/main" val="1906390746"/>
                    </a:ext>
                  </a:extLst>
                </a:gridCol>
                <a:gridCol w="1738421">
                  <a:extLst>
                    <a:ext uri="{9D8B030D-6E8A-4147-A177-3AD203B41FA5}">
                      <a16:colId xmlns:a16="http://schemas.microsoft.com/office/drawing/2014/main" val="3833982098"/>
                    </a:ext>
                  </a:extLst>
                </a:gridCol>
                <a:gridCol w="1738421">
                  <a:extLst>
                    <a:ext uri="{9D8B030D-6E8A-4147-A177-3AD203B41FA5}">
                      <a16:colId xmlns:a16="http://schemas.microsoft.com/office/drawing/2014/main" val="1483962173"/>
                    </a:ext>
                  </a:extLst>
                </a:gridCol>
                <a:gridCol w="1738421">
                  <a:extLst>
                    <a:ext uri="{9D8B030D-6E8A-4147-A177-3AD203B41FA5}">
                      <a16:colId xmlns:a16="http://schemas.microsoft.com/office/drawing/2014/main" val="1089121582"/>
                    </a:ext>
                  </a:extLst>
                </a:gridCol>
                <a:gridCol w="1739517">
                  <a:extLst>
                    <a:ext uri="{9D8B030D-6E8A-4147-A177-3AD203B41FA5}">
                      <a16:colId xmlns:a16="http://schemas.microsoft.com/office/drawing/2014/main" val="256290276"/>
                    </a:ext>
                  </a:extLst>
                </a:gridCol>
              </a:tblGrid>
              <a:tr h="30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Liczba miast</a:t>
                      </a:r>
                      <a:endParaRPr lang="pl-PL" sz="15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3716" marR="43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2019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2020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38177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Ogółem</a:t>
                      </a:r>
                      <a:endParaRPr lang="pl-PL" sz="15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3716" marR="43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325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333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354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354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293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 50 tys. mieszk.</a:t>
                      </a:r>
                      <a:endParaRPr lang="pl-PL" sz="15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3716" marR="43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249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259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278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278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4517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 tys. - 100 tys.</a:t>
                      </a:r>
                      <a:endParaRPr lang="pl-PL" sz="15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3716" marR="43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38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38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40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40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958155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pow. 100 tys.</a:t>
                      </a:r>
                      <a:endParaRPr lang="pl-PL" sz="15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3716" marR="43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38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36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36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13970"/>
                  </a:ext>
                </a:extLst>
              </a:tr>
              <a:tr h="664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Miasta członkowskie </a:t>
                      </a:r>
                      <a:br>
                        <a:rPr lang="pl-PL" sz="15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pl-PL" sz="15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jako % miejskiej ludności Polski</a:t>
                      </a:r>
                      <a:endParaRPr lang="pl-PL" sz="15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3716" marR="43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76,58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77,23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78,63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78,63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9356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B2183E7-8627-4BBC-AC77-4E465F333460}"/>
              </a:ext>
            </a:extLst>
          </p:cNvPr>
          <p:cNvSpPr txBox="1"/>
          <p:nvPr/>
        </p:nvSpPr>
        <p:spPr>
          <a:xfrm>
            <a:off x="957957" y="2122415"/>
            <a:ext cx="1027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latach 2019 - 2022 struktura członków Związku wg liczby mieszkańców była następująca:</a:t>
            </a:r>
          </a:p>
        </p:txBody>
      </p:sp>
    </p:spTree>
    <p:extLst>
      <p:ext uri="{BB962C8B-B14F-4D97-AF65-F5344CB8AC3E}">
        <p14:creationId xmlns:p14="http://schemas.microsoft.com/office/powerpoint/2010/main" val="3362527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129688FE-8CAF-47E1-8F4E-6F9AA3052DF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8441448"/>
              </p:ext>
            </p:extLst>
          </p:nvPr>
        </p:nvGraphicFramePr>
        <p:xfrm>
          <a:off x="1011922" y="3019856"/>
          <a:ext cx="10168155" cy="19210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74275">
                  <a:extLst>
                    <a:ext uri="{9D8B030D-6E8A-4147-A177-3AD203B41FA5}">
                      <a16:colId xmlns:a16="http://schemas.microsoft.com/office/drawing/2014/main" val="3123956785"/>
                    </a:ext>
                  </a:extLst>
                </a:gridCol>
                <a:gridCol w="1723470">
                  <a:extLst>
                    <a:ext uri="{9D8B030D-6E8A-4147-A177-3AD203B41FA5}">
                      <a16:colId xmlns:a16="http://schemas.microsoft.com/office/drawing/2014/main" val="823796151"/>
                    </a:ext>
                  </a:extLst>
                </a:gridCol>
                <a:gridCol w="1723470">
                  <a:extLst>
                    <a:ext uri="{9D8B030D-6E8A-4147-A177-3AD203B41FA5}">
                      <a16:colId xmlns:a16="http://schemas.microsoft.com/office/drawing/2014/main" val="1663041808"/>
                    </a:ext>
                  </a:extLst>
                </a:gridCol>
                <a:gridCol w="1723470">
                  <a:extLst>
                    <a:ext uri="{9D8B030D-6E8A-4147-A177-3AD203B41FA5}">
                      <a16:colId xmlns:a16="http://schemas.microsoft.com/office/drawing/2014/main" val="3928355416"/>
                    </a:ext>
                  </a:extLst>
                </a:gridCol>
                <a:gridCol w="1723470">
                  <a:extLst>
                    <a:ext uri="{9D8B030D-6E8A-4147-A177-3AD203B41FA5}">
                      <a16:colId xmlns:a16="http://schemas.microsoft.com/office/drawing/2014/main" val="2654566485"/>
                    </a:ext>
                  </a:extLst>
                </a:gridCol>
              </a:tblGrid>
              <a:tr h="38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Grupa miast</a:t>
                      </a:r>
                      <a:endParaRPr lang="pl-PL" sz="20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108" marR="441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670" algn="ctr">
                        <a:spcAft>
                          <a:spcPts val="1000"/>
                        </a:spcAft>
                      </a:pPr>
                      <a:r>
                        <a:rPr lang="pl-PL" sz="16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2019</a:t>
                      </a:r>
                      <a:endParaRPr lang="pl-PL" sz="16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7495" algn="ctr">
                        <a:spcAft>
                          <a:spcPts val="1000"/>
                        </a:spcAft>
                      </a:pPr>
                      <a:r>
                        <a:rPr lang="pl-PL" sz="16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2020</a:t>
                      </a:r>
                      <a:endParaRPr lang="pl-PL" sz="16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1000"/>
                        </a:spcAft>
                      </a:pPr>
                      <a:r>
                        <a:rPr lang="pl-PL" sz="16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  <a:endParaRPr lang="pl-PL" sz="16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ctr"/>
                      <a:r>
                        <a:rPr lang="pl-PL" sz="16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67346"/>
                  </a:ext>
                </a:extLst>
              </a:tr>
              <a:tr h="38421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pl-PL" sz="15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Ogółem</a:t>
                      </a:r>
                      <a:endParaRPr lang="pl-PL" sz="20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108" marR="441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670"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4 640 644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4 905 368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5 113 885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5 080 535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28715"/>
                  </a:ext>
                </a:extLst>
              </a:tr>
              <a:tr h="38421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pl-PL" sz="15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Miasta do 50 tys. mieszk.</a:t>
                      </a:r>
                      <a:endParaRPr lang="pl-PL" sz="20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108" marR="441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1 461 362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1 616 744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670"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1 670 552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1 680 553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33411"/>
                  </a:ext>
                </a:extLst>
              </a:tr>
              <a:tr h="38421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pl-PL" sz="15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Miasta od 50 tys. do 100 tys. mieszk.</a:t>
                      </a:r>
                      <a:endParaRPr lang="pl-PL" sz="20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108" marR="441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803 268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850 618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0"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880 476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929 337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22671"/>
                  </a:ext>
                </a:extLst>
              </a:tr>
              <a:tr h="38421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pl-PL" sz="15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Miasta pow. 100 tys. mieszk.</a:t>
                      </a:r>
                      <a:endParaRPr lang="pl-PL" sz="20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108" marR="441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/>
                      <a:r>
                        <a:rPr lang="pl-PL" sz="1600" b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2 376 014</a:t>
                      </a:r>
                      <a:endParaRPr lang="pl-PL" sz="16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2 437 687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670"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2 562 857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2 470 645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79433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7917FD4-7762-4F5E-BC80-832512747DB0}"/>
              </a:ext>
            </a:extLst>
          </p:cNvPr>
          <p:cNvSpPr txBox="1"/>
          <p:nvPr/>
        </p:nvSpPr>
        <p:spPr>
          <a:xfrm>
            <a:off x="962026" y="2122416"/>
            <a:ext cx="1102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Wpływy ze składki członkowskiej, wnoszonej przez miasta wg liczby mieszkańców, </a:t>
            </a:r>
          </a:p>
          <a:p>
            <a:r>
              <a:rPr lang="pl-PL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przedstawia poniższy wykres i tabela: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DDCD7004-6CA5-4009-9E66-35AD1C9C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76" y="-1"/>
            <a:ext cx="10251200" cy="904875"/>
          </a:xfrm>
        </p:spPr>
        <p:txBody>
          <a:bodyPr>
            <a:noAutofit/>
          </a:bodyPr>
          <a:lstStyle/>
          <a:p>
            <a:r>
              <a:rPr lang="pl-PL" sz="3400" b="1" dirty="0">
                <a:solidFill>
                  <a:srgbClr val="58595B"/>
                </a:solidFill>
              </a:rPr>
              <a:t>Struktura członkowska Związku </a:t>
            </a:r>
            <a:br>
              <a:rPr lang="pl-PL" sz="3400" b="1" dirty="0">
                <a:solidFill>
                  <a:srgbClr val="58595B"/>
                </a:solidFill>
              </a:rPr>
            </a:br>
            <a:r>
              <a:rPr lang="pl-PL" sz="2400" b="0" dirty="0">
                <a:solidFill>
                  <a:srgbClr val="58595B"/>
                </a:solidFill>
              </a:rPr>
              <a:t>wg wysokości składki</a:t>
            </a:r>
          </a:p>
        </p:txBody>
      </p:sp>
    </p:spTree>
    <p:extLst>
      <p:ext uri="{BB962C8B-B14F-4D97-AF65-F5344CB8AC3E}">
        <p14:creationId xmlns:p14="http://schemas.microsoft.com/office/powerpoint/2010/main" val="329943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61" y="1763267"/>
            <a:ext cx="10251200" cy="2024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/>
              <a:t>Opinia Komisji Rewizyjnej Związku Miast Polskich</a:t>
            </a:r>
            <a:br>
              <a:rPr lang="pl-PL" sz="3200" b="1" dirty="0"/>
            </a:br>
            <a:r>
              <a:rPr lang="pl-PL" sz="3200" b="1" dirty="0"/>
              <a:t>z dnia 22 lutego 2023 r.</a:t>
            </a:r>
            <a:br>
              <a:rPr lang="pl-PL" sz="3200" b="1" dirty="0"/>
            </a:br>
            <a:r>
              <a:rPr lang="pl-PL" sz="3200" b="0" dirty="0"/>
              <a:t>o realizacji budżetu Związku w roku 2022 </a:t>
            </a:r>
            <a:br>
              <a:rPr lang="pl-PL" sz="3200" b="0" dirty="0"/>
            </a:br>
            <a:r>
              <a:rPr lang="pl-PL" sz="3200" b="0" dirty="0"/>
              <a:t>i bilansie rocznym</a:t>
            </a:r>
          </a:p>
        </p:txBody>
      </p:sp>
    </p:spTree>
    <p:extLst>
      <p:ext uri="{BB962C8B-B14F-4D97-AF65-F5344CB8AC3E}">
        <p14:creationId xmlns:p14="http://schemas.microsoft.com/office/powerpoint/2010/main" val="419189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3">
            <a:extLst>
              <a:ext uri="{FF2B5EF4-FFF2-40B4-BE49-F238E27FC236}">
                <a16:creationId xmlns:a16="http://schemas.microsoft.com/office/drawing/2014/main" id="{7CFDC3BF-3AB7-4D50-ADA6-55922C93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76" y="-1"/>
            <a:ext cx="10251200" cy="904875"/>
          </a:xfrm>
        </p:spPr>
        <p:txBody>
          <a:bodyPr>
            <a:noAutofit/>
          </a:bodyPr>
          <a:lstStyle/>
          <a:p>
            <a:r>
              <a:rPr lang="pl-PL" sz="3400" b="1" dirty="0">
                <a:solidFill>
                  <a:srgbClr val="58595B"/>
                </a:solidFill>
              </a:rPr>
              <a:t>Struktura członkowska Związku </a:t>
            </a:r>
            <a:br>
              <a:rPr lang="pl-PL" sz="3400" b="1" dirty="0">
                <a:solidFill>
                  <a:srgbClr val="58595B"/>
                </a:solidFill>
              </a:rPr>
            </a:br>
            <a:r>
              <a:rPr lang="pl-PL" sz="2400" b="0" dirty="0">
                <a:solidFill>
                  <a:srgbClr val="58595B"/>
                </a:solidFill>
              </a:rPr>
              <a:t>wg wysokości składki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665211"/>
              </p:ext>
            </p:extLst>
          </p:nvPr>
        </p:nvGraphicFramePr>
        <p:xfrm>
          <a:off x="737419" y="2026707"/>
          <a:ext cx="11149781" cy="432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269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8EE487-1DCE-4162-B074-8EE9F8C3C6EF}"/>
              </a:ext>
            </a:extLst>
          </p:cNvPr>
          <p:cNvSpPr txBox="1"/>
          <p:nvPr/>
        </p:nvSpPr>
        <p:spPr>
          <a:xfrm>
            <a:off x="806226" y="1792069"/>
            <a:ext cx="111684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Zgromadzenie Ogólne</a:t>
            </a:r>
          </a:p>
          <a:p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latach 2019-2022 odbyły się 4 Zgromadzenia Ogólne:   </a:t>
            </a:r>
          </a:p>
          <a:p>
            <a: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XLII w Poznaniu 5-6 marca 2019 (absolutoryjno-wyborcze)</a:t>
            </a:r>
          </a:p>
          <a:p>
            <a: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XLIII we Wrocławiu 5-6 marca 2020</a:t>
            </a:r>
          </a:p>
          <a:p>
            <a: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XLIV w Poznaniu 25 lutego 2021 (w formule on-line)</a:t>
            </a:r>
          </a:p>
          <a:p>
            <a: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XLV w II turach: w Poznaniu 11 marca 2022 (w formule on-line) i 28 czerwca w Katowicach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AE7A93D-A08F-4317-9A02-5E59F31C6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15424"/>
              </p:ext>
            </p:extLst>
          </p:nvPr>
        </p:nvGraphicFramePr>
        <p:xfrm>
          <a:off x="806226" y="4365326"/>
          <a:ext cx="9569672" cy="16471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116291">
                  <a:extLst>
                    <a:ext uri="{9D8B030D-6E8A-4147-A177-3AD203B41FA5}">
                      <a16:colId xmlns:a16="http://schemas.microsoft.com/office/drawing/2014/main" val="1946076004"/>
                    </a:ext>
                  </a:extLst>
                </a:gridCol>
                <a:gridCol w="1515495">
                  <a:extLst>
                    <a:ext uri="{9D8B030D-6E8A-4147-A177-3AD203B41FA5}">
                      <a16:colId xmlns:a16="http://schemas.microsoft.com/office/drawing/2014/main" val="3426416005"/>
                    </a:ext>
                  </a:extLst>
                </a:gridCol>
                <a:gridCol w="1365102">
                  <a:extLst>
                    <a:ext uri="{9D8B030D-6E8A-4147-A177-3AD203B41FA5}">
                      <a16:colId xmlns:a16="http://schemas.microsoft.com/office/drawing/2014/main" val="3650071336"/>
                    </a:ext>
                  </a:extLst>
                </a:gridCol>
                <a:gridCol w="1286392">
                  <a:extLst>
                    <a:ext uri="{9D8B030D-6E8A-4147-A177-3AD203B41FA5}">
                      <a16:colId xmlns:a16="http://schemas.microsoft.com/office/drawing/2014/main" val="2470684444"/>
                    </a:ext>
                  </a:extLst>
                </a:gridCol>
                <a:gridCol w="1286392">
                  <a:extLst>
                    <a:ext uri="{9D8B030D-6E8A-4147-A177-3AD203B41FA5}">
                      <a16:colId xmlns:a16="http://schemas.microsoft.com/office/drawing/2014/main" val="4125247435"/>
                    </a:ext>
                  </a:extLst>
                </a:gridCol>
              </a:tblGrid>
              <a:tr h="53966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Rok</a:t>
                      </a:r>
                      <a:endParaRPr lang="pl-PL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2019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2020</a:t>
                      </a:r>
                      <a:endParaRPr lang="pl-PL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  <a:endParaRPr lang="pl-PL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69753"/>
                  </a:ext>
                </a:extLst>
              </a:tr>
              <a:tr h="55371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koszt ZO brutto [PLN]</a:t>
                      </a:r>
                      <a:endParaRPr lang="pl-PL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188 227</a:t>
                      </a:r>
                      <a:endParaRPr lang="pl-PL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176 844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22 788</a:t>
                      </a:r>
                      <a:endParaRPr lang="pl-PL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112 619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71167"/>
                  </a:ext>
                </a:extLst>
              </a:tr>
              <a:tr h="55371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 stosunku do kosztów ogółem</a:t>
                      </a:r>
                      <a:endParaRPr lang="pl-PL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1,06%</a:t>
                      </a:r>
                      <a:endParaRPr lang="pl-PL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0,7%</a:t>
                      </a:r>
                      <a:endParaRPr lang="pl-PL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0,1%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0,4%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38225"/>
                  </a:ext>
                </a:extLst>
              </a:tr>
            </a:tbl>
          </a:graphicData>
        </a:graphic>
      </p:graphicFrame>
      <p:sp>
        <p:nvSpPr>
          <p:cNvPr id="8" name="Tytuł 3">
            <a:extLst>
              <a:ext uri="{FF2B5EF4-FFF2-40B4-BE49-F238E27FC236}">
                <a16:creationId xmlns:a16="http://schemas.microsoft.com/office/drawing/2014/main" id="{593F7EE1-E854-4C9D-AD6E-8EEFCBED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19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58595B"/>
                </a:solidFill>
              </a:rPr>
              <a:t>Wybrane koszty Związku w latach 2019-2022</a:t>
            </a:r>
          </a:p>
        </p:txBody>
      </p:sp>
    </p:spTree>
    <p:extLst>
      <p:ext uri="{BB962C8B-B14F-4D97-AF65-F5344CB8AC3E}">
        <p14:creationId xmlns:p14="http://schemas.microsoft.com/office/powerpoint/2010/main" val="753903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8EE487-1DCE-4162-B074-8EE9F8C3C6EF}"/>
              </a:ext>
            </a:extLst>
          </p:cNvPr>
          <p:cNvSpPr txBox="1"/>
          <p:nvPr/>
        </p:nvSpPr>
        <p:spPr>
          <a:xfrm>
            <a:off x="977900" y="2119109"/>
            <a:ext cx="1079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Zarząd</a:t>
            </a:r>
          </a:p>
          <a:p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Koszty posiedzeń Zarządu Związku w latach 2019-2022 stanowiły średnio 0,41 % kosztów funkcjonowania Związku, wynosząc w poszczególnych latach: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AE7A93D-A08F-4317-9A02-5E59F31C6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0214"/>
              </p:ext>
            </p:extLst>
          </p:nvPr>
        </p:nvGraphicFramePr>
        <p:xfrm>
          <a:off x="977900" y="3996673"/>
          <a:ext cx="9075553" cy="141260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741796">
                  <a:extLst>
                    <a:ext uri="{9D8B030D-6E8A-4147-A177-3AD203B41FA5}">
                      <a16:colId xmlns:a16="http://schemas.microsoft.com/office/drawing/2014/main" val="1946076004"/>
                    </a:ext>
                  </a:extLst>
                </a:gridCol>
                <a:gridCol w="1545875">
                  <a:extLst>
                    <a:ext uri="{9D8B030D-6E8A-4147-A177-3AD203B41FA5}">
                      <a16:colId xmlns:a16="http://schemas.microsoft.com/office/drawing/2014/main" val="595851746"/>
                    </a:ext>
                  </a:extLst>
                </a:gridCol>
                <a:gridCol w="1377617">
                  <a:extLst>
                    <a:ext uri="{9D8B030D-6E8A-4147-A177-3AD203B41FA5}">
                      <a16:colId xmlns:a16="http://schemas.microsoft.com/office/drawing/2014/main" val="3426416005"/>
                    </a:ext>
                  </a:extLst>
                </a:gridCol>
                <a:gridCol w="1240907">
                  <a:extLst>
                    <a:ext uri="{9D8B030D-6E8A-4147-A177-3AD203B41FA5}">
                      <a16:colId xmlns:a16="http://schemas.microsoft.com/office/drawing/2014/main" val="3650071336"/>
                    </a:ext>
                  </a:extLst>
                </a:gridCol>
                <a:gridCol w="1169358">
                  <a:extLst>
                    <a:ext uri="{9D8B030D-6E8A-4147-A177-3AD203B41FA5}">
                      <a16:colId xmlns:a16="http://schemas.microsoft.com/office/drawing/2014/main" val="2470684444"/>
                    </a:ext>
                  </a:extLst>
                </a:gridCol>
              </a:tblGrid>
              <a:tr h="462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Rok</a:t>
                      </a:r>
                      <a:endParaRPr lang="pl-PL" sz="14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2019</a:t>
                      </a:r>
                      <a:endParaRPr lang="pl-PL" sz="14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2020</a:t>
                      </a:r>
                      <a:endParaRPr lang="pl-PL" sz="14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69753"/>
                  </a:ext>
                </a:extLst>
              </a:tr>
              <a:tr h="474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Koszty posiedzeń  Zarządu brutto [PLN]</a:t>
                      </a:r>
                      <a:endParaRPr lang="pl-PL" sz="14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111 006</a:t>
                      </a:r>
                      <a:endParaRPr lang="pl-PL" sz="14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44 418</a:t>
                      </a:r>
                      <a:endParaRPr lang="pl-PL" sz="14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53 339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167 659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71167"/>
                  </a:ext>
                </a:extLst>
              </a:tr>
              <a:tr h="474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 stosunku do kosztów ogółem</a:t>
                      </a:r>
                      <a:endParaRPr lang="pl-PL" sz="14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0,62%</a:t>
                      </a:r>
                      <a:endParaRPr lang="pl-PL" sz="14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spc="-1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0,2%</a:t>
                      </a:r>
                      <a:endParaRPr lang="pl-PL" sz="14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0,2%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0,6%</a:t>
                      </a:r>
                      <a:endParaRPr lang="pl-PL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38225"/>
                  </a:ext>
                </a:extLst>
              </a:tr>
            </a:tbl>
          </a:graphicData>
        </a:graphic>
      </p:graphicFrame>
      <p:sp>
        <p:nvSpPr>
          <p:cNvPr id="8" name="Tytuł 3">
            <a:extLst>
              <a:ext uri="{FF2B5EF4-FFF2-40B4-BE49-F238E27FC236}">
                <a16:creationId xmlns:a16="http://schemas.microsoft.com/office/drawing/2014/main" id="{593F7EE1-E854-4C9D-AD6E-8EEFCBED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19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58595B"/>
                </a:solidFill>
              </a:rPr>
              <a:t>Wybrane koszty Związku w latach 2019-2022</a:t>
            </a:r>
          </a:p>
        </p:txBody>
      </p:sp>
    </p:spTree>
    <p:extLst>
      <p:ext uri="{BB962C8B-B14F-4D97-AF65-F5344CB8AC3E}">
        <p14:creationId xmlns:p14="http://schemas.microsoft.com/office/powerpoint/2010/main" val="220950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8EE487-1DCE-4162-B074-8EE9F8C3C6EF}"/>
              </a:ext>
            </a:extLst>
          </p:cNvPr>
          <p:cNvSpPr txBox="1"/>
          <p:nvPr/>
        </p:nvSpPr>
        <p:spPr>
          <a:xfrm>
            <a:off x="977900" y="2119109"/>
            <a:ext cx="1079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Komisje</a:t>
            </a:r>
          </a:p>
          <a:p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Koszty posiedzeń Komisji w latach 2019-2022 stanowiły ogółem tylko średnio 0,05 % kosztów funkcjonowania Związku, co było możliwe dzięki wsparciu miast goszczących oraz organizacji wielu spotkań w formule on-line: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AE7A93D-A08F-4317-9A02-5E59F31C6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82404"/>
              </p:ext>
            </p:extLst>
          </p:nvPr>
        </p:nvGraphicFramePr>
        <p:xfrm>
          <a:off x="1367367" y="3996673"/>
          <a:ext cx="9012766" cy="185379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715910">
                  <a:extLst>
                    <a:ext uri="{9D8B030D-6E8A-4147-A177-3AD203B41FA5}">
                      <a16:colId xmlns:a16="http://schemas.microsoft.com/office/drawing/2014/main" val="1946076004"/>
                    </a:ext>
                  </a:extLst>
                </a:gridCol>
                <a:gridCol w="1535180">
                  <a:extLst>
                    <a:ext uri="{9D8B030D-6E8A-4147-A177-3AD203B41FA5}">
                      <a16:colId xmlns:a16="http://schemas.microsoft.com/office/drawing/2014/main" val="595851746"/>
                    </a:ext>
                  </a:extLst>
                </a:gridCol>
                <a:gridCol w="1368086">
                  <a:extLst>
                    <a:ext uri="{9D8B030D-6E8A-4147-A177-3AD203B41FA5}">
                      <a16:colId xmlns:a16="http://schemas.microsoft.com/office/drawing/2014/main" val="3426416005"/>
                    </a:ext>
                  </a:extLst>
                </a:gridCol>
                <a:gridCol w="1232322">
                  <a:extLst>
                    <a:ext uri="{9D8B030D-6E8A-4147-A177-3AD203B41FA5}">
                      <a16:colId xmlns:a16="http://schemas.microsoft.com/office/drawing/2014/main" val="3650071336"/>
                    </a:ext>
                  </a:extLst>
                </a:gridCol>
                <a:gridCol w="1161268">
                  <a:extLst>
                    <a:ext uri="{9D8B030D-6E8A-4147-A177-3AD203B41FA5}">
                      <a16:colId xmlns:a16="http://schemas.microsoft.com/office/drawing/2014/main" val="2470684444"/>
                    </a:ext>
                  </a:extLst>
                </a:gridCol>
              </a:tblGrid>
              <a:tr h="60738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Rok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2019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2020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b="1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69753"/>
                  </a:ext>
                </a:extLst>
              </a:tr>
              <a:tr h="62320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koszt brutto [PLN]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23 297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808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8 559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1 950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71167"/>
                  </a:ext>
                </a:extLst>
              </a:tr>
              <a:tr h="62320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 stosunku do kosztów ogółem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0,13%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0,003%</a:t>
                      </a:r>
                      <a:endParaRPr lang="pl-PL" sz="16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0,04%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600" spc="-1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0,007%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38225"/>
                  </a:ext>
                </a:extLst>
              </a:tr>
            </a:tbl>
          </a:graphicData>
        </a:graphic>
      </p:graphicFrame>
      <p:sp>
        <p:nvSpPr>
          <p:cNvPr id="8" name="Tytuł 3">
            <a:extLst>
              <a:ext uri="{FF2B5EF4-FFF2-40B4-BE49-F238E27FC236}">
                <a16:creationId xmlns:a16="http://schemas.microsoft.com/office/drawing/2014/main" id="{593F7EE1-E854-4C9D-AD6E-8EEFCBED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19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58595B"/>
                </a:solidFill>
              </a:rPr>
              <a:t>Wybrane koszty Związku w latach 2019-2022</a:t>
            </a:r>
          </a:p>
        </p:txBody>
      </p:sp>
    </p:spTree>
    <p:extLst>
      <p:ext uri="{BB962C8B-B14F-4D97-AF65-F5344CB8AC3E}">
        <p14:creationId xmlns:p14="http://schemas.microsoft.com/office/powerpoint/2010/main" val="191035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19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58595B"/>
                </a:solidFill>
              </a:rPr>
              <a:t>Wybrane koszty Związku w latach 2019-2022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7917FD4-7762-4F5E-BC80-832512747DB0}"/>
              </a:ext>
            </a:extLst>
          </p:cNvPr>
          <p:cNvSpPr txBox="1"/>
          <p:nvPr/>
        </p:nvSpPr>
        <p:spPr>
          <a:xfrm>
            <a:off x="604434" y="1699222"/>
            <a:ext cx="918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Zatrudnienie</a:t>
            </a:r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94936AE-A466-4E30-A13A-F8F7D32CAE3D}"/>
              </a:ext>
            </a:extLst>
          </p:cNvPr>
          <p:cNvSpPr txBox="1"/>
          <p:nvPr/>
        </p:nvSpPr>
        <p:spPr>
          <a:xfrm>
            <a:off x="604434" y="2068554"/>
            <a:ext cx="1116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Związek w latach 2019-2022 zatrudniał pracowników na różnego rodzaju umowy wynikające ze stosunku pracy. </a:t>
            </a:r>
            <a:br>
              <a:rPr lang="pl-PL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Stan zatrudnienia i koszty wynagrodzeń (bez nagrody rocznej) w analizowanym okresie przedstawiają się następująco: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350215-DEE0-4FE6-ACD9-441EAB7EF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01267"/>
              </p:ext>
            </p:extLst>
          </p:nvPr>
        </p:nvGraphicFramePr>
        <p:xfrm>
          <a:off x="1251949" y="2748602"/>
          <a:ext cx="9081266" cy="389099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454901">
                  <a:extLst>
                    <a:ext uri="{9D8B030D-6E8A-4147-A177-3AD203B41FA5}">
                      <a16:colId xmlns:a16="http://schemas.microsoft.com/office/drawing/2014/main" val="1466803334"/>
                    </a:ext>
                  </a:extLst>
                </a:gridCol>
                <a:gridCol w="1153934">
                  <a:extLst>
                    <a:ext uri="{9D8B030D-6E8A-4147-A177-3AD203B41FA5}">
                      <a16:colId xmlns:a16="http://schemas.microsoft.com/office/drawing/2014/main" val="517418723"/>
                    </a:ext>
                  </a:extLst>
                </a:gridCol>
                <a:gridCol w="1153934">
                  <a:extLst>
                    <a:ext uri="{9D8B030D-6E8A-4147-A177-3AD203B41FA5}">
                      <a16:colId xmlns:a16="http://schemas.microsoft.com/office/drawing/2014/main" val="24057564"/>
                    </a:ext>
                  </a:extLst>
                </a:gridCol>
                <a:gridCol w="1244013">
                  <a:extLst>
                    <a:ext uri="{9D8B030D-6E8A-4147-A177-3AD203B41FA5}">
                      <a16:colId xmlns:a16="http://schemas.microsoft.com/office/drawing/2014/main" val="1318966739"/>
                    </a:ext>
                  </a:extLst>
                </a:gridCol>
                <a:gridCol w="1074484">
                  <a:extLst>
                    <a:ext uri="{9D8B030D-6E8A-4147-A177-3AD203B41FA5}">
                      <a16:colId xmlns:a16="http://schemas.microsoft.com/office/drawing/2014/main" val="788091325"/>
                    </a:ext>
                  </a:extLst>
                </a:gridCol>
              </a:tblGrid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Rok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13030" algn="ct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2019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13030" algn="ct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2020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13030" algn="ctr">
                        <a:spcAft>
                          <a:spcPts val="1000"/>
                        </a:spcAft>
                      </a:pPr>
                      <a:r>
                        <a:rPr lang="pl-PL" sz="13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13030" algn="ctr">
                        <a:spcAft>
                          <a:spcPts val="1000"/>
                        </a:spcAft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  <a:endParaRPr lang="pl-PL" sz="13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392877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2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Liczba pracowników ogółem na dzień 31.12</a:t>
                      </a:r>
                      <a:endParaRPr lang="pl-PL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137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144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algn="r">
                        <a:spcAft>
                          <a:spcPts val="1000"/>
                        </a:spcAft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154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algn="r"/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184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8761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2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Liczba etatów</a:t>
                      </a:r>
                      <a:endParaRPr lang="pl-PL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112,7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100,10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r">
                        <a:spcAft>
                          <a:spcPts val="1000"/>
                        </a:spcAft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122,45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r"/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143,57</a:t>
                      </a:r>
                      <a:endParaRPr lang="pl-PL" sz="13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991723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200" spc="-15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Wynagrodzenia ogółem (+ ZUS pracodawcy i PPK)</a:t>
                      </a:r>
                      <a:endParaRPr lang="pl-PL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9 182 030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300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14 786 667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>
                        <a:spcAft>
                          <a:spcPts val="1000"/>
                        </a:spcAft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15 668 901</a:t>
                      </a:r>
                      <a:endParaRPr lang="pl-PL" sz="13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/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19 713 054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53792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200" b="1" spc="-2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 tym refundacja (ogółem)</a:t>
                      </a:r>
                      <a:endParaRPr lang="pl-PL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6055" indent="-117475" algn="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7 367 562  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6055" indent="-117475" algn="r">
                        <a:spcAft>
                          <a:spcPts val="0"/>
                        </a:spcAft>
                      </a:pPr>
                      <a:r>
                        <a:rPr lang="pl-PL" sz="1300" b="1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13 432 835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6055" indent="-117475" algn="r">
                        <a:spcAft>
                          <a:spcPts val="1000"/>
                        </a:spcAft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14 157 783 </a:t>
                      </a:r>
                      <a:endParaRPr lang="pl-PL" sz="13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6055" indent="-117475" algn="r"/>
                      <a:r>
                        <a:rPr lang="pl-PL" sz="13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18 270 925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333424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Udział refundacji</a:t>
                      </a:r>
                      <a:endParaRPr lang="pl-PL" sz="12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80,29%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90,84%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1000"/>
                        </a:spcAft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90,36%</a:t>
                      </a:r>
                      <a:endParaRPr lang="pl-PL" sz="13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/>
                      <a:r>
                        <a:rPr lang="pl-PL" sz="13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92,68%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80803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200" b="1" spc="-5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Wynagrodzenia po refundacji</a:t>
                      </a:r>
                      <a:r>
                        <a:rPr lang="pl-PL" sz="1200" spc="-5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(z wykonania budżetu)</a:t>
                      </a:r>
                      <a:endParaRPr lang="pl-PL" sz="12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1 814 468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300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1 353 832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1 511 118</a:t>
                      </a:r>
                      <a:endParaRPr lang="pl-PL" sz="13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1 534 565</a:t>
                      </a:r>
                      <a:endParaRPr lang="pl-PL" sz="13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037340"/>
                  </a:ext>
                </a:extLst>
              </a:tr>
              <a:tr h="27355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 b="1" i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r>
                        <a:rPr lang="pl-PL" sz="1100" b="1" i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 tym pracownicy zatrudnieni na umowę o pracę na czas nieokreślony (zespół podstawowy)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300" b="1" i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64543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Liczba pracowników</a:t>
                      </a:r>
                      <a:endParaRPr lang="pl-PL" sz="13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algn="r">
                        <a:spcAft>
                          <a:spcPts val="1000"/>
                        </a:spcAft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  <a:endParaRPr lang="pl-PL" sz="13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algn="r"/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36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74180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spc="-1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Liczba etatów</a:t>
                      </a:r>
                      <a:endParaRPr lang="pl-PL" sz="13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31,5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32,4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>
                        <a:spcAft>
                          <a:spcPts val="1000"/>
                        </a:spcAft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33,9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/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35,9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90829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spc="-5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Wynagrodzenia ogółem (bez odliczenia refundacji)</a:t>
                      </a:r>
                      <a:endParaRPr lang="pl-PL" sz="13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3 409 203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300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3 676 592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>
                        <a:spcAft>
                          <a:spcPts val="1000"/>
                        </a:spcAft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4 139 917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/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4 868 069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756243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Wynagrodzenia po refundacji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1 690 735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300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1  339 632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1 510 200</a:t>
                      </a:r>
                      <a:endParaRPr lang="pl-PL" sz="13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1 439 244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788082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Udział refundacji kwotowo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1 718 468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300" kern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2 336 960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2 629 717</a:t>
                      </a:r>
                      <a:endParaRPr lang="pl-PL" sz="13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3 428 825</a:t>
                      </a:r>
                      <a:endParaRPr lang="pl-PL" sz="13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96782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Udział refundacji 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50,41%</a:t>
                      </a:r>
                    </a:p>
                  </a:txBody>
                  <a:tcPr marL="28628" marR="286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63,56%</a:t>
                      </a:r>
                    </a:p>
                  </a:txBody>
                  <a:tcPr marL="79809" marR="79809" marT="39904" marB="39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63,52%</a:t>
                      </a:r>
                      <a:endParaRPr lang="pl-PL" sz="13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70,44%</a:t>
                      </a:r>
                      <a:endParaRPr lang="pl-PL" sz="13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239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315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94936AE-A466-4E30-A13A-F8F7D32CAE3D}"/>
              </a:ext>
            </a:extLst>
          </p:cNvPr>
          <p:cNvSpPr txBox="1"/>
          <p:nvPr/>
        </p:nvSpPr>
        <p:spPr>
          <a:xfrm>
            <a:off x="604434" y="2093870"/>
            <a:ext cx="10829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Wahania zatrudnienia pracowników wynikają z okresowego zapotrzebowania na pracowników projektowych.</a:t>
            </a:r>
          </a:p>
          <a:p>
            <a:r>
              <a:rPr lang="pl-PL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Trzeba podkreślić wzrastający stopień refundowania wynagrodzeń podstawowego zespołu Biura z projektów, co pokazują dane w tabeli i obrazuje poniższy wykres.</a:t>
            </a:r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CC32D9C5-276C-42A7-93A9-D7BE16E8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19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58595B"/>
                </a:solidFill>
              </a:rPr>
              <a:t>Wybrane koszty Związku w latach 2019-2022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C59A877-7C9D-4B55-9A76-A735417A5BB7}"/>
              </a:ext>
            </a:extLst>
          </p:cNvPr>
          <p:cNvSpPr txBox="1"/>
          <p:nvPr/>
        </p:nvSpPr>
        <p:spPr>
          <a:xfrm>
            <a:off x="604434" y="1699222"/>
            <a:ext cx="918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Zatrudnienie</a:t>
            </a:r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415084"/>
              </p:ext>
            </p:extLst>
          </p:nvPr>
        </p:nvGraphicFramePr>
        <p:xfrm>
          <a:off x="1445341" y="2940689"/>
          <a:ext cx="9188631" cy="367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9581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7917FD4-7762-4F5E-BC80-832512747DB0}"/>
              </a:ext>
            </a:extLst>
          </p:cNvPr>
          <p:cNvSpPr txBox="1"/>
          <p:nvPr/>
        </p:nvSpPr>
        <p:spPr>
          <a:xfrm>
            <a:off x="583489" y="1829839"/>
            <a:ext cx="918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Koszty realizowanych projektów</a:t>
            </a:r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C381B6B0-F24D-495A-B365-445FBABA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19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58595B"/>
                </a:solidFill>
              </a:rPr>
              <a:t>Wybrane koszty Związku w latach 2019-2022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5DA52D4-E453-4BDF-9CD4-41BAEDA7C88F}"/>
              </a:ext>
            </a:extLst>
          </p:cNvPr>
          <p:cNvSpPr txBox="1"/>
          <p:nvPr/>
        </p:nvSpPr>
        <p:spPr>
          <a:xfrm>
            <a:off x="583489" y="2540668"/>
            <a:ext cx="10875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przestrzeni lat 2019-2022 Związek realizował ogółem 16 rodzajów projektów, finansowanych </a:t>
            </a:r>
            <a:b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różnych źródeł, z których największe znaczenie miały: Mechanizm finansowy </a:t>
            </a:r>
            <a:r>
              <a:rPr lang="pl-PL" b="1" dirty="0">
                <a:solidFill>
                  <a:srgbClr val="F68B1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EOG</a:t>
            </a:r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(norweski) i fundusze strukturalne </a:t>
            </a:r>
            <a:r>
              <a:rPr lang="pl-PL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UE</a:t>
            </a:r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Koszty realizowanych projektów w kolejnych latach (PLN) przedstawia tabela na następnym slajdzie:</a:t>
            </a:r>
          </a:p>
        </p:txBody>
      </p:sp>
    </p:spTree>
    <p:extLst>
      <p:ext uri="{BB962C8B-B14F-4D97-AF65-F5344CB8AC3E}">
        <p14:creationId xmlns:p14="http://schemas.microsoft.com/office/powerpoint/2010/main" val="3784609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FFD8E01-0A57-0A27-BE19-404E69BCC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26635"/>
              </p:ext>
            </p:extLst>
          </p:nvPr>
        </p:nvGraphicFramePr>
        <p:xfrm>
          <a:off x="516467" y="382939"/>
          <a:ext cx="11235266" cy="601807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238006">
                  <a:extLst>
                    <a:ext uri="{9D8B030D-6E8A-4147-A177-3AD203B41FA5}">
                      <a16:colId xmlns:a16="http://schemas.microsoft.com/office/drawing/2014/main" val="163436760"/>
                    </a:ext>
                  </a:extLst>
                </a:gridCol>
                <a:gridCol w="1252984">
                  <a:extLst>
                    <a:ext uri="{9D8B030D-6E8A-4147-A177-3AD203B41FA5}">
                      <a16:colId xmlns:a16="http://schemas.microsoft.com/office/drawing/2014/main" val="2365482391"/>
                    </a:ext>
                  </a:extLst>
                </a:gridCol>
                <a:gridCol w="1248092">
                  <a:extLst>
                    <a:ext uri="{9D8B030D-6E8A-4147-A177-3AD203B41FA5}">
                      <a16:colId xmlns:a16="http://schemas.microsoft.com/office/drawing/2014/main" val="1028401601"/>
                    </a:ext>
                  </a:extLst>
                </a:gridCol>
                <a:gridCol w="1248092">
                  <a:extLst>
                    <a:ext uri="{9D8B030D-6E8A-4147-A177-3AD203B41FA5}">
                      <a16:colId xmlns:a16="http://schemas.microsoft.com/office/drawing/2014/main" val="3183524136"/>
                    </a:ext>
                  </a:extLst>
                </a:gridCol>
                <a:gridCol w="1248092">
                  <a:extLst>
                    <a:ext uri="{9D8B030D-6E8A-4147-A177-3AD203B41FA5}">
                      <a16:colId xmlns:a16="http://schemas.microsoft.com/office/drawing/2014/main" val="1092687063"/>
                    </a:ext>
                  </a:extLst>
                </a:gridCol>
              </a:tblGrid>
              <a:tr h="288663">
                <a:tc>
                  <a:txBody>
                    <a:bodyPr/>
                    <a:lstStyle/>
                    <a:p>
                      <a:pPr algn="ctr"/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Projekt</a:t>
                      </a:r>
                      <a:endParaRPr lang="pl-PL" sz="16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/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2019</a:t>
                      </a:r>
                      <a:endParaRPr lang="pl-PL" sz="16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/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2020</a:t>
                      </a:r>
                      <a:endParaRPr lang="pl-PL" sz="16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/>
                      <a:r>
                        <a:rPr lang="pl-PL" sz="1600" b="1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  <a:endParaRPr lang="pl-PL" sz="1600" b="1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/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  <a:endParaRPr lang="pl-PL" sz="16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67524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b="1" spc="-30" dirty="0">
                          <a:solidFill>
                            <a:srgbClr val="F68B1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MRL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- Monitoring rozwoju lokalnego w miastach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139 222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3585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b="1" spc="-30" dirty="0">
                          <a:solidFill>
                            <a:srgbClr val="F68B1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SMUP</a:t>
                      </a:r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- „System Monitorowania Usług Publicznych”</a:t>
                      </a:r>
                      <a:endParaRPr lang="pl-PL" sz="16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772 681</a:t>
                      </a:r>
                      <a:endParaRPr lang="pl-PL" sz="16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1 140 399</a:t>
                      </a:r>
                      <a:endParaRPr lang="pl-PL" sz="16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934 131</a:t>
                      </a:r>
                      <a:endParaRPr lang="pl-PL" sz="16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2 149 995</a:t>
                      </a:r>
                      <a:endParaRPr lang="pl-PL" sz="16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45489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b="1" spc="-30" dirty="0">
                          <a:solidFill>
                            <a:srgbClr val="F68B1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PIN</a:t>
                      </a:r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podnoszenie jakości usług administracyjnych w miastach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941 339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404 485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634419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b="1" spc="-30" dirty="0">
                          <a:solidFill>
                            <a:srgbClr val="F68B1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PPP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- „Rozwój partnerstwa publiczno-prywatnego w Polsce”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469 160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33 042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183 101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19720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b="1" spc="-30" dirty="0">
                          <a:solidFill>
                            <a:srgbClr val="F68B1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ORE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- Wsparcie kadry JST w zarządzaniu oświatą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263 900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265 685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230 545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192 317 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277969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Przestrzeń dla partycypacji </a:t>
                      </a:r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„</a:t>
                      </a:r>
                      <a:r>
                        <a:rPr lang="pl-PL" sz="1600" b="1" spc="-30" dirty="0">
                          <a:solidFill>
                            <a:srgbClr val="F68B1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STOCZNIA</a:t>
                      </a:r>
                      <a:r>
                        <a:rPr lang="pl-PL" sz="1600" b="1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”</a:t>
                      </a:r>
                      <a:endParaRPr lang="pl-PL" sz="16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26 699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11 919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9 534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5 674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16181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firm rodzinnych (</a:t>
                      </a:r>
                      <a:r>
                        <a:rPr lang="pl-PL" sz="1600" b="1" spc="-3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IFR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)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324 060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284 855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12311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Wypędzeni 1939 (FWP-N i różne krajowe, gł. UMWW)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11 240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28 000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24 795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7 770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5886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b="1" i="1" spc="-30" dirty="0" err="1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Urbact</a:t>
                      </a:r>
                      <a:r>
                        <a:rPr lang="pl-PL" sz="1600" b="1" i="1" spc="-3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l-PL" sz="1600" b="1" i="1" spc="-30" dirty="0" err="1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ll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(Komisja Europejska)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172 498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162 338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183 676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211 577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04247"/>
                  </a:ext>
                </a:extLst>
              </a:tr>
              <a:tr h="478999">
                <a:tc>
                  <a:txBody>
                    <a:bodyPr/>
                    <a:lstStyle/>
                    <a:p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CAS Międzynarodowy Certyfikat Studiów Podyplomowych dla kadry zarządzającej JST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1 557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85944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r>
                        <a:rPr lang="pl-PL" sz="1600" b="1" spc="-30" dirty="0">
                          <a:solidFill>
                            <a:srgbClr val="F68B1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Projekt Norweski 5 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(„Rozwój lokalny”)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9 342 045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17 716 495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10 409 903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9 845 780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67803"/>
                  </a:ext>
                </a:extLst>
              </a:tr>
              <a:tr h="453282">
                <a:tc>
                  <a:txBody>
                    <a:bodyPr/>
                    <a:lstStyle/>
                    <a:p>
                      <a:r>
                        <a:rPr lang="pl-PL" sz="1600" b="1" spc="-30" dirty="0">
                          <a:solidFill>
                            <a:srgbClr val="F68B1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DS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- Schematy Dialogu Społecznego dla Godnej Pracy w samorządzie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159 533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240 166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60 845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02564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b="1" spc="-3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CWD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- Pilotaż Centrum Wsparcia Doradczego 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742 484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6 828 852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1 457 815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70821"/>
                  </a:ext>
                </a:extLst>
              </a:tr>
              <a:tr h="288663">
                <a:tc>
                  <a:txBody>
                    <a:bodyPr/>
                    <a:lstStyle/>
                    <a:p>
                      <a:r>
                        <a:rPr lang="pl-PL" sz="1600" b="1" spc="-3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CWD PLUS 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Centrum Wsparcia Doradczego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8 178 759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205167"/>
                  </a:ext>
                </a:extLst>
              </a:tr>
              <a:tr h="453282">
                <a:tc>
                  <a:txBody>
                    <a:bodyPr/>
                    <a:lstStyle/>
                    <a:p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Mocniejsze </a:t>
                      </a:r>
                      <a:r>
                        <a:rPr lang="pl-PL" sz="1600" b="1" spc="-30" dirty="0">
                          <a:solidFill>
                            <a:srgbClr val="F68B1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NGO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dla edukacji i aktywności obywatelskiej młodych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15 164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20 353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25258"/>
                  </a:ext>
                </a:extLst>
              </a:tr>
              <a:tr h="679924">
                <a:tc>
                  <a:txBody>
                    <a:bodyPr/>
                    <a:lstStyle/>
                    <a:p>
                      <a:r>
                        <a:rPr lang="pl-PL" sz="1600" b="1" spc="-30" dirty="0">
                          <a:solidFill>
                            <a:srgbClr val="F68B1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Inicjatywa Bilateralna </a:t>
                      </a:r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Finansowanie nawiązywania porozumień partnerskich między miastami polskimi a miastami z EOG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17 377</a:t>
                      </a:r>
                      <a:endParaRPr lang="pl-PL" sz="16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spc="-3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311 032</a:t>
                      </a:r>
                      <a:endParaRPr lang="pl-PL" sz="16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1540" marR="41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1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646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7917FD4-7762-4F5E-BC80-832512747DB0}"/>
              </a:ext>
            </a:extLst>
          </p:cNvPr>
          <p:cNvSpPr txBox="1"/>
          <p:nvPr/>
        </p:nvSpPr>
        <p:spPr>
          <a:xfrm>
            <a:off x="604434" y="1960616"/>
            <a:ext cx="918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Koszty realizowanych projektów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94936AE-A466-4E30-A13A-F8F7D32CAE3D}"/>
              </a:ext>
            </a:extLst>
          </p:cNvPr>
          <p:cNvSpPr txBox="1"/>
          <p:nvPr/>
        </p:nvSpPr>
        <p:spPr>
          <a:xfrm>
            <a:off x="583490" y="2441867"/>
            <a:ext cx="10247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Projekty miały różny charakter, ale ich główną cechą był </a:t>
            </a:r>
            <a:r>
              <a:rPr lang="pl-PL" sz="14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przedstawicieli miast</a:t>
            </a:r>
            <a:r>
              <a:rPr lang="pl-PL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oraz </a:t>
            </a:r>
            <a:r>
              <a:rPr lang="pl-PL" sz="14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realizacja wielu przedsięwzięć w licznych miastach członkowskich</a:t>
            </a:r>
            <a:r>
              <a:rPr lang="pl-PL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 na Ukrainie - w miastach partnerskich naszych miast.</a:t>
            </a:r>
          </a:p>
          <a:p>
            <a:endParaRPr lang="pl-PL" sz="14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własny w projektach realizowanych z dotacji wynosił w latach 2019-2022 średnio 0,24 % łącznych wydatków projektowych i zmniejszał się w kolejnych latach. W 2022 roku wynosił 19 610 zł, stanowiąc 0,09% wydatków projektowych.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79A4F7C-CC3B-478B-9B0D-FAB76094E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1595"/>
              </p:ext>
            </p:extLst>
          </p:nvPr>
        </p:nvGraphicFramePr>
        <p:xfrm>
          <a:off x="1362904" y="4014162"/>
          <a:ext cx="8162095" cy="198023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88767">
                  <a:extLst>
                    <a:ext uri="{9D8B030D-6E8A-4147-A177-3AD203B41FA5}">
                      <a16:colId xmlns:a16="http://schemas.microsoft.com/office/drawing/2014/main" val="2029994635"/>
                    </a:ext>
                  </a:extLst>
                </a:gridCol>
                <a:gridCol w="1318332">
                  <a:extLst>
                    <a:ext uri="{9D8B030D-6E8A-4147-A177-3AD203B41FA5}">
                      <a16:colId xmlns:a16="http://schemas.microsoft.com/office/drawing/2014/main" val="300340050"/>
                    </a:ext>
                  </a:extLst>
                </a:gridCol>
                <a:gridCol w="1318332">
                  <a:extLst>
                    <a:ext uri="{9D8B030D-6E8A-4147-A177-3AD203B41FA5}">
                      <a16:colId xmlns:a16="http://schemas.microsoft.com/office/drawing/2014/main" val="2091780346"/>
                    </a:ext>
                  </a:extLst>
                </a:gridCol>
                <a:gridCol w="1318332">
                  <a:extLst>
                    <a:ext uri="{9D8B030D-6E8A-4147-A177-3AD203B41FA5}">
                      <a16:colId xmlns:a16="http://schemas.microsoft.com/office/drawing/2014/main" val="1372334911"/>
                    </a:ext>
                  </a:extLst>
                </a:gridCol>
                <a:gridCol w="1318332">
                  <a:extLst>
                    <a:ext uri="{9D8B030D-6E8A-4147-A177-3AD203B41FA5}">
                      <a16:colId xmlns:a16="http://schemas.microsoft.com/office/drawing/2014/main" val="2846967406"/>
                    </a:ext>
                  </a:extLst>
                </a:gridCol>
              </a:tblGrid>
              <a:tr h="495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39865" marR="398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2019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spcAft>
                          <a:spcPts val="1000"/>
                        </a:spcAft>
                      </a:pPr>
                      <a:r>
                        <a:rPr lang="pl-PL" sz="15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  <a:endParaRPr lang="pl-PL" sz="15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spcAft>
                          <a:spcPts val="100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  <a:endParaRPr lang="pl-PL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493498"/>
                  </a:ext>
                </a:extLst>
              </a:tr>
              <a:tr h="495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Wydatki z grantów (W)</a:t>
                      </a:r>
                      <a:endParaRPr lang="pl-PL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9865" marR="398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12 462 844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20 951 235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19 077 244</a:t>
                      </a:r>
                      <a:endParaRPr lang="pl-PL" sz="15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22 443 474</a:t>
                      </a:r>
                      <a:endParaRPr lang="pl-PL" sz="15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1881"/>
                  </a:ext>
                </a:extLst>
              </a:tr>
              <a:tr h="495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spc="-15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Udział własny (U)</a:t>
                      </a:r>
                      <a:endParaRPr lang="pl-PL" sz="15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9865" marR="398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50 550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34 220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58 064</a:t>
                      </a:r>
                      <a:endParaRPr lang="pl-PL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19 610</a:t>
                      </a:r>
                      <a:endParaRPr lang="pl-PL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78852"/>
                  </a:ext>
                </a:extLst>
              </a:tr>
              <a:tr h="495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b="1" spc="-3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Relacja U </a:t>
                      </a:r>
                      <a:r>
                        <a:rPr lang="pl-PL" sz="1500" spc="-3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 </a:t>
                      </a:r>
                      <a:r>
                        <a:rPr lang="pl-PL" sz="1500" b="1" spc="-3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 [%]</a:t>
                      </a:r>
                      <a:endParaRPr lang="pl-PL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9865" marR="398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5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5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0,16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0,30</a:t>
                      </a:r>
                      <a:endParaRPr lang="pl-PL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0,09</a:t>
                      </a:r>
                      <a:endParaRPr lang="pl-PL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48998"/>
                  </a:ext>
                </a:extLst>
              </a:tr>
            </a:tbl>
          </a:graphicData>
        </a:graphic>
      </p:graphicFrame>
      <p:sp>
        <p:nvSpPr>
          <p:cNvPr id="8" name="Tytuł 3">
            <a:extLst>
              <a:ext uri="{FF2B5EF4-FFF2-40B4-BE49-F238E27FC236}">
                <a16:creationId xmlns:a16="http://schemas.microsoft.com/office/drawing/2014/main" id="{17087183-5869-450A-A5E2-091F9453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19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58595B"/>
                </a:solidFill>
              </a:rPr>
              <a:t>Wybrane koszty Związku w latach 2019-2022</a:t>
            </a:r>
          </a:p>
        </p:txBody>
      </p:sp>
    </p:spTree>
    <p:extLst>
      <p:ext uri="{BB962C8B-B14F-4D97-AF65-F5344CB8AC3E}">
        <p14:creationId xmlns:p14="http://schemas.microsoft.com/office/powerpoint/2010/main" val="4182698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7917FD4-7762-4F5E-BC80-832512747DB0}"/>
              </a:ext>
            </a:extLst>
          </p:cNvPr>
          <p:cNvSpPr txBox="1"/>
          <p:nvPr/>
        </p:nvSpPr>
        <p:spPr>
          <a:xfrm>
            <a:off x="654768" y="1960615"/>
            <a:ext cx="918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Koszty realizowanych projektów</a:t>
            </a:r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94936AE-A466-4E30-A13A-F8F7D32CAE3D}"/>
              </a:ext>
            </a:extLst>
          </p:cNvPr>
          <p:cNvSpPr txBox="1"/>
          <p:nvPr/>
        </p:nvSpPr>
        <p:spPr>
          <a:xfrm>
            <a:off x="654768" y="2336215"/>
            <a:ext cx="1027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Dane te obrazuje poniższy wykres:</a:t>
            </a:r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6CF716D9-8369-4D8A-89E2-46B7D7BF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19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58595B"/>
                </a:solidFill>
              </a:rPr>
              <a:t>Wybrane koszty Związku w latach 2019-2022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976275"/>
              </p:ext>
            </p:extLst>
          </p:nvPr>
        </p:nvGraphicFramePr>
        <p:xfrm>
          <a:off x="544682" y="2772697"/>
          <a:ext cx="10758318" cy="39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414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177651-4D11-40FE-A953-59C17235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57" y="1510"/>
            <a:ext cx="10251600" cy="10081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3400" dirty="0">
                <a:solidFill>
                  <a:srgbClr val="58595B"/>
                </a:solidFill>
              </a:rPr>
              <a:t>Komisja Rewizyjna ZMP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F5F6CBD-F632-43D6-83AF-0709B3AF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96" y="3876005"/>
            <a:ext cx="1774454" cy="17855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1EA8FD2-5309-476A-AA52-1DDCC144F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26" y="1803349"/>
            <a:ext cx="1774454" cy="178554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EB162D8-F362-4895-A2DF-11B645ED2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67" y="1860234"/>
            <a:ext cx="1774454" cy="178554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C18978A-0C37-4A51-B573-CF93A8BB2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36" y="3876005"/>
            <a:ext cx="1774455" cy="178554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83526D2-2FB7-4D33-9A78-ED3119923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13" y="3876002"/>
            <a:ext cx="1774454" cy="1785544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FF9E09CB-FA4A-4ECF-8E57-0243BA592AB9}"/>
              </a:ext>
            </a:extLst>
          </p:cNvPr>
          <p:cNvSpPr txBox="1">
            <a:spLocks/>
          </p:cNvSpPr>
          <p:nvPr/>
        </p:nvSpPr>
        <p:spPr>
          <a:xfrm>
            <a:off x="3071243" y="1995295"/>
            <a:ext cx="3757863" cy="142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Janusz </a:t>
            </a:r>
            <a:r>
              <a:rPr lang="pl-PL" sz="1800" b="1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Żmurkiewicz</a:t>
            </a:r>
            <a:r>
              <a:rPr lang="pl-PL" sz="18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Prezydent Świnoujścia</a:t>
            </a:r>
          </a:p>
          <a:p>
            <a:r>
              <a:rPr lang="pl-PL" sz="1800" i="1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Przewodniczący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CDD6DD2B-DABD-4A4D-B898-52CEE0EBBE61}"/>
              </a:ext>
            </a:extLst>
          </p:cNvPr>
          <p:cNvSpPr txBox="1">
            <a:spLocks/>
          </p:cNvSpPr>
          <p:nvPr/>
        </p:nvSpPr>
        <p:spPr>
          <a:xfrm>
            <a:off x="8116185" y="1979657"/>
            <a:ext cx="3757863" cy="142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Marcin </a:t>
            </a:r>
            <a:r>
              <a:rPr lang="pl-PL" sz="1800" b="1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Bazylak</a:t>
            </a:r>
            <a:b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Prezydent Dąbrowy Górniczej</a:t>
            </a:r>
          </a:p>
          <a:p>
            <a:r>
              <a:rPr lang="pl-PL" sz="1800" i="1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Zastępca Przewodniczącego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FE80119B-7543-453D-945E-A86C0EADA3EF}"/>
              </a:ext>
            </a:extLst>
          </p:cNvPr>
          <p:cNvSpPr txBox="1">
            <a:spLocks/>
          </p:cNvSpPr>
          <p:nvPr/>
        </p:nvSpPr>
        <p:spPr>
          <a:xfrm>
            <a:off x="240989" y="5619361"/>
            <a:ext cx="3757863" cy="72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Franciszek Marszałek</a:t>
            </a:r>
            <a:b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Burmistrz Krotoszyna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0F1BA936-B4CC-4314-B1B3-E5C47FAA1EF2}"/>
              </a:ext>
            </a:extLst>
          </p:cNvPr>
          <p:cNvSpPr txBox="1">
            <a:spLocks/>
          </p:cNvSpPr>
          <p:nvPr/>
        </p:nvSpPr>
        <p:spPr>
          <a:xfrm>
            <a:off x="3757363" y="5619361"/>
            <a:ext cx="3757863" cy="72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Marcin Gołaszewski</a:t>
            </a:r>
            <a:b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Przewodniczący RM Łodzi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A319EDE9-2063-4BD8-AFD3-121F45734845}"/>
              </a:ext>
            </a:extLst>
          </p:cNvPr>
          <p:cNvSpPr txBox="1">
            <a:spLocks/>
          </p:cNvSpPr>
          <p:nvPr/>
        </p:nvSpPr>
        <p:spPr>
          <a:xfrm>
            <a:off x="7515226" y="5590382"/>
            <a:ext cx="4358822" cy="72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Marcin Witko</a:t>
            </a:r>
            <a:br>
              <a:rPr lang="pl-PL" sz="18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Prezydent Tomaszowa Mazowieckiego</a:t>
            </a:r>
          </a:p>
        </p:txBody>
      </p:sp>
    </p:spTree>
    <p:extLst>
      <p:ext uri="{BB962C8B-B14F-4D97-AF65-F5344CB8AC3E}">
        <p14:creationId xmlns:p14="http://schemas.microsoft.com/office/powerpoint/2010/main" val="20412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C79140-0FA4-4432-923D-9A3943D2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97" y="2457450"/>
            <a:ext cx="10251200" cy="713600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22944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0"/>
            <a:ext cx="10251200" cy="1009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Organy Związku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8EE487-1DCE-4162-B074-8EE9F8C3C6EF}"/>
              </a:ext>
            </a:extLst>
          </p:cNvPr>
          <p:cNvSpPr txBox="1"/>
          <p:nvPr/>
        </p:nvSpPr>
        <p:spPr>
          <a:xfrm>
            <a:off x="747309" y="1938133"/>
            <a:ext cx="47581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Zgromadzenie Ogólne </a:t>
            </a:r>
          </a:p>
          <a:p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XLV  Zgromadzenie Ogólne ZMP w Poznaniu uchwaliło w dniu 11 marca 2022r. budżet Związku na rok 2022, określając przychody </a:t>
            </a:r>
            <a:b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koszty ZMP oraz zakres upoważnień dla Zarządu Związku do dokonywania zmian </a:t>
            </a:r>
            <a:b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budżecie. </a:t>
            </a:r>
            <a:b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XLV Zgromadzeniu Ogólnym Związku Miast Polskich wzięło udział 182 delegatów </a:t>
            </a:r>
            <a:b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(51,6 % liczby delegatów uprawnionych do głosowania). W Zgromadzeniu wzięli również udział obserwatorzy i zaproszeni goście.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FEFC9E9-3A66-4278-B1EB-B4564CEDE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1284" r="346" b="1553"/>
          <a:stretch/>
        </p:blipFill>
        <p:spPr>
          <a:xfrm>
            <a:off x="5900335" y="2387601"/>
            <a:ext cx="5763432" cy="340019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1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0"/>
            <a:ext cx="10251200" cy="1009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Organy Związku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8EE487-1DCE-4162-B074-8EE9F8C3C6EF}"/>
              </a:ext>
            </a:extLst>
          </p:cNvPr>
          <p:cNvSpPr txBox="1"/>
          <p:nvPr/>
        </p:nvSpPr>
        <p:spPr>
          <a:xfrm>
            <a:off x="762001" y="1861933"/>
            <a:ext cx="542778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Zarząd Związku Miast Polskich </a:t>
            </a:r>
          </a:p>
          <a:p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Przedstawiciele Komisji Rewizyjnej mieli możliwość obserwować na bieżąco działania podejmowane przez Zarząd Związku, biorąc udział we wszystkich posiedzeniach Zarządu, które odbyły się w 2022 roku. Stacjonarne posiedzenia  Zarządu odbyły się </a:t>
            </a:r>
            <a:b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11 miastach: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Włocławku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(21 stycznia), </a:t>
            </a:r>
            <a:b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Poznaniu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(18 lutego) 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Sopocie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(11 kwietnia),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Starogardzie Gdańskim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(13 maja),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Warszawie </a:t>
            </a:r>
            <a:b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(8 czerwca),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Suwałkach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(8 lipca),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Olsztynie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(26 sierpnia),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Hrubieszowie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( 23 września),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Krakowie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(21 października),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Tarnowskich Górach </a:t>
            </a:r>
            <a:b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(18 listopada),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Uniejowie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(9 grudnia).</a:t>
            </a:r>
            <a:b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Jedno posiedzenie odbyło się zdalnie 25 marca.</a:t>
            </a:r>
          </a:p>
          <a:p>
            <a:endParaRPr lang="pl-PL" sz="17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7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D2156F3-41E1-42A2-8686-784F218F1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r="1490"/>
          <a:stretch/>
        </p:blipFill>
        <p:spPr bwMode="auto">
          <a:xfrm>
            <a:off x="6304139" y="2720026"/>
            <a:ext cx="5519772" cy="2977405"/>
          </a:xfrm>
          <a:prstGeom prst="round2Diag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07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0"/>
            <a:ext cx="10251200" cy="1009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Organy Związku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8EE487-1DCE-4162-B074-8EE9F8C3C6EF}"/>
              </a:ext>
            </a:extLst>
          </p:cNvPr>
          <p:cNvSpPr txBox="1"/>
          <p:nvPr/>
        </p:nvSpPr>
        <p:spPr>
          <a:xfrm>
            <a:off x="857251" y="2001788"/>
            <a:ext cx="1015364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Rewizyjna </a:t>
            </a:r>
          </a:p>
          <a:p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Zgodnie z § 38 Statutu ZMP Komisja dokonuje kontroli zgodności działań Zarządu ze Statutem </a:t>
            </a:r>
            <a:b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uchwałami Zgromadzenia Ogólnego oraz bada realizację budżetu w poszczególnych latach. </a:t>
            </a:r>
          </a:p>
          <a:p>
            <a:endParaRPr lang="pl-PL" sz="17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Corocznie Zgromadzenie Ogólne, zgodnie z § 18 pkt. 6 Statutu, przyjmuje sprawozdania </a:t>
            </a:r>
            <a:b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działalności Zarządu Związku i wykonania budżetu oraz bilans roczny. </a:t>
            </a:r>
          </a:p>
          <a:p>
            <a:endParaRPr lang="pl-PL" sz="17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Członkowie Komisji regularnie opiniowali wykonanie budżetu, przedstawiane na posiedzeniach Zarządu co kwartał. </a:t>
            </a:r>
          </a:p>
          <a:p>
            <a:endParaRPr lang="pl-PL" sz="17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Członkowie Komisji uczestniczyli w posiedzeniach Zarządu w charakterze obserwatorów.</a:t>
            </a:r>
          </a:p>
        </p:txBody>
      </p:sp>
    </p:spTree>
    <p:extLst>
      <p:ext uri="{BB962C8B-B14F-4D97-AF65-F5344CB8AC3E}">
        <p14:creationId xmlns:p14="http://schemas.microsoft.com/office/powerpoint/2010/main" val="101980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0"/>
            <a:ext cx="10251200" cy="1009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Organy Związku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8EE487-1DCE-4162-B074-8EE9F8C3C6EF}"/>
              </a:ext>
            </a:extLst>
          </p:cNvPr>
          <p:cNvSpPr txBox="1"/>
          <p:nvPr/>
        </p:nvSpPr>
        <p:spPr>
          <a:xfrm>
            <a:off x="872072" y="1768796"/>
            <a:ext cx="108542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Komisje problemowe Związku </a:t>
            </a:r>
          </a:p>
          <a:p>
            <a:endParaRPr lang="pl-PL" b="1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2022 roku Komisje odbyły ogółem 33 posiedzenia, w tym 26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posiedzeń stacjonarnie, 7 posiedzeń on-line,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tym: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Bezpieczeństwa i Porządku Publicznego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pl-PL" sz="1700" b="1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w: Dolsku, 20-21.06, Wrocławiu 3-4.10, Częstochowie 15-16.12);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Praw Człowieka i Równego Traktowania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tym 3 stacjonarne, 2 online: 1.03 – online, 27.05 w Warszawie, 5.07.– online,  18.10. w Poznaniu, 16.12.w Krakowie),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Edukacji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we Wrocławiu, 25-26.10.),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Gospodarki Mieszkaniowej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w: Sopocie 24.05.2022, Chełmnie: 16.09)</a:t>
            </a:r>
            <a:r>
              <a:rPr lang="pl-PL" sz="1700" b="1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Finansów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online 22.03, 26.04, 7.06. 30.09);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Polityki Społecznej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tym 1 online 10,03 </a:t>
            </a:r>
            <a:b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1 stacjonarne w Krakowie 20-21,06),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Gospodarki Komunalnej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</a:t>
            </a:r>
            <a:r>
              <a:rPr lang="pl-PL" sz="1700" b="1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tym 1 online 16.02. i 1 stacjonarne w Jarocinie 3.11.)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Turystyki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tym 1 online 26.10. i jedno stacjonarne w Krakowie 8.12. na którym wybrano nową przewodniczącą Komisji, została nią </a:t>
            </a:r>
            <a:r>
              <a:rPr lang="pl-PL" sz="1700" i="1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Pani Katarzyna Gądek z UM Krakowa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Sportu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pl-PL" sz="1700" b="1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11-12.04 w Katowicach i Zabrzu, 18-19.08 w Toruniu, 5-6.10 w Łodzi,);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Klimatu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tym 1 online:  10.06.2022 w Krakowie, 14.10 on-line,18.11 w Ostrowie Wielkopolskim);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Małych Miast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Poznaniu 17.10.);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Polityki Miejskiej i Rozwoju Miast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28.06 r w Katowicach, 21.09 w Pleszewie biorąc udział w konferencji „Poza metropolią – rewitalizacja małych i średnich miast”);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Partnerstwa </a:t>
            </a:r>
            <a:b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Dialogu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tym 1 raz online i 1 raz stacjonarnie: 2.06. online i 21-22. 06.w Dąbrowie Górniczej, gdzie wzięli udział  w 9. Forum Praktyków Partycypacji); 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Partnerstwa Publiczno-Prywatnego</a:t>
            </a:r>
            <a:r>
              <a:rPr lang="pl-PL" sz="17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7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Koninie, </a:t>
            </a:r>
            <a:b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700" dirty="0">
                <a:solidFill>
                  <a:srgbClr val="58595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1-2.12.2022, hybrydowo). </a:t>
            </a:r>
          </a:p>
          <a:p>
            <a:r>
              <a:rPr lang="pl-PL" dirty="0"/>
              <a:t> </a:t>
            </a:r>
          </a:p>
          <a:p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9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0"/>
            <a:ext cx="10251200" cy="1009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Organy Związku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8EE487-1DCE-4162-B074-8EE9F8C3C6EF}"/>
              </a:ext>
            </a:extLst>
          </p:cNvPr>
          <p:cNvSpPr txBox="1"/>
          <p:nvPr/>
        </p:nvSpPr>
        <p:spPr>
          <a:xfrm>
            <a:off x="762001" y="1861933"/>
            <a:ext cx="10563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Komisje problemowe Związku </a:t>
            </a:r>
          </a:p>
          <a:p>
            <a:endParaRPr lang="pl-PL" b="1" dirty="0"/>
          </a:p>
          <a:p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Ani razu nie spotkało się 7 Komisji</a:t>
            </a:r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 Administracji; Geodezji i Infrastruktury Informacji Przestrzennej; Kultury</a:t>
            </a:r>
            <a:r>
              <a:rPr lang="pl-PL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Polityki Europejskiej i Spraw Zagranicznych; Transportu; Gospo­darki Nieruchomościami; Zagospodarowania Przestrzennego.</a:t>
            </a:r>
          </a:p>
          <a:p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Komisja zobowiązuje Zarząd Związku do podjęcia działań na rzecz aktywizacji prac komisji problemowych.</a:t>
            </a:r>
          </a:p>
          <a:p>
            <a:r>
              <a:rPr lang="pl-PL" dirty="0">
                <a:solidFill>
                  <a:schemeClr val="bg2"/>
                </a:solidFill>
              </a:rPr>
              <a:t> </a:t>
            </a:r>
          </a:p>
          <a:p>
            <a:endParaRPr lang="pl-PL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0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030868-8BE0-4639-A076-69775FEB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"/>
            <a:ext cx="10251200" cy="10001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3400" b="1" dirty="0">
                <a:solidFill>
                  <a:srgbClr val="58595B"/>
                </a:solidFill>
              </a:rPr>
              <a:t>Przychody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AAE7E-80DC-43D8-8C3E-1DD3E209A0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1075" y="1920874"/>
            <a:ext cx="9939338" cy="4537075"/>
          </a:xfrm>
        </p:spPr>
        <p:txBody>
          <a:bodyPr>
            <a:normAutofit/>
          </a:bodyPr>
          <a:lstStyle/>
          <a:p>
            <a:pPr marL="146050" indent="0">
              <a:buNone/>
            </a:pPr>
            <a:r>
              <a:rPr lang="pl-PL" sz="1800" dirty="0">
                <a:solidFill>
                  <a:schemeClr val="bg2"/>
                </a:solidFill>
              </a:rPr>
              <a:t>Planowane w uchwale budżetowej: </a:t>
            </a:r>
            <a:br>
              <a:rPr lang="pl-PL" sz="1800" dirty="0">
                <a:solidFill>
                  <a:schemeClr val="bg2"/>
                </a:solidFill>
              </a:rPr>
            </a:br>
            <a:endParaRPr lang="pl-PL" sz="1800" dirty="0">
              <a:solidFill>
                <a:schemeClr val="bg2"/>
              </a:solidFill>
            </a:endParaRPr>
          </a:p>
          <a:p>
            <a:pPr marL="146050" indent="0">
              <a:buNone/>
            </a:pPr>
            <a:r>
              <a:rPr lang="pl-PL" sz="1800" b="1" dirty="0">
                <a:solidFill>
                  <a:schemeClr val="bg2"/>
                </a:solidFill>
              </a:rPr>
              <a:t>przychody </a:t>
            </a:r>
            <a:r>
              <a:rPr lang="pl-PL" sz="1800" dirty="0">
                <a:solidFill>
                  <a:schemeClr val="bg2"/>
                </a:solidFill>
              </a:rPr>
              <a:t>w wysokości 39 636 662 zł, skorygowano uchwałą nr 94/VIII/2022 Zarządu ZMP </a:t>
            </a:r>
            <a:br>
              <a:rPr lang="pl-PL" sz="1800" dirty="0">
                <a:solidFill>
                  <a:schemeClr val="bg2"/>
                </a:solidFill>
              </a:rPr>
            </a:br>
            <a:r>
              <a:rPr lang="pl-PL" sz="1800" dirty="0">
                <a:solidFill>
                  <a:schemeClr val="bg2"/>
                </a:solidFill>
              </a:rPr>
              <a:t>z dnia 18.11.2022 r., do kwoty 39 687 354. Zrealizowano wpływy w kwocie 39 960 791 zł, tj. w 100,69% w stosunku do skorygowanego planu. </a:t>
            </a:r>
          </a:p>
          <a:p>
            <a:pPr marL="146050" indent="0">
              <a:buNone/>
            </a:pPr>
            <a:endParaRPr lang="pl-PL" sz="1800" b="1" dirty="0">
              <a:solidFill>
                <a:schemeClr val="bg2"/>
              </a:solidFill>
            </a:endParaRPr>
          </a:p>
          <a:p>
            <a:pPr marL="146050" indent="0">
              <a:buNone/>
            </a:pPr>
            <a:r>
              <a:rPr lang="pl-PL" sz="1800" b="1" dirty="0">
                <a:solidFill>
                  <a:schemeClr val="bg2"/>
                </a:solidFill>
              </a:rPr>
              <a:t>Składki członkowskie </a:t>
            </a:r>
            <a:r>
              <a:rPr lang="pl-PL" sz="1800" dirty="0">
                <a:solidFill>
                  <a:schemeClr val="bg2"/>
                </a:solidFill>
              </a:rPr>
              <a:t>określone Statutem, wykonano w kwocie 5 080 535 zł, </a:t>
            </a:r>
            <a:br>
              <a:rPr lang="pl-PL" sz="1800" dirty="0">
                <a:solidFill>
                  <a:schemeClr val="bg2"/>
                </a:solidFill>
              </a:rPr>
            </a:br>
            <a:r>
              <a:rPr lang="pl-PL" sz="1800" dirty="0">
                <a:solidFill>
                  <a:schemeClr val="bg2"/>
                </a:solidFill>
              </a:rPr>
              <a:t>(w tym na poczet 2023 r. 136 070 zł). </a:t>
            </a:r>
          </a:p>
          <a:p>
            <a:pPr marL="146050" indent="0">
              <a:buNone/>
            </a:pPr>
            <a:endParaRPr lang="pl-PL" sz="1800" b="1" dirty="0">
              <a:solidFill>
                <a:schemeClr val="bg2"/>
              </a:solidFill>
            </a:endParaRPr>
          </a:p>
          <a:p>
            <a:pPr marL="146050" indent="0">
              <a:buNone/>
            </a:pPr>
            <a:r>
              <a:rPr lang="pl-PL" sz="1800" b="1" dirty="0">
                <a:solidFill>
                  <a:schemeClr val="bg2"/>
                </a:solidFill>
              </a:rPr>
              <a:t>Inne przychody </a:t>
            </a:r>
            <a:r>
              <a:rPr lang="pl-PL" sz="1800" dirty="0">
                <a:solidFill>
                  <a:schemeClr val="bg2"/>
                </a:solidFill>
              </a:rPr>
              <a:t>określone Statutem  wykonano w kwocie 34 880 256 zł, tj. 100,40%. </a:t>
            </a:r>
          </a:p>
          <a:p>
            <a:pPr marL="146050" indent="0">
              <a:buNone/>
            </a:pPr>
            <a:endParaRPr lang="pl-PL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1335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</TotalTime>
  <Words>2705</Words>
  <Application>Microsoft Office PowerPoint</Application>
  <PresentationFormat>Panoramiczny</PresentationFormat>
  <Paragraphs>477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Lato</vt:lpstr>
      <vt:lpstr>Raleway</vt:lpstr>
      <vt:lpstr>Roboto Light</vt:lpstr>
      <vt:lpstr>Streamline</vt:lpstr>
      <vt:lpstr>Prezentacja programu PowerPoint</vt:lpstr>
      <vt:lpstr>Opinia Komisji Rewizyjnej Związku Miast Polskich z dnia 22 lutego 2023 r. o realizacji budżetu Związku w roku 2022  i bilansie rocznym</vt:lpstr>
      <vt:lpstr>Komisja Rewizyjna ZMP</vt:lpstr>
      <vt:lpstr>Organy Związku</vt:lpstr>
      <vt:lpstr>Organy Związku</vt:lpstr>
      <vt:lpstr>Organy Związku</vt:lpstr>
      <vt:lpstr>Organy Związku</vt:lpstr>
      <vt:lpstr>Organy Związku</vt:lpstr>
      <vt:lpstr>Przychody</vt:lpstr>
      <vt:lpstr>Przychody</vt:lpstr>
      <vt:lpstr>Przychody</vt:lpstr>
      <vt:lpstr>Koszty</vt:lpstr>
      <vt:lpstr>Koszty</vt:lpstr>
      <vt:lpstr>Bilans</vt:lpstr>
      <vt:lpstr>Bilans</vt:lpstr>
      <vt:lpstr>Bilans</vt:lpstr>
      <vt:lpstr>Struktura członkowska Związku  wg liczby mieszkańców </vt:lpstr>
      <vt:lpstr>Struktura członkowska Związku  wg liczby mieszkańców i wysokości składki </vt:lpstr>
      <vt:lpstr>Struktura członkowska Związku  wg wysokości składki</vt:lpstr>
      <vt:lpstr>Struktura członkowska Związku  wg wysokości składki</vt:lpstr>
      <vt:lpstr>Wybrane koszty Związku w latach 2019-2022</vt:lpstr>
      <vt:lpstr>Wybrane koszty Związku w latach 2019-2022</vt:lpstr>
      <vt:lpstr>Wybrane koszty Związku w latach 2019-2022</vt:lpstr>
      <vt:lpstr>Wybrane koszty Związku w latach 2019-2022</vt:lpstr>
      <vt:lpstr>Wybrane koszty Związku w latach 2019-2022</vt:lpstr>
      <vt:lpstr>Wybrane koszty Związku w latach 2019-2022</vt:lpstr>
      <vt:lpstr>Prezentacja programu PowerPoint</vt:lpstr>
      <vt:lpstr>Wybrane koszty Związku w latach 2019-2022</vt:lpstr>
      <vt:lpstr>Wybrane koszty Związku w latach 2019-2022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Paczyński</dc:creator>
  <cp:lastModifiedBy>Krzysztof Paczyński</cp:lastModifiedBy>
  <cp:revision>139</cp:revision>
  <dcterms:created xsi:type="dcterms:W3CDTF">2019-03-04T17:58:12Z</dcterms:created>
  <dcterms:modified xsi:type="dcterms:W3CDTF">2023-03-05T16:42:16Z</dcterms:modified>
</cp:coreProperties>
</file>