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678" r:id="rId5"/>
    <p:sldMasterId id="2147483674" r:id="rId6"/>
  </p:sldMasterIdLst>
  <p:notesMasterIdLst>
    <p:notesMasterId r:id="rId17"/>
  </p:notesMasterIdLst>
  <p:sldIdLst>
    <p:sldId id="261" r:id="rId7"/>
    <p:sldId id="269" r:id="rId8"/>
    <p:sldId id="262" r:id="rId9"/>
    <p:sldId id="260" r:id="rId10"/>
    <p:sldId id="264" r:id="rId11"/>
    <p:sldId id="263" r:id="rId12"/>
    <p:sldId id="268" r:id="rId13"/>
    <p:sldId id="265" r:id="rId14"/>
    <p:sldId id="266" r:id="rId15"/>
    <p:sldId id="267" r:id="rId16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514"/>
    <a:srgbClr val="2C2C2C"/>
    <a:srgbClr val="F68B1F"/>
    <a:srgbClr val="58595B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83757" autoAdjust="0"/>
  </p:normalViewPr>
  <p:slideViewPr>
    <p:cSldViewPr snapToGrid="0">
      <p:cViewPr varScale="1">
        <p:scale>
          <a:sx n="125" d="100"/>
          <a:sy n="125" d="100"/>
        </p:scale>
        <p:origin x="108" y="102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zejPorawski\Desktop\A\Sprawozdanie%202020\dane%20do%20prezentacj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zejPorawski\Desktop\A\Sprawozdanie%202020\dane%20do%20prezentacj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zejPorawski\Desktop\A\Sprawozdanie%202020\Bud&#380;et%202020%20roboczy%20do%20wykres&#243;w%20-%20wyk.%20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zejPorawski\Desktop\A\Sprawozdanie%202020\Bud&#380;et%202020%20roboczy%20do%20wykres&#243;w%20-%20wyk.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/>
              <a:t>P</a:t>
            </a:r>
            <a:r>
              <a:rPr lang="en-US" sz="2000" b="1"/>
              <a:t>rzychód ze składek</a:t>
            </a:r>
            <a:r>
              <a:rPr lang="pl-PL" sz="2000" b="1"/>
              <a:t> [mln PLN]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Arkusz2!$A$2</c:f>
              <c:strCache>
                <c:ptCount val="1"/>
                <c:pt idx="0">
                  <c:v>przychód ze składek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Arkusz2!$C$1:$M$1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Arkusz2!$C$2:$M$2</c:f>
              <c:numCache>
                <c:formatCode>General</c:formatCode>
                <c:ptCount val="11"/>
                <c:pt idx="0">
                  <c:v>3.68</c:v>
                </c:pt>
                <c:pt idx="1">
                  <c:v>3.79</c:v>
                </c:pt>
                <c:pt idx="2">
                  <c:v>3.9</c:v>
                </c:pt>
                <c:pt idx="3">
                  <c:v>4.2300000000000004</c:v>
                </c:pt>
                <c:pt idx="4">
                  <c:v>4.16</c:v>
                </c:pt>
                <c:pt idx="5">
                  <c:v>4.22</c:v>
                </c:pt>
                <c:pt idx="6">
                  <c:v>4.29</c:v>
                </c:pt>
                <c:pt idx="7">
                  <c:v>4.6399999999999997</c:v>
                </c:pt>
                <c:pt idx="8">
                  <c:v>4.8499999999999996</c:v>
                </c:pt>
                <c:pt idx="9" formatCode="0.00">
                  <c:v>4.9000000000000004</c:v>
                </c:pt>
                <c:pt idx="10">
                  <c:v>4.9400000000000004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BE-4082-879F-7C9BF171A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916015"/>
        <c:axId val="956343167"/>
      </c:barChart>
      <c:catAx>
        <c:axId val="966916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56343167"/>
        <c:crosses val="autoZero"/>
        <c:auto val="1"/>
        <c:lblAlgn val="ctr"/>
        <c:lblOffset val="100"/>
        <c:noMultiLvlLbl val="0"/>
      </c:catAx>
      <c:valAx>
        <c:axId val="9563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66916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latin typeface="+mj-lt"/>
              </a:rPr>
              <a:t>Udział</a:t>
            </a:r>
            <a:r>
              <a:rPr lang="pl-PL" sz="1800" b="1">
                <a:latin typeface="+mj-lt"/>
              </a:rPr>
              <a:t> składek członkowskich w przychodach ZMP</a:t>
            </a:r>
            <a:endParaRPr lang="en-US" sz="1800" b="1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składki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Arkusz1!$C$1:$R$1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Arkusz1!$C$2:$R$2</c:f>
              <c:numCache>
                <c:formatCode>General</c:formatCode>
                <c:ptCount val="16"/>
                <c:pt idx="0">
                  <c:v>63</c:v>
                </c:pt>
                <c:pt idx="1">
                  <c:v>49</c:v>
                </c:pt>
                <c:pt idx="2">
                  <c:v>42</c:v>
                </c:pt>
                <c:pt idx="3">
                  <c:v>45</c:v>
                </c:pt>
                <c:pt idx="4">
                  <c:v>38</c:v>
                </c:pt>
                <c:pt idx="5">
                  <c:v>42</c:v>
                </c:pt>
                <c:pt idx="6">
                  <c:v>35</c:v>
                </c:pt>
                <c:pt idx="7">
                  <c:v>38</c:v>
                </c:pt>
                <c:pt idx="8">
                  <c:v>50</c:v>
                </c:pt>
                <c:pt idx="9">
                  <c:v>51</c:v>
                </c:pt>
                <c:pt idx="10">
                  <c:v>42</c:v>
                </c:pt>
                <c:pt idx="11">
                  <c:v>40</c:v>
                </c:pt>
                <c:pt idx="12">
                  <c:v>20</c:v>
                </c:pt>
                <c:pt idx="13">
                  <c:v>14</c:v>
                </c:pt>
                <c:pt idx="14">
                  <c:v>13</c:v>
                </c:pt>
                <c:pt idx="1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C-4042-8A00-64D5723A9455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pozostałe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Arkusz1!$C$1:$R$1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Arkusz1!$C$3:$R$3</c:f>
              <c:numCache>
                <c:formatCode>General</c:formatCode>
                <c:ptCount val="16"/>
                <c:pt idx="0">
                  <c:v>37</c:v>
                </c:pt>
                <c:pt idx="1">
                  <c:v>51</c:v>
                </c:pt>
                <c:pt idx="2">
                  <c:v>58</c:v>
                </c:pt>
                <c:pt idx="3">
                  <c:v>55</c:v>
                </c:pt>
                <c:pt idx="4">
                  <c:v>62</c:v>
                </c:pt>
                <c:pt idx="5">
                  <c:v>58</c:v>
                </c:pt>
                <c:pt idx="6">
                  <c:v>65</c:v>
                </c:pt>
                <c:pt idx="7">
                  <c:v>62</c:v>
                </c:pt>
                <c:pt idx="8">
                  <c:v>50</c:v>
                </c:pt>
                <c:pt idx="9">
                  <c:v>49</c:v>
                </c:pt>
                <c:pt idx="10">
                  <c:v>58</c:v>
                </c:pt>
                <c:pt idx="11">
                  <c:v>60</c:v>
                </c:pt>
                <c:pt idx="12">
                  <c:v>80</c:v>
                </c:pt>
                <c:pt idx="13">
                  <c:v>86</c:v>
                </c:pt>
                <c:pt idx="14">
                  <c:v>87</c:v>
                </c:pt>
                <c:pt idx="15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C-4042-8A00-64D5723A9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8698431"/>
        <c:axId val="956340255"/>
      </c:barChart>
      <c:catAx>
        <c:axId val="96869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56340255"/>
        <c:crosses val="autoZero"/>
        <c:auto val="1"/>
        <c:lblAlgn val="ctr"/>
        <c:lblOffset val="100"/>
        <c:noMultiLvlLbl val="0"/>
      </c:catAx>
      <c:valAx>
        <c:axId val="956340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6869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Arkusz1!$A$2:$A$9</c:f>
              <c:strCache>
                <c:ptCount val="8"/>
                <c:pt idx="0">
                  <c:v>Składki członkowskie</c:v>
                </c:pt>
                <c:pt idx="1">
                  <c:v>Inne przychody</c:v>
                </c:pt>
                <c:pt idx="2">
                  <c:v>dotacje, granty</c:v>
                </c:pt>
                <c:pt idx="3">
                  <c:v>wpływy z konferencji itp.</c:v>
                </c:pt>
                <c:pt idx="4">
                  <c:v>przychody finansowe</c:v>
                </c:pt>
                <c:pt idx="5">
                  <c:v>należności z roku ub.</c:v>
                </c:pt>
                <c:pt idx="6">
                  <c:v>pozostałość z roku ub. na r-ku bank.</c:v>
                </c:pt>
                <c:pt idx="7">
                  <c:v>w tym na r-ku ogólnym (wolne środki)</c:v>
                </c:pt>
              </c:strCache>
            </c:strRef>
          </c:cat>
          <c:val>
            <c:numRef>
              <c:f>Arkusz1!$B$2:$B$9</c:f>
              <c:numCache>
                <c:formatCode>0.000</c:formatCode>
                <c:ptCount val="8"/>
                <c:pt idx="0">
                  <c:v>4.944</c:v>
                </c:pt>
                <c:pt idx="1">
                  <c:v>34.880000000000003</c:v>
                </c:pt>
                <c:pt idx="2">
                  <c:v>19.446000000000002</c:v>
                </c:pt>
                <c:pt idx="3">
                  <c:v>0.05</c:v>
                </c:pt>
                <c:pt idx="4">
                  <c:v>0.113</c:v>
                </c:pt>
                <c:pt idx="5">
                  <c:v>0.41899999999999998</c:v>
                </c:pt>
                <c:pt idx="6">
                  <c:v>14.929</c:v>
                </c:pt>
                <c:pt idx="7">
                  <c:v>1.873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B-4A0C-8320-93A07C5E8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410688"/>
        <c:axId val="83829120"/>
      </c:barChart>
      <c:catAx>
        <c:axId val="8141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83829120"/>
        <c:crosses val="autoZero"/>
        <c:auto val="1"/>
        <c:lblAlgn val="ctr"/>
        <c:lblOffset val="100"/>
        <c:noMultiLvlLbl val="0"/>
      </c:catAx>
      <c:valAx>
        <c:axId val="8382912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81410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2"/>
            <c:invertIfNegative val="0"/>
            <c:bubble3D val="0"/>
            <c:spPr>
              <a:pattFill prst="pct75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5945-4C50-B718-309F55E6EC6C}"/>
              </c:ext>
            </c:extLst>
          </c:dPt>
          <c:dPt>
            <c:idx val="4"/>
            <c:invertIfNegative val="0"/>
            <c:bubble3D val="0"/>
            <c:spPr>
              <a:pattFill prst="pct75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945-4C50-B718-309F55E6EC6C}"/>
              </c:ext>
            </c:extLst>
          </c:dPt>
          <c:cat>
            <c:strRef>
              <c:f>Arkusz2!$A$26:$A$31</c:f>
              <c:strCache>
                <c:ptCount val="6"/>
                <c:pt idx="0">
                  <c:v>Koszty ogółem</c:v>
                </c:pt>
                <c:pt idx="1">
                  <c:v>Koszty bezpośrednie</c:v>
                </c:pt>
                <c:pt idx="2">
                  <c:v>w tym projekty</c:v>
                </c:pt>
                <c:pt idx="3">
                  <c:v>Koszty obsługi</c:v>
                </c:pt>
                <c:pt idx="4">
                  <c:v>w tym płace</c:v>
                </c:pt>
                <c:pt idx="5">
                  <c:v>Nadwyżka przychodów nad kosztami</c:v>
                </c:pt>
              </c:strCache>
            </c:strRef>
          </c:cat>
          <c:val>
            <c:numRef>
              <c:f>Arkusz2!$B$26:$B$31</c:f>
              <c:numCache>
                <c:formatCode>0.000</c:formatCode>
                <c:ptCount val="6"/>
                <c:pt idx="0">
                  <c:v>27.327999999999999</c:v>
                </c:pt>
                <c:pt idx="1">
                  <c:v>24.527999999999999</c:v>
                </c:pt>
                <c:pt idx="2">
                  <c:v>22.463000000000001</c:v>
                </c:pt>
                <c:pt idx="3">
                  <c:v>2.8</c:v>
                </c:pt>
                <c:pt idx="4">
                  <c:v>1.5349999999999999</c:v>
                </c:pt>
                <c:pt idx="5">
                  <c:v>12.632999999999999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45-4C50-B718-309F55E6E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27200"/>
        <c:axId val="86773760"/>
      </c:barChart>
      <c:catAx>
        <c:axId val="8422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86773760"/>
        <c:crosses val="autoZero"/>
        <c:auto val="1"/>
        <c:lblAlgn val="ctr"/>
        <c:lblOffset val="100"/>
        <c:noMultiLvlLbl val="0"/>
      </c:catAx>
      <c:valAx>
        <c:axId val="8677376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4227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F562-2942-4F85-B74C-0ADBE658B2D9}" type="datetimeFigureOut">
              <a:rPr lang="pl-PL" smtClean="0"/>
              <a:t>06.03.2023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D3ACD-538B-4F30-B8FB-DA3AAFACA7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46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D3ACD-538B-4F30-B8FB-DA3AAFACA7D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85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D3ACD-538B-4F30-B8FB-DA3AAFACA7D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541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D3ACD-538B-4F30-B8FB-DA3AAFACA7D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20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D3ACD-538B-4F30-B8FB-DA3AAFACA7D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22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D3ACD-538B-4F30-B8FB-DA3AAFACA7D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16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D3ACD-538B-4F30-B8FB-DA3AAFACA7D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94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C05D3E-1098-4BB2-9B54-1D1834F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476584"/>
            <a:ext cx="7387389" cy="1792288"/>
          </a:xfrm>
        </p:spPr>
        <p:txBody>
          <a:bodyPr anchor="t">
            <a:normAutofit/>
          </a:bodyPr>
          <a:lstStyle>
            <a:lvl1pPr algn="l">
              <a:defRPr lang="pl-PL" sz="4800" b="1" kern="1200" dirty="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5E6AD7-A91D-48C9-8713-8FBAF00B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3405163"/>
            <a:ext cx="6858000" cy="549550"/>
          </a:xfrm>
        </p:spPr>
        <p:txBody>
          <a:bodyPr/>
          <a:lstStyle>
            <a:lvl1pPr marL="0" indent="0" algn="l">
              <a:buNone/>
              <a:tabLst>
                <a:tab pos="93663" algn="l"/>
              </a:tabLst>
              <a:defRPr sz="1800">
                <a:solidFill>
                  <a:schemeClr val="bg1"/>
                </a:solidFill>
                <a:latin typeface="Lato" panose="020B06040202020202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4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aż 3 zdję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535;p30">
            <a:extLst>
              <a:ext uri="{FF2B5EF4-FFF2-40B4-BE49-F238E27FC236}">
                <a16:creationId xmlns:a16="http://schemas.microsoft.com/office/drawing/2014/main" id="{EF2EABD4-8E01-4E7C-9247-2E06F5A03A6F}"/>
              </a:ext>
            </a:extLst>
          </p:cNvPr>
          <p:cNvGrpSpPr/>
          <p:nvPr userDrawn="1"/>
        </p:nvGrpSpPr>
        <p:grpSpPr>
          <a:xfrm>
            <a:off x="830400" y="2766576"/>
            <a:ext cx="2501700" cy="1353953"/>
            <a:chOff x="830400" y="3274596"/>
            <a:chExt cx="2501700" cy="1353953"/>
          </a:xfrm>
        </p:grpSpPr>
        <p:sp>
          <p:nvSpPr>
            <p:cNvPr id="15" name="Google Shape;536;p30">
              <a:extLst>
                <a:ext uri="{FF2B5EF4-FFF2-40B4-BE49-F238E27FC236}">
                  <a16:creationId xmlns:a16="http://schemas.microsoft.com/office/drawing/2014/main" id="{4A86DE0B-777B-46C7-8217-F5737F685B73}"/>
                </a:ext>
              </a:extLst>
            </p:cNvPr>
            <p:cNvSpPr/>
            <p:nvPr/>
          </p:nvSpPr>
          <p:spPr>
            <a:xfrm>
              <a:off x="830400" y="3360750"/>
              <a:ext cx="2501700" cy="126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7;p30">
              <a:extLst>
                <a:ext uri="{FF2B5EF4-FFF2-40B4-BE49-F238E27FC236}">
                  <a16:creationId xmlns:a16="http://schemas.microsoft.com/office/drawing/2014/main" id="{37195279-AE3A-4700-A63E-408734C55F40}"/>
                </a:ext>
              </a:extLst>
            </p:cNvPr>
            <p:cNvSpPr/>
            <p:nvPr/>
          </p:nvSpPr>
          <p:spPr>
            <a:xfrm>
              <a:off x="1059092" y="3274596"/>
              <a:ext cx="219600" cy="93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540;p30">
            <a:extLst>
              <a:ext uri="{FF2B5EF4-FFF2-40B4-BE49-F238E27FC236}">
                <a16:creationId xmlns:a16="http://schemas.microsoft.com/office/drawing/2014/main" id="{1A2AF6AF-88F2-4213-98A1-765F7BD8937F}"/>
              </a:ext>
            </a:extLst>
          </p:cNvPr>
          <p:cNvSpPr txBox="1"/>
          <p:nvPr userDrawn="1"/>
        </p:nvSpPr>
        <p:spPr>
          <a:xfrm>
            <a:off x="3389243" y="305505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0" name="Google Shape;541;p30">
            <a:extLst>
              <a:ext uri="{FF2B5EF4-FFF2-40B4-BE49-F238E27FC236}">
                <a16:creationId xmlns:a16="http://schemas.microsoft.com/office/drawing/2014/main" id="{7B9307F7-4E25-46FD-BD05-4E5B49E5B022}"/>
              </a:ext>
            </a:extLst>
          </p:cNvPr>
          <p:cNvGrpSpPr/>
          <p:nvPr userDrawn="1"/>
        </p:nvGrpSpPr>
        <p:grpSpPr>
          <a:xfrm rot="10800000" flipH="1">
            <a:off x="3332867" y="1583151"/>
            <a:ext cx="2501700" cy="1353953"/>
            <a:chOff x="830400" y="3274596"/>
            <a:chExt cx="2501700" cy="1353953"/>
          </a:xfrm>
        </p:grpSpPr>
        <p:sp>
          <p:nvSpPr>
            <p:cNvPr id="21" name="Google Shape;542;p30">
              <a:extLst>
                <a:ext uri="{FF2B5EF4-FFF2-40B4-BE49-F238E27FC236}">
                  <a16:creationId xmlns:a16="http://schemas.microsoft.com/office/drawing/2014/main" id="{9C239E14-C589-445F-BBFA-91F546EEB443}"/>
                </a:ext>
              </a:extLst>
            </p:cNvPr>
            <p:cNvSpPr/>
            <p:nvPr/>
          </p:nvSpPr>
          <p:spPr>
            <a:xfrm>
              <a:off x="830400" y="3360750"/>
              <a:ext cx="2501700" cy="126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3;p30">
              <a:extLst>
                <a:ext uri="{FF2B5EF4-FFF2-40B4-BE49-F238E27FC236}">
                  <a16:creationId xmlns:a16="http://schemas.microsoft.com/office/drawing/2014/main" id="{F1B7140C-9849-4133-975A-EFCE94AE92DF}"/>
                </a:ext>
              </a:extLst>
            </p:cNvPr>
            <p:cNvSpPr/>
            <p:nvPr/>
          </p:nvSpPr>
          <p:spPr>
            <a:xfrm>
              <a:off x="1059092" y="3274596"/>
              <a:ext cx="219600" cy="93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547;p30">
            <a:extLst>
              <a:ext uri="{FF2B5EF4-FFF2-40B4-BE49-F238E27FC236}">
                <a16:creationId xmlns:a16="http://schemas.microsoft.com/office/drawing/2014/main" id="{4A75AAD0-55C9-45E8-A826-14FD3FFB93BC}"/>
              </a:ext>
            </a:extLst>
          </p:cNvPr>
          <p:cNvSpPr txBox="1"/>
          <p:nvPr userDrawn="1"/>
        </p:nvSpPr>
        <p:spPr>
          <a:xfrm>
            <a:off x="5856250" y="1910180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03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5" name="Google Shape;548;p30">
            <a:extLst>
              <a:ext uri="{FF2B5EF4-FFF2-40B4-BE49-F238E27FC236}">
                <a16:creationId xmlns:a16="http://schemas.microsoft.com/office/drawing/2014/main" id="{2338BB2E-121F-4A86-8177-EF50FB390E9C}"/>
              </a:ext>
            </a:extLst>
          </p:cNvPr>
          <p:cNvGrpSpPr/>
          <p:nvPr userDrawn="1"/>
        </p:nvGrpSpPr>
        <p:grpSpPr>
          <a:xfrm>
            <a:off x="5832591" y="2766576"/>
            <a:ext cx="2501700" cy="1353953"/>
            <a:chOff x="830400" y="3274596"/>
            <a:chExt cx="2501700" cy="1353953"/>
          </a:xfrm>
        </p:grpSpPr>
        <p:sp>
          <p:nvSpPr>
            <p:cNvPr id="26" name="Google Shape;549;p30">
              <a:extLst>
                <a:ext uri="{FF2B5EF4-FFF2-40B4-BE49-F238E27FC236}">
                  <a16:creationId xmlns:a16="http://schemas.microsoft.com/office/drawing/2014/main" id="{1F7D044B-59CF-448D-A856-36E9A93E7978}"/>
                </a:ext>
              </a:extLst>
            </p:cNvPr>
            <p:cNvSpPr/>
            <p:nvPr/>
          </p:nvSpPr>
          <p:spPr>
            <a:xfrm>
              <a:off x="830400" y="3360750"/>
              <a:ext cx="2501700" cy="126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0;p30">
              <a:extLst>
                <a:ext uri="{FF2B5EF4-FFF2-40B4-BE49-F238E27FC236}">
                  <a16:creationId xmlns:a16="http://schemas.microsoft.com/office/drawing/2014/main" id="{77926F3A-EE8A-4138-8222-AB4E5076BFCE}"/>
                </a:ext>
              </a:extLst>
            </p:cNvPr>
            <p:cNvSpPr/>
            <p:nvPr/>
          </p:nvSpPr>
          <p:spPr>
            <a:xfrm>
              <a:off x="1059092" y="3274596"/>
              <a:ext cx="219600" cy="93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45;p30">
            <a:extLst>
              <a:ext uri="{FF2B5EF4-FFF2-40B4-BE49-F238E27FC236}">
                <a16:creationId xmlns:a16="http://schemas.microsoft.com/office/drawing/2014/main" id="{6DF763D4-0235-4EDF-9492-CCB56796866D}"/>
              </a:ext>
            </a:extLst>
          </p:cNvPr>
          <p:cNvSpPr txBox="1">
            <a:spLocks/>
          </p:cNvSpPr>
          <p:nvPr userDrawn="1"/>
        </p:nvSpPr>
        <p:spPr>
          <a:xfrm>
            <a:off x="5965029" y="3148657"/>
            <a:ext cx="2238300" cy="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0"/>
              </a:spcAft>
              <a:buFont typeface="Lato"/>
              <a:buNone/>
            </a:pPr>
            <a:endParaRPr lang="en-GB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Google Shape;545;p30">
            <a:extLst>
              <a:ext uri="{FF2B5EF4-FFF2-40B4-BE49-F238E27FC236}">
                <a16:creationId xmlns:a16="http://schemas.microsoft.com/office/drawing/2014/main" id="{00A3DAAE-4705-4BAB-84E7-73D3C011EE85}"/>
              </a:ext>
            </a:extLst>
          </p:cNvPr>
          <p:cNvSpPr txBox="1">
            <a:spLocks/>
          </p:cNvSpPr>
          <p:nvPr userDrawn="1"/>
        </p:nvSpPr>
        <p:spPr>
          <a:xfrm>
            <a:off x="992416" y="3148657"/>
            <a:ext cx="2238300" cy="85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0"/>
              </a:spcAft>
              <a:buFont typeface="Lato"/>
              <a:buNone/>
            </a:pPr>
            <a:endParaRPr lang="en-GB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Google Shape;545;p30">
            <a:extLst>
              <a:ext uri="{FF2B5EF4-FFF2-40B4-BE49-F238E27FC236}">
                <a16:creationId xmlns:a16="http://schemas.microsoft.com/office/drawing/2014/main" id="{B4767CE2-6E03-4FF5-8861-555984A0C6B5}"/>
              </a:ext>
            </a:extLst>
          </p:cNvPr>
          <p:cNvSpPr txBox="1">
            <a:spLocks/>
          </p:cNvSpPr>
          <p:nvPr userDrawn="1"/>
        </p:nvSpPr>
        <p:spPr>
          <a:xfrm>
            <a:off x="3418739" y="1669729"/>
            <a:ext cx="2238300" cy="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0"/>
              </a:spcAft>
              <a:buFont typeface="Lato"/>
              <a:buNone/>
            </a:pPr>
            <a:endParaRPr lang="en-GB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7C631D42-6979-4758-8CD1-B45322507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716" y="1583150"/>
            <a:ext cx="2501699" cy="13536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3" name="Symbol zastępczy obrazu 32">
            <a:extLst>
              <a:ext uri="{FF2B5EF4-FFF2-40B4-BE49-F238E27FC236}">
                <a16:creationId xmlns:a16="http://schemas.microsoft.com/office/drawing/2014/main" id="{3B17307C-9541-4AFB-A82C-A611879E8D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56248" y="1583150"/>
            <a:ext cx="2502000" cy="13536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7" name="Symbol zastępczy obrazu 36">
            <a:extLst>
              <a:ext uri="{FF2B5EF4-FFF2-40B4-BE49-F238E27FC236}">
                <a16:creationId xmlns:a16="http://schemas.microsoft.com/office/drawing/2014/main" id="{8A0A26BA-EEE0-490D-AD26-1710FEE5CE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52248" y="2832496"/>
            <a:ext cx="2502000" cy="13536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4" name="Symbol zastępczy tytułu 1">
            <a:extLst>
              <a:ext uri="{FF2B5EF4-FFF2-40B4-BE49-F238E27FC236}">
                <a16:creationId xmlns:a16="http://schemas.microsoft.com/office/drawing/2014/main" id="{C65EAC7E-B018-4901-9DE8-4C3C9F13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9218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prezentacji"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99AB5A-106D-49A8-86BA-0867AD3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1608"/>
            <a:ext cx="7886700" cy="967205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2C2C2C"/>
                </a:solidFill>
                <a:latin typeface="Raleway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8B4C7D-EF8C-4E91-9EE9-1282C401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752" y="1891903"/>
            <a:ext cx="3409312" cy="2371577"/>
          </a:xfr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2C2C2C"/>
                </a:solidFill>
                <a:latin typeface="Raleway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99F65B70-060B-4FBB-8697-7945BE1BD869}"/>
              </a:ext>
            </a:extLst>
          </p:cNvPr>
          <p:cNvGrpSpPr/>
          <p:nvPr userDrawn="1"/>
        </p:nvGrpSpPr>
        <p:grpSpPr>
          <a:xfrm>
            <a:off x="628672" y="4361151"/>
            <a:ext cx="745762" cy="45826"/>
            <a:chOff x="628648" y="4668060"/>
            <a:chExt cx="745762" cy="45826"/>
          </a:xfrm>
        </p:grpSpPr>
        <p:sp>
          <p:nvSpPr>
            <p:cNvPr id="17" name="Google Shape;26;p4">
              <a:extLst>
                <a:ext uri="{FF2B5EF4-FFF2-40B4-BE49-F238E27FC236}">
                  <a16:creationId xmlns:a16="http://schemas.microsoft.com/office/drawing/2014/main" id="{00B4B576-4698-408C-9F4B-9B404A8549B4}"/>
                </a:ext>
              </a:extLst>
            </p:cNvPr>
            <p:cNvSpPr/>
            <p:nvPr userDrawn="1"/>
          </p:nvSpPr>
          <p:spPr>
            <a:xfrm rot="16200000">
              <a:off x="1165068" y="4504543"/>
              <a:ext cx="45826" cy="372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;p4">
              <a:extLst>
                <a:ext uri="{FF2B5EF4-FFF2-40B4-BE49-F238E27FC236}">
                  <a16:creationId xmlns:a16="http://schemas.microsoft.com/office/drawing/2014/main" id="{1FC470AA-B0B8-4BC1-B037-F9F5666B3FE3}"/>
                </a:ext>
              </a:extLst>
            </p:cNvPr>
            <p:cNvSpPr/>
            <p:nvPr userDrawn="1"/>
          </p:nvSpPr>
          <p:spPr>
            <a:xfrm rot="16200000">
              <a:off x="793741" y="4502967"/>
              <a:ext cx="45826" cy="376012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84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prezentacji"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9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ażna myśl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B263B-8343-4068-B97F-D39194396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89" y="1454986"/>
            <a:ext cx="7009200" cy="349200"/>
          </a:xfrm>
        </p:spPr>
        <p:txBody>
          <a:bodyPr lIns="0" anchor="t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E585EE-8F29-4A8E-95F3-A50C82F83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989" y="1951037"/>
            <a:ext cx="6858000" cy="1243013"/>
          </a:xfrm>
        </p:spPr>
        <p:txBody>
          <a:bodyPr lIns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Lato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grpSp>
        <p:nvGrpSpPr>
          <p:cNvPr id="7" name="Google Shape;89;p14">
            <a:extLst>
              <a:ext uri="{FF2B5EF4-FFF2-40B4-BE49-F238E27FC236}">
                <a16:creationId xmlns:a16="http://schemas.microsoft.com/office/drawing/2014/main" id="{F5313D9F-BBDA-4D26-BEF9-8DE8A3A5920D}"/>
              </a:ext>
            </a:extLst>
          </p:cNvPr>
          <p:cNvGrpSpPr/>
          <p:nvPr userDrawn="1"/>
        </p:nvGrpSpPr>
        <p:grpSpPr>
          <a:xfrm>
            <a:off x="757989" y="1262309"/>
            <a:ext cx="745763" cy="45826"/>
            <a:chOff x="4580561" y="2589004"/>
            <a:chExt cx="1064464" cy="25200"/>
          </a:xfrm>
        </p:grpSpPr>
        <p:sp>
          <p:nvSpPr>
            <p:cNvPr id="8" name="Google Shape;90;p14">
              <a:extLst>
                <a:ext uri="{FF2B5EF4-FFF2-40B4-BE49-F238E27FC236}">
                  <a16:creationId xmlns:a16="http://schemas.microsoft.com/office/drawing/2014/main" id="{3ACBC9DA-E36D-4260-B4B3-EA1D0F8C6BF5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BB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;p14">
              <a:extLst>
                <a:ext uri="{FF2B5EF4-FFF2-40B4-BE49-F238E27FC236}">
                  <a16:creationId xmlns:a16="http://schemas.microsoft.com/office/drawing/2014/main" id="{7F6F6D40-27AC-4F28-9300-99878021AC25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3429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żny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4F07A2-91D6-4C00-A988-83CEA631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39" y="854243"/>
            <a:ext cx="7886700" cy="3597442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36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2527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40961EB6-23C7-4A7C-960F-D8056EFB1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1257300"/>
            <a:ext cx="6877666" cy="3345873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+mj-lt"/>
              <a:buNone/>
              <a:defRPr sz="1800">
                <a:solidFill>
                  <a:srgbClr val="2C2C2C"/>
                </a:solidFill>
                <a:latin typeface="Lato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E32FD628-3B70-468F-96D3-33A5B31A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9377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5E8A38-3101-4F7F-A9E2-D1EAC8CB3F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59414"/>
            <a:ext cx="7886700" cy="993775"/>
          </a:xfrm>
        </p:spPr>
        <p:txBody>
          <a:bodyPr anchor="t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52E659-F4CA-4B2E-8F67-3CBE2B93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592348"/>
            <a:ext cx="3943350" cy="1620502"/>
          </a:xfr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FFF1C4E-BC0C-4D4F-806E-18848516D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6615" y="2582362"/>
            <a:ext cx="3868735" cy="1620502"/>
          </a:xfrm>
        </p:spPr>
        <p:txBody>
          <a:bodyPr anchor="t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93663" algn="l"/>
              </a:tabLst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7388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40961EB6-23C7-4A7C-960F-D8056EFB1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1257300"/>
            <a:ext cx="6877666" cy="3345873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+mj-lt"/>
              <a:buNone/>
              <a:defRPr sz="1800">
                <a:solidFill>
                  <a:srgbClr val="2C2C2C"/>
                </a:solidFill>
                <a:latin typeface="Lato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E32FD628-3B70-468F-96D3-33A5B31A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4197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kt i obraz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243BF8F4-109C-4E17-8550-148B9FF3F4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0664" y="1187965"/>
            <a:ext cx="4873336" cy="3128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Google Shape;53;p7">
            <a:extLst>
              <a:ext uri="{FF2B5EF4-FFF2-40B4-BE49-F238E27FC236}">
                <a16:creationId xmlns:a16="http://schemas.microsoft.com/office/drawing/2014/main" id="{30D636F6-3329-4551-A04F-4103E5ACCDBF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4270664" y="4451813"/>
            <a:ext cx="4873336" cy="45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chemeClr val="bg2">
                    <a:lumMod val="10000"/>
                  </a:schemeClr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CAE75132-2CDC-4B1D-99FF-087D32F7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9" y="1187966"/>
            <a:ext cx="3400570" cy="312876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14000"/>
              </a:lnSpc>
              <a:defRPr sz="1800" b="0" baseline="0">
                <a:solidFill>
                  <a:srgbClr val="2C2C2C"/>
                </a:solidFill>
                <a:latin typeface="Lato" panose="020B060402020202020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ytułu 1">
            <a:extLst>
              <a:ext uri="{FF2B5EF4-FFF2-40B4-BE49-F238E27FC236}">
                <a16:creationId xmlns:a16="http://schemas.microsoft.com/office/drawing/2014/main" id="{D0155865-593B-4CB7-855A-F137E1CA6531}"/>
              </a:ext>
            </a:extLst>
          </p:cNvPr>
          <p:cNvSpPr txBox="1">
            <a:spLocks/>
          </p:cNvSpPr>
          <p:nvPr userDrawn="1"/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2C2C2C"/>
                </a:solidFill>
              </a:rPr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6960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526DE2BC-26A4-4C57-AABC-904E7203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1217217"/>
            <a:ext cx="7886700" cy="213995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14000"/>
              </a:lnSpc>
              <a:defRPr sz="1800" b="0" baseline="0">
                <a:solidFill>
                  <a:srgbClr val="2C2C2C"/>
                </a:solidFill>
                <a:latin typeface="Lato" panose="020B060402020202020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46516CE4-9E00-4103-A91F-0B4884BDD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16688"/>
            <a:ext cx="9144000" cy="132840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455E3603-5CEA-444E-9893-7B4CDD3FB018}"/>
              </a:ext>
            </a:extLst>
          </p:cNvPr>
          <p:cNvSpPr txBox="1">
            <a:spLocks/>
          </p:cNvSpPr>
          <p:nvPr userDrawn="1"/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2C2C2C"/>
                </a:solidFill>
              </a:rPr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7363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wyliczen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526DE2BC-26A4-4C57-AABC-904E7203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79" y="1334653"/>
            <a:ext cx="3522085" cy="2707958"/>
          </a:xfrm>
          <a:prstGeom prst="rect">
            <a:avLst/>
          </a:prstGeom>
        </p:spPr>
        <p:txBody>
          <a:bodyPr anchor="t"/>
          <a:lstStyle>
            <a:lvl1pPr marL="342900" indent="-342900">
              <a:lnSpc>
                <a:spcPct val="114000"/>
              </a:lnSpc>
              <a:buFont typeface="+mj-lt"/>
              <a:buAutoNum type="arabicPeriod"/>
              <a:defRPr sz="1800" b="0" baseline="0">
                <a:solidFill>
                  <a:srgbClr val="2C2C2C"/>
                </a:solidFill>
                <a:latin typeface="Lato" panose="020B060402020202020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tytułu 1">
            <a:extLst>
              <a:ext uri="{FF2B5EF4-FFF2-40B4-BE49-F238E27FC236}">
                <a16:creationId xmlns:a16="http://schemas.microsoft.com/office/drawing/2014/main" id="{38FACA8E-2E59-4E1C-B92E-A78A5A4AECDE}"/>
              </a:ext>
            </a:extLst>
          </p:cNvPr>
          <p:cNvSpPr txBox="1">
            <a:spLocks/>
          </p:cNvSpPr>
          <p:nvPr userDrawn="1"/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3792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87954" y="1321285"/>
            <a:ext cx="4140000" cy="279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73848" y="1321285"/>
            <a:ext cx="4140000" cy="279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9" name="Google Shape;53;p7">
            <a:extLst>
              <a:ext uri="{FF2B5EF4-FFF2-40B4-BE49-F238E27FC236}">
                <a16:creationId xmlns:a16="http://schemas.microsoft.com/office/drawing/2014/main" id="{04F562EB-0355-4B70-8743-731EA46E5E4C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4987954" y="4233852"/>
            <a:ext cx="4068001" cy="45269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10" name="Google Shape;53;p7">
            <a:extLst>
              <a:ext uri="{FF2B5EF4-FFF2-40B4-BE49-F238E27FC236}">
                <a16:creationId xmlns:a16="http://schemas.microsoft.com/office/drawing/2014/main" id="{71368CDE-33F0-4A5F-8638-DBCF7134DE5C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773848" y="4213432"/>
            <a:ext cx="4068000" cy="45269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id="{4888968B-5079-4C73-9CA4-3CCF6D86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0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2C2C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4468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i krótk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2116" y="1237065"/>
            <a:ext cx="46836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7099" y="3076665"/>
            <a:ext cx="2581200" cy="1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4AA3554F-A1B0-4B98-8E89-EAA2E286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99" y="1237065"/>
            <a:ext cx="3321606" cy="1600200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14000"/>
              </a:lnSpc>
              <a:buFont typeface="+mj-lt"/>
              <a:buNone/>
              <a:defRPr sz="1800" baseline="0">
                <a:solidFill>
                  <a:srgbClr val="2C2C2C"/>
                </a:solidFill>
                <a:latin typeface="Lato" panose="020B060402020202020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tytułu 1">
            <a:extLst>
              <a:ext uri="{FF2B5EF4-FFF2-40B4-BE49-F238E27FC236}">
                <a16:creationId xmlns:a16="http://schemas.microsoft.com/office/drawing/2014/main" id="{5A9DEC84-F510-4C2A-AD64-BF3183C8D125}"/>
              </a:ext>
            </a:extLst>
          </p:cNvPr>
          <p:cNvSpPr txBox="1">
            <a:spLocks/>
          </p:cNvSpPr>
          <p:nvPr userDrawn="1"/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2C2C2C"/>
                </a:solidFill>
              </a:rPr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6734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aż zdjęc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5297" y="1255065"/>
            <a:ext cx="1976400" cy="326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71200" y="1255065"/>
            <a:ext cx="1972800" cy="16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4AA3554F-A1B0-4B98-8E89-EAA2E286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99" y="1237065"/>
            <a:ext cx="3321606" cy="1012840"/>
          </a:xfrm>
          <a:prstGeom prst="rect">
            <a:avLst/>
          </a:prstGeom>
        </p:spPr>
        <p:txBody>
          <a:bodyPr lIns="0" anchor="t"/>
          <a:lstStyle>
            <a:lvl1pPr marL="0" indent="0">
              <a:lnSpc>
                <a:spcPct val="114000"/>
              </a:lnSpc>
              <a:buFont typeface="+mj-lt"/>
              <a:buNone/>
              <a:defRPr sz="1800" baseline="0">
                <a:solidFill>
                  <a:srgbClr val="2C2C2C"/>
                </a:solidFill>
                <a:latin typeface="Lato" panose="020B0604020202020204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obrazu 2">
            <a:extLst>
              <a:ext uri="{FF2B5EF4-FFF2-40B4-BE49-F238E27FC236}">
                <a16:creationId xmlns:a16="http://schemas.microsoft.com/office/drawing/2014/main" id="{798D8A14-4D13-493C-BE80-435A6CEDFF6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171200" y="2903865"/>
            <a:ext cx="1972800" cy="16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8238927-9AA2-44AA-A282-62F79E9C932E}"/>
              </a:ext>
            </a:extLst>
          </p:cNvPr>
          <p:cNvSpPr txBox="1">
            <a:spLocks/>
          </p:cNvSpPr>
          <p:nvPr userDrawn="1"/>
        </p:nvSpPr>
        <p:spPr>
          <a:xfrm>
            <a:off x="757098" y="2361445"/>
            <a:ext cx="3321606" cy="215522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+mj-lt"/>
              <a:buNone/>
              <a:defRPr sz="1800" kern="1200" baseline="0">
                <a:solidFill>
                  <a:schemeClr val="bg2">
                    <a:lumMod val="10000"/>
                  </a:schemeClr>
                </a:solidFill>
                <a:latin typeface="Lato" panose="020B0604020202020204" charset="-18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4000"/>
              </a:lnSpc>
              <a:buClr>
                <a:srgbClr val="FBB514"/>
              </a:buClr>
              <a:buFont typeface="+mj-lt"/>
              <a:buAutoNum type="arabicPeriod"/>
            </a:pPr>
            <a:r>
              <a:rPr lang="pl-PL" dirty="0">
                <a:solidFill>
                  <a:srgbClr val="2C2C2C"/>
                </a:solidFill>
              </a:rPr>
              <a:t>Kliknij, aby edytować styl</a:t>
            </a:r>
          </a:p>
        </p:txBody>
      </p:sp>
      <p:sp>
        <p:nvSpPr>
          <p:cNvPr id="9" name="Google Shape;53;p7">
            <a:extLst>
              <a:ext uri="{FF2B5EF4-FFF2-40B4-BE49-F238E27FC236}">
                <a16:creationId xmlns:a16="http://schemas.microsoft.com/office/drawing/2014/main" id="{2B12E869-96FF-466F-A149-B7AAD23EE87A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5065297" y="4552665"/>
            <a:ext cx="4068000" cy="45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13" name="Symbol zastępczy tytułu 1">
            <a:extLst>
              <a:ext uri="{FF2B5EF4-FFF2-40B4-BE49-F238E27FC236}">
                <a16:creationId xmlns:a16="http://schemas.microsoft.com/office/drawing/2014/main" id="{BF8091E0-16FE-4A26-815E-131F89E0556B}"/>
              </a:ext>
            </a:extLst>
          </p:cNvPr>
          <p:cNvSpPr txBox="1">
            <a:spLocks/>
          </p:cNvSpPr>
          <p:nvPr userDrawn="1"/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2C2C2C"/>
                </a:solidFill>
              </a:rPr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2585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EA95F41-231F-45F3-A798-DA6A7A97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51BA76-D7D8-4135-B48B-B5B30FF0D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398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;p5">
            <a:extLst>
              <a:ext uri="{FF2B5EF4-FFF2-40B4-BE49-F238E27FC236}">
                <a16:creationId xmlns:a16="http://schemas.microsoft.com/office/drawing/2014/main" id="{B8D29AE1-4AD8-4030-8B5E-A491E7C9F9F2}"/>
              </a:ext>
            </a:extLst>
          </p:cNvPr>
          <p:cNvSpPr/>
          <p:nvPr userDrawn="1"/>
        </p:nvSpPr>
        <p:spPr>
          <a:xfrm>
            <a:off x="0" y="0"/>
            <a:ext cx="9144000" cy="757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" name="Google Shape;25;p4">
            <a:extLst>
              <a:ext uri="{FF2B5EF4-FFF2-40B4-BE49-F238E27FC236}">
                <a16:creationId xmlns:a16="http://schemas.microsoft.com/office/drawing/2014/main" id="{2BF5512A-5AC4-427F-B5BF-15E269BFA5F1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9" name="Google Shape;26;p4">
              <a:extLst>
                <a:ext uri="{FF2B5EF4-FFF2-40B4-BE49-F238E27FC236}">
                  <a16:creationId xmlns:a16="http://schemas.microsoft.com/office/drawing/2014/main" id="{D256E864-C0BB-4E4B-8DCB-CE00F4827F7C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BB514"/>
                </a:solidFill>
              </a:endParaRPr>
            </a:p>
          </p:txBody>
        </p:sp>
        <p:sp>
          <p:nvSpPr>
            <p:cNvPr id="10" name="Google Shape;27;p4">
              <a:extLst>
                <a:ext uri="{FF2B5EF4-FFF2-40B4-BE49-F238E27FC236}">
                  <a16:creationId xmlns:a16="http://schemas.microsoft.com/office/drawing/2014/main" id="{7EB294CC-8124-4CEF-AF4C-437963FB1E80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232D567-2836-49A0-8082-1345E78C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3260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  <p:sldLayoutId id="2147483690" r:id="rId4"/>
    <p:sldLayoutId id="2147483687" r:id="rId5"/>
    <p:sldLayoutId id="2147483691" r:id="rId6"/>
    <p:sldLayoutId id="2147483692" r:id="rId7"/>
    <p:sldLayoutId id="214748369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2C2C2C"/>
          </a:solidFill>
          <a:latin typeface="Raleway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A63CA70-92E1-4995-89AB-BED5DEE7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7401F0-5783-495F-85DD-1F18BA70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FA14EF-C170-49A6-9891-CEBE67A5A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EACE-7A77-45FE-827F-3CF663087824}" type="datetimeFigureOut">
              <a:rPr lang="pl-PL" smtClean="0"/>
              <a:t>06.03.2023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BFA4A7-A055-4E29-9343-01B57C92F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399C2D-8730-45BC-8389-BA47B5267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5434-17ED-4918-B557-1FFBB6A3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1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22" r:id="rId2"/>
    <p:sldLayoutId id="2147483695" r:id="rId3"/>
    <p:sldLayoutId id="2147483701" r:id="rId4"/>
    <p:sldLayoutId id="21474837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137F1-8391-4913-902B-C3A108FB1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7185212" cy="914862"/>
          </a:xfrm>
        </p:spPr>
        <p:txBody>
          <a:bodyPr>
            <a:normAutofit fontScale="90000"/>
          </a:bodyPr>
          <a:lstStyle/>
          <a:p>
            <a:r>
              <a:rPr lang="pl-PL" dirty="0"/>
              <a:t>Sprawozdanie </a:t>
            </a:r>
            <a:br>
              <a:rPr lang="pl-PL" dirty="0"/>
            </a:br>
            <a:r>
              <a:rPr lang="pl-PL" dirty="0"/>
              <a:t>z wykonania budżetu </a:t>
            </a:r>
            <a:br>
              <a:rPr lang="pl-PL" dirty="0"/>
            </a:br>
            <a:r>
              <a:rPr lang="pl-PL" dirty="0"/>
              <a:t>w roku 2022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B97FCD-C608-44C2-9136-04FD0B440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99075"/>
            <a:ext cx="6858000" cy="549550"/>
          </a:xfrm>
        </p:spPr>
        <p:txBody>
          <a:bodyPr/>
          <a:lstStyle/>
          <a:p>
            <a:r>
              <a:rPr lang="pl-PL" dirty="0"/>
              <a:t>Andrzej Porawski, dyrektor Biura</a:t>
            </a:r>
          </a:p>
        </p:txBody>
      </p:sp>
    </p:spTree>
    <p:extLst>
      <p:ext uri="{BB962C8B-B14F-4D97-AF65-F5344CB8AC3E}">
        <p14:creationId xmlns:p14="http://schemas.microsoft.com/office/powerpoint/2010/main" val="6894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5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81CA55-710E-4A19-AAE2-D82F3A45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97" y="465512"/>
            <a:ext cx="7886700" cy="588604"/>
          </a:xfrm>
        </p:spPr>
        <p:txBody>
          <a:bodyPr>
            <a:noAutofit/>
          </a:bodyPr>
          <a:lstStyle/>
          <a:p>
            <a:r>
              <a:rPr lang="pl-PL" sz="4000" dirty="0"/>
              <a:t>BILANS 2022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527671-6D10-4D42-BD81-1B9C87E38F7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5506" y="1400076"/>
            <a:ext cx="8919882" cy="304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Rok		          2019	       2020	    2021		 2022</a:t>
            </a:r>
          </a:p>
          <a:p>
            <a:r>
              <a:rPr lang="pl-PL" sz="2400" dirty="0"/>
              <a:t>Fundusz własny </a:t>
            </a:r>
            <a:r>
              <a:rPr lang="pl-PL" sz="2400" dirty="0">
                <a:solidFill>
                  <a:srgbClr val="FF0000"/>
                </a:solidFill>
              </a:rPr>
              <a:t>- 763 699        </a:t>
            </a:r>
            <a:r>
              <a:rPr lang="pl-PL" sz="2400" dirty="0"/>
              <a:t>325 263       1 195 351       1 714 122</a:t>
            </a:r>
            <a:endParaRPr lang="pl-PL" dirty="0"/>
          </a:p>
          <a:p>
            <a:r>
              <a:rPr lang="pl-PL" sz="2400" dirty="0"/>
              <a:t>Zysk netto	        354 786       1 088 962       870 088          518 771</a:t>
            </a:r>
            <a:endParaRPr lang="pl-PL" dirty="0"/>
          </a:p>
          <a:p>
            <a:r>
              <a:rPr lang="pl-PL" sz="2400" dirty="0"/>
              <a:t>Zlikwidowaliśmy stratę skumulowaną, będącą efektem zaciągniętych w latach 2018 i 2019 kredytów. Kumulujemy nadwyżkę, bo czeka nas spory kredyt na końcu projektu norweskiego (ostatnie 10% kosztów musimy wyłożyć; odzyskamy po rozliczeniu projektu.</a:t>
            </a:r>
          </a:p>
        </p:txBody>
      </p:sp>
    </p:spTree>
    <p:extLst>
      <p:ext uri="{BB962C8B-B14F-4D97-AF65-F5344CB8AC3E}">
        <p14:creationId xmlns:p14="http://schemas.microsoft.com/office/powerpoint/2010/main" val="200106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4F43C-24BD-44DD-AABF-6C6A5627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88" y="347844"/>
            <a:ext cx="8264092" cy="802776"/>
          </a:xfrm>
        </p:spPr>
        <p:txBody>
          <a:bodyPr>
            <a:noAutofit/>
          </a:bodyPr>
          <a:lstStyle/>
          <a:p>
            <a:r>
              <a:rPr lang="pl-PL" sz="2600" dirty="0"/>
              <a:t>Charakter budżetu (planu finansowego) Związku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FC0E771-8004-4D57-928E-347AA0F1D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989" y="1768386"/>
            <a:ext cx="8054318" cy="2495457"/>
          </a:xfrm>
        </p:spPr>
        <p:txBody>
          <a:bodyPr>
            <a:normAutofit lnSpcReduction="10000"/>
          </a:bodyPr>
          <a:lstStyle/>
          <a:p>
            <a:r>
              <a:rPr lang="pl-PL" dirty="0"/>
              <a:t>Nasz budżet (plan finansowy) ma </a:t>
            </a:r>
            <a:r>
              <a:rPr lang="pl-PL" b="1" dirty="0"/>
              <a:t>charakter zadaniowy</a:t>
            </a:r>
            <a:r>
              <a:rPr lang="pl-PL" dirty="0"/>
              <a:t> – nie posługuje się typową dla administracji, sztywną klasyfikacją budżetową, lecz planem kont, powiązanym z realizowanymi przez nasze stowarzyszenie zadaniami.</a:t>
            </a:r>
          </a:p>
        </p:txBody>
      </p:sp>
    </p:spTree>
    <p:extLst>
      <p:ext uri="{BB962C8B-B14F-4D97-AF65-F5344CB8AC3E}">
        <p14:creationId xmlns:p14="http://schemas.microsoft.com/office/powerpoint/2010/main" val="247557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5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EB970A-95DB-4815-8CCF-C46927E0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264389"/>
            <a:ext cx="8055429" cy="607558"/>
          </a:xfrm>
        </p:spPr>
        <p:txBody>
          <a:bodyPr>
            <a:noAutofit/>
          </a:bodyPr>
          <a:lstStyle/>
          <a:p>
            <a:r>
              <a:rPr lang="pl-PL" dirty="0"/>
              <a:t>2022 – rok walki i projektów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EF78F9-85E7-4AA6-9D7E-C5D1911DA5C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489165" y="1125582"/>
            <a:ext cx="6574971" cy="3222172"/>
          </a:xfrm>
        </p:spPr>
        <p:txBody>
          <a:bodyPr>
            <a:noAutofit/>
          </a:bodyPr>
          <a:lstStyle/>
          <a:p>
            <a:r>
              <a:rPr lang="pl-PL" sz="2400" dirty="0"/>
              <a:t>Trzeci dobry rok – oszczędności i dodatni wynik</a:t>
            </a:r>
          </a:p>
          <a:p>
            <a:r>
              <a:rPr lang="pl-PL" sz="2400" dirty="0"/>
              <a:t>Przychody – plan wykonany</a:t>
            </a:r>
          </a:p>
          <a:p>
            <a:r>
              <a:rPr lang="pl-PL" sz="2400" dirty="0"/>
              <a:t>Koszty – oszczędności </a:t>
            </a:r>
          </a:p>
          <a:p>
            <a:r>
              <a:rPr lang="pl-PL" sz="2400" dirty="0"/>
              <a:t>Projekty – podstawą dobrego wyniku</a:t>
            </a:r>
          </a:p>
          <a:p>
            <a:r>
              <a:rPr lang="pl-PL" sz="2400" dirty="0"/>
              <a:t>Rosnący udział miast – gwarancją skuteczności</a:t>
            </a:r>
          </a:p>
          <a:p>
            <a:r>
              <a:rPr lang="pl-PL" sz="2400" dirty="0"/>
              <a:t>Bilans – dodatni wynik</a:t>
            </a:r>
          </a:p>
          <a:p>
            <a:r>
              <a:rPr lang="pl-PL" sz="2400" dirty="0"/>
              <a:t>Perspektywa – trudny rok 2024</a:t>
            </a:r>
          </a:p>
        </p:txBody>
      </p:sp>
    </p:spTree>
    <p:extLst>
      <p:ext uri="{BB962C8B-B14F-4D97-AF65-F5344CB8AC3E}">
        <p14:creationId xmlns:p14="http://schemas.microsoft.com/office/powerpoint/2010/main" val="338412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2551E6C-86D7-4E8C-916B-5BDE6A43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2022 – rok walki i projektów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DD3F841F-7E7A-48D8-8665-CDB44350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059" y="1221441"/>
            <a:ext cx="8390965" cy="380775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pl-PL" sz="2400" dirty="0"/>
              <a:t>Oszczędności zaplanowane – dzięki projektom: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refinansowanie większej części kosztów,</a:t>
            </a:r>
          </a:p>
          <a:p>
            <a:pPr>
              <a:lnSpc>
                <a:spcPct val="130000"/>
              </a:lnSpc>
            </a:pPr>
            <a:r>
              <a:rPr lang="pl-PL" sz="2400" dirty="0"/>
              <a:t>Oszczędności zaplanowane – dzięki doświadczeniom z czasu pandemii: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mniej spotkań bezpośrednich, więcej hybrydowych,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mniej delegacji i kosztów operacyjnych, ale wzrost kosztów jednostkowych z powodu inflacji.</a:t>
            </a:r>
          </a:p>
        </p:txBody>
      </p:sp>
    </p:spTree>
    <p:extLst>
      <p:ext uri="{BB962C8B-B14F-4D97-AF65-F5344CB8AC3E}">
        <p14:creationId xmlns:p14="http://schemas.microsoft.com/office/powerpoint/2010/main" val="238425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3A05CA92-86B9-4E65-9C51-38F92CD5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888274"/>
            <a:ext cx="7533706" cy="4058195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65C4468-BF30-4049-8FB5-5A5C0906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21" y="94775"/>
            <a:ext cx="8743950" cy="662872"/>
          </a:xfrm>
        </p:spPr>
        <p:txBody>
          <a:bodyPr>
            <a:noAutofit/>
          </a:bodyPr>
          <a:lstStyle/>
          <a:p>
            <a:pPr algn="ctr"/>
            <a:r>
              <a:rPr lang="pl-PL" sz="3100" dirty="0"/>
              <a:t>Przychody własne – składki członkowskie (1)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C3EB4AE-1406-4B88-B51C-9C9E7F908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335343"/>
              </p:ext>
            </p:extLst>
          </p:nvPr>
        </p:nvGraphicFramePr>
        <p:xfrm>
          <a:off x="1515035" y="888275"/>
          <a:ext cx="6983505" cy="405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459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E6987149-F1F4-4A3B-BD0F-7BFB33B78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1D6A944-4ADA-4F01-B310-FA89BD2D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74"/>
            <a:ext cx="9066998" cy="753223"/>
          </a:xfrm>
        </p:spPr>
        <p:txBody>
          <a:bodyPr>
            <a:normAutofit/>
          </a:bodyPr>
          <a:lstStyle/>
          <a:p>
            <a:pPr algn="ctr"/>
            <a:r>
              <a:rPr lang="pl-PL" sz="3100" dirty="0"/>
              <a:t>Przychody własne – składki członkowskie (2)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2F369110-D377-49B2-B3AF-3567A536A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229971"/>
              </p:ext>
            </p:extLst>
          </p:nvPr>
        </p:nvGraphicFramePr>
        <p:xfrm>
          <a:off x="1518189" y="851647"/>
          <a:ext cx="6877666" cy="412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205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5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0C197-EF16-472A-AEB3-3F71C83A1D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8366" y="140444"/>
            <a:ext cx="7886700" cy="587375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Raleway"/>
              </a:rPr>
              <a:t>Sens realizowanych projektów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6A05C4-E8DA-4B49-8EBA-A5842F2D96E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01612" y="954805"/>
            <a:ext cx="4927600" cy="4065587"/>
          </a:xfrm>
        </p:spPr>
        <p:txBody>
          <a:bodyPr>
            <a:normAutofit fontScale="92500" lnSpcReduction="10000"/>
          </a:bodyPr>
          <a:lstStyle/>
          <a:p>
            <a:pPr>
              <a:buAutoNum type="romanUcPeriod"/>
            </a:pPr>
            <a:r>
              <a:rPr lang="pl-PL" sz="2200" b="1" dirty="0">
                <a:latin typeface="Lato"/>
              </a:rPr>
              <a:t>Bezpośredni udział 218 miast (przed rokiem – 159)</a:t>
            </a:r>
            <a:r>
              <a:rPr lang="pl-PL" sz="2200" dirty="0">
                <a:latin typeface="Lato"/>
              </a:rPr>
              <a:t>;</a:t>
            </a:r>
          </a:p>
          <a:p>
            <a:pPr>
              <a:buAutoNum type="romanUcPeriod"/>
            </a:pPr>
            <a:r>
              <a:rPr lang="pl-PL" sz="2200" b="1" dirty="0">
                <a:latin typeface="Lato"/>
              </a:rPr>
              <a:t>Nowe produkty i usługi </a:t>
            </a:r>
            <a:r>
              <a:rPr lang="pl-PL" sz="2200" dirty="0">
                <a:latin typeface="Lato"/>
              </a:rPr>
              <a:t>dla miast:</a:t>
            </a:r>
          </a:p>
          <a:p>
            <a:r>
              <a:rPr lang="pl-PL" sz="2200" dirty="0">
                <a:latin typeface="Lato"/>
              </a:rPr>
              <a:t>Monitor rozwoju lokalnego;</a:t>
            </a:r>
          </a:p>
          <a:p>
            <a:r>
              <a:rPr lang="pl-PL" sz="2200" dirty="0">
                <a:latin typeface="Lato"/>
              </a:rPr>
              <a:t>Moduł diagnozowania stanu:</a:t>
            </a:r>
          </a:p>
          <a:p>
            <a:pPr marL="252000" indent="36000">
              <a:buFont typeface="+mj-lt"/>
              <a:buAutoNum type="alphaLcParenR"/>
            </a:pPr>
            <a:r>
              <a:rPr lang="pl-PL" sz="2200" dirty="0">
                <a:latin typeface="Lato"/>
              </a:rPr>
              <a:t> </a:t>
            </a:r>
            <a:r>
              <a:rPr lang="pl-PL" sz="2200" spc="-20" dirty="0">
                <a:latin typeface="Lato"/>
              </a:rPr>
              <a:t>diagnoza do strategii/programów;</a:t>
            </a:r>
          </a:p>
          <a:p>
            <a:pPr marL="252000" indent="36000">
              <a:buFont typeface="+mj-lt"/>
              <a:buAutoNum type="alphaLcParenR"/>
            </a:pPr>
            <a:r>
              <a:rPr lang="pl-PL" sz="2200" dirty="0">
                <a:latin typeface="Lato"/>
              </a:rPr>
              <a:t> raport o stanie miasta;</a:t>
            </a:r>
          </a:p>
          <a:p>
            <a:pPr marL="252000" indent="36000">
              <a:buFont typeface="+mj-lt"/>
              <a:buAutoNum type="alphaLcParenR"/>
            </a:pPr>
            <a:r>
              <a:rPr lang="pl-PL" sz="2200" dirty="0">
                <a:latin typeface="Lato"/>
              </a:rPr>
              <a:t> wnioski o dofinansowanie;</a:t>
            </a:r>
          </a:p>
          <a:p>
            <a:pPr marL="0" indent="0">
              <a:buNone/>
            </a:pPr>
            <a:r>
              <a:rPr lang="pl-PL" sz="2200" dirty="0">
                <a:latin typeface="Lato"/>
              </a:rPr>
              <a:t>3. Metodologia i narzędzia oprac. strategii i programów rozwoju;</a:t>
            </a:r>
          </a:p>
          <a:p>
            <a:pPr marL="0" indent="0">
              <a:buNone/>
            </a:pPr>
            <a:r>
              <a:rPr lang="pl-PL" sz="2200" dirty="0">
                <a:latin typeface="Lato"/>
              </a:rPr>
              <a:t>4. Forum Rozwoju Lokalnego</a:t>
            </a:r>
            <a:r>
              <a:rPr lang="pl-PL" sz="2300" dirty="0">
                <a:latin typeface="Lato"/>
              </a:rPr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8AA2803-6830-4E28-93C1-ACE383CCF3A3}"/>
              </a:ext>
            </a:extLst>
          </p:cNvPr>
          <p:cNvSpPr txBox="1"/>
          <p:nvPr/>
        </p:nvSpPr>
        <p:spPr>
          <a:xfrm>
            <a:off x="4994942" y="4544212"/>
            <a:ext cx="3947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218 miast w projektach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B422A23-671E-4085-B609-A79C303FB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84" y="716594"/>
            <a:ext cx="4030433" cy="37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4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2551E6C-86D7-4E8C-916B-5BDE6A43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993"/>
            <a:ext cx="9144000" cy="57649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latin typeface="Raleway"/>
              </a:rPr>
              <a:t>Przychody w 2022 roku [mln PLN]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DD3F841F-7E7A-48D8-8665-CDB44350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93638"/>
            <a:ext cx="8547233" cy="39944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dirty="0"/>
              <a:t>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07E35A4-4493-4AFA-8D5C-2692B6619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624324"/>
              </p:ext>
            </p:extLst>
          </p:nvPr>
        </p:nvGraphicFramePr>
        <p:xfrm>
          <a:off x="4855649" y="874292"/>
          <a:ext cx="4166066" cy="3805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5871">
                  <a:extLst>
                    <a:ext uri="{9D8B030D-6E8A-4147-A177-3AD203B41FA5}">
                      <a16:colId xmlns:a16="http://schemas.microsoft.com/office/drawing/2014/main" val="1121276749"/>
                    </a:ext>
                  </a:extLst>
                </a:gridCol>
                <a:gridCol w="870195">
                  <a:extLst>
                    <a:ext uri="{9D8B030D-6E8A-4147-A177-3AD203B41FA5}">
                      <a16:colId xmlns:a16="http://schemas.microsoft.com/office/drawing/2014/main" val="830852069"/>
                    </a:ext>
                  </a:extLst>
                </a:gridCol>
              </a:tblGrid>
              <a:tr h="410091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Przychody ogółem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39,961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28772"/>
                  </a:ext>
                </a:extLst>
              </a:tr>
              <a:tr h="410091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Składki członkowskie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4,944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7509358"/>
                  </a:ext>
                </a:extLst>
              </a:tr>
              <a:tr h="410091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 przychody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34,880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5279658"/>
                  </a:ext>
                </a:extLst>
              </a:tr>
              <a:tr h="410091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dotacje, granty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19,446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6587156"/>
                  </a:ext>
                </a:extLst>
              </a:tr>
              <a:tr h="490113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wpływy z konferencji itp.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29822018"/>
                  </a:ext>
                </a:extLst>
              </a:tr>
              <a:tr h="41009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przychody finansowe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89856257"/>
                  </a:ext>
                </a:extLst>
              </a:tr>
              <a:tr h="41009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należności z roku ub.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95526729"/>
                  </a:ext>
                </a:extLst>
              </a:tr>
              <a:tr h="41009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pozostałość z roku ub. na r-ku bank.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14,929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7097299"/>
                  </a:ext>
                </a:extLst>
              </a:tr>
              <a:tr h="390817">
                <a:tc>
                  <a:txBody>
                    <a:bodyPr/>
                    <a:lstStyle/>
                    <a:p>
                      <a:pPr algn="l" fontAlgn="b"/>
                      <a:r>
                        <a:rPr lang="pl-PL" sz="15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tym na r-ku ogólnym (wolne środki)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1,873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8589566"/>
                  </a:ext>
                </a:extLst>
              </a:tr>
            </a:tbl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072663"/>
              </p:ext>
            </p:extLst>
          </p:nvPr>
        </p:nvGraphicFramePr>
        <p:xfrm>
          <a:off x="313017" y="653007"/>
          <a:ext cx="4420348" cy="440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87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2551E6C-86D7-4E8C-916B-5BDE6A43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612"/>
            <a:ext cx="9144000" cy="54684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>
                <a:latin typeface="Raleway"/>
              </a:rPr>
              <a:t>Koszty w 2022 roku [mln PLN]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DD3F841F-7E7A-48D8-8665-CDB44350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93638"/>
            <a:ext cx="8547233" cy="39944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dirty="0"/>
              <a:t> 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C7DA1D9-3615-4196-850D-E12B841C8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08216"/>
              </p:ext>
            </p:extLst>
          </p:nvPr>
        </p:nvGraphicFramePr>
        <p:xfrm>
          <a:off x="4491319" y="893638"/>
          <a:ext cx="4518598" cy="2681469"/>
        </p:xfrm>
        <a:graphic>
          <a:graphicData uri="http://schemas.openxmlformats.org/drawingml/2006/table">
            <a:tbl>
              <a:tblPr firstRow="1" firstCol="1" bandRow="1"/>
              <a:tblGrid>
                <a:gridCol w="3743177">
                  <a:extLst>
                    <a:ext uri="{9D8B030D-6E8A-4147-A177-3AD203B41FA5}">
                      <a16:colId xmlns:a16="http://schemas.microsoft.com/office/drawing/2014/main" val="799396510"/>
                    </a:ext>
                  </a:extLst>
                </a:gridCol>
                <a:gridCol w="775421">
                  <a:extLst>
                    <a:ext uri="{9D8B030D-6E8A-4147-A177-3AD203B41FA5}">
                      <a16:colId xmlns:a16="http://schemas.microsoft.com/office/drawing/2014/main" val="533862687"/>
                    </a:ext>
                  </a:extLst>
                </a:gridCol>
              </a:tblGrid>
              <a:tr h="38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Koszty ogółem</a:t>
                      </a:r>
                      <a:endParaRPr lang="pl-PL" sz="16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</a:rPr>
                        <a:t>27,328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306032"/>
                  </a:ext>
                </a:extLst>
              </a:tr>
              <a:tr h="38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Koszty bezpośrednie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</a:rPr>
                        <a:t>24,528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27995"/>
                  </a:ext>
                </a:extLst>
              </a:tr>
              <a:tr h="38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dirty="0">
                          <a:solidFill>
                            <a:srgbClr val="7F7F7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w tym projekty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0" i="1" u="none" strike="noStrike" dirty="0">
                          <a:solidFill>
                            <a:srgbClr val="7F7F7F"/>
                          </a:solidFill>
                          <a:effectLst/>
                          <a:latin typeface="Lato" panose="020F0502020204030203"/>
                        </a:rPr>
                        <a:t>22,463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03877"/>
                  </a:ext>
                </a:extLst>
              </a:tr>
              <a:tr h="38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Koszty obsługi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</a:rPr>
                        <a:t>2,800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12441"/>
                  </a:ext>
                </a:extLst>
              </a:tr>
              <a:tr h="38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i="1" dirty="0">
                          <a:solidFill>
                            <a:srgbClr val="7F7F7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w tym płace</a:t>
                      </a:r>
                      <a:endParaRPr lang="pl-PL" sz="16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0" i="1" u="none" strike="noStrike" dirty="0">
                          <a:solidFill>
                            <a:srgbClr val="7F7F7F"/>
                          </a:solidFill>
                          <a:effectLst/>
                          <a:latin typeface="Lato" panose="020F0502020204030203"/>
                        </a:rPr>
                        <a:t>1,535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647627"/>
                  </a:ext>
                </a:extLst>
              </a:tr>
              <a:tr h="38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spc="-50" baseline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Nadwyżka</a:t>
                      </a:r>
                      <a:r>
                        <a:rPr lang="pl-PL" sz="1600" spc="-50" baseline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(pozostałość na r-</a:t>
                      </a:r>
                      <a:r>
                        <a:rPr lang="pl-PL" sz="1600" spc="-50" baseline="0" dirty="0" err="1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kach</a:t>
                      </a:r>
                      <a:r>
                        <a:rPr lang="pl-PL" sz="1600" spc="-50" baseline="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bank.)</a:t>
                      </a:r>
                      <a:endParaRPr lang="pl-PL" sz="1600" spc="-50" baseline="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/>
                        </a:rPr>
                        <a:t>12,633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66489"/>
                  </a:ext>
                </a:extLst>
              </a:tr>
              <a:tr h="3830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 w tym pozostałość na r-ku ogólnym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1,873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6677"/>
                  </a:ext>
                </a:extLst>
              </a:tr>
            </a:tbl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773228"/>
              </p:ext>
            </p:extLst>
          </p:nvPr>
        </p:nvGraphicFramePr>
        <p:xfrm>
          <a:off x="152400" y="889299"/>
          <a:ext cx="4419600" cy="425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0347445"/>
      </p:ext>
    </p:extLst>
  </p:cSld>
  <p:clrMapOvr>
    <a:masterClrMapping/>
  </p:clrMapOvr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21CEC128513E468D693A444DC5A13C" ma:contentTypeVersion="2" ma:contentTypeDescription="Utwórz nowy dokument." ma:contentTypeScope="" ma:versionID="2850f5e72dd39d6479bf3bf462cf6d95">
  <xsd:schema xmlns:xsd="http://www.w3.org/2001/XMLSchema" xmlns:xs="http://www.w3.org/2001/XMLSchema" xmlns:p="http://schemas.microsoft.com/office/2006/metadata/properties" xmlns:ns2="e8befe75-3807-4551-8189-c773152414b1" targetNamespace="http://schemas.microsoft.com/office/2006/metadata/properties" ma:root="true" ma:fieldsID="b2d80323b657629c707e61ea4d2bbcea" ns2:_="">
    <xsd:import namespace="e8befe75-3807-4551-8189-c773152414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efe75-3807-4551-8189-c77315241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EBBC23-BCC6-410B-86DF-35AB837C26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2C453A-EA06-4182-9C15-1CF90163790A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e8befe75-3807-4551-8189-c773152414b1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D1EBDA46-8EBF-4476-8EE9-53F620614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befe75-3807-4551-8189-c773152414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1144</TotalTime>
  <Words>435</Words>
  <Application>Microsoft Office PowerPoint</Application>
  <PresentationFormat>Niestandardowy</PresentationFormat>
  <Paragraphs>83</Paragraphs>
  <Slides>10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Lato</vt:lpstr>
      <vt:lpstr>Raleway</vt:lpstr>
      <vt:lpstr>2_Projekt niestandardowy</vt:lpstr>
      <vt:lpstr>1_Projekt niestandardowy</vt:lpstr>
      <vt:lpstr>Projekt niestandardowy</vt:lpstr>
      <vt:lpstr>Sprawozdanie  z wykonania budżetu  w roku 2022 </vt:lpstr>
      <vt:lpstr>Charakter budżetu (planu finansowego) Związku</vt:lpstr>
      <vt:lpstr>2022 – rok walki i projektów</vt:lpstr>
      <vt:lpstr>2022 – rok walki i projektów</vt:lpstr>
      <vt:lpstr>Przychody własne – składki członkowskie (1)</vt:lpstr>
      <vt:lpstr>Przychody własne – składki członkowskie (2)</vt:lpstr>
      <vt:lpstr>Sens realizowanych projektów</vt:lpstr>
      <vt:lpstr>Przychody w 2022 roku [mln PLN]</vt:lpstr>
      <vt:lpstr>Koszty w 2022 roku [mln PLN]</vt:lpstr>
      <vt:lpstr>BILANS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Majchrowska</dc:creator>
  <cp:lastModifiedBy>Krzysztof Paczyński</cp:lastModifiedBy>
  <cp:revision>101</cp:revision>
  <dcterms:created xsi:type="dcterms:W3CDTF">2021-02-12T11:02:36Z</dcterms:created>
  <dcterms:modified xsi:type="dcterms:W3CDTF">2023-03-06T19:36:23Z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0x0101004C21CEC128513E468D693A444DC5A13C</vt:lpwstr>
  </property>
</Properties>
</file>