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3" r:id="rId4"/>
    <p:sldMasterId id="2147483674" r:id="rId5"/>
  </p:sldMasterIdLst>
  <p:notesMasterIdLst>
    <p:notesMasterId r:id="rId16"/>
  </p:notesMasterIdLst>
  <p:sldIdLst>
    <p:sldId id="273" r:id="rId6"/>
    <p:sldId id="260" r:id="rId7"/>
    <p:sldId id="314" r:id="rId8"/>
    <p:sldId id="310" r:id="rId9"/>
    <p:sldId id="311" r:id="rId10"/>
    <p:sldId id="312" r:id="rId11"/>
    <p:sldId id="316" r:id="rId12"/>
    <p:sldId id="318" r:id="rId13"/>
    <p:sldId id="313" r:id="rId14"/>
    <p:sldId id="307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Lato" panose="020B0604020202020204" charset="0"/>
      <p:regular r:id="rId23"/>
      <p:bold r:id="rId24"/>
      <p:italic r:id="rId25"/>
      <p:boldItalic r:id="rId26"/>
    </p:embeddedFont>
    <p:embeddedFont>
      <p:font typeface="Raleway" panose="020B0604020202020204" charset="-18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453" userDrawn="1">
          <p15:clr>
            <a:srgbClr val="A4A3A4"/>
          </p15:clr>
        </p15:guide>
        <p15:guide id="3" pos="22" userDrawn="1">
          <p15:clr>
            <a:srgbClr val="9AA0A6"/>
          </p15:clr>
        </p15:guide>
        <p15:guide id="4" orient="horz" pos="463" userDrawn="1">
          <p15:clr>
            <a:srgbClr val="9AA0A6"/>
          </p15:clr>
        </p15:guide>
        <p15:guide id="5" orient="horz" pos="3230" userDrawn="1">
          <p15:clr>
            <a:srgbClr val="9AA0A6"/>
          </p15:clr>
        </p15:guide>
        <p15:guide id="6" orient="horz" pos="1257" userDrawn="1">
          <p15:clr>
            <a:srgbClr val="9AA0A6"/>
          </p15:clr>
        </p15:guide>
        <p15:guide id="7" orient="horz" userDrawn="1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595B"/>
    <a:srgbClr val="F68B1F"/>
    <a:srgbClr val="FBB514"/>
    <a:srgbClr val="FF1B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82"/>
      </p:cViewPr>
      <p:guideLst>
        <p:guide orient="horz" pos="1620"/>
        <p:guide pos="453"/>
        <p:guide pos="22"/>
        <p:guide orient="horz" pos="463"/>
        <p:guide orient="horz" pos="3230"/>
        <p:guide orient="horz" pos="1257"/>
        <p:guide orient="horz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5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8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Zeszy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m\Desktop\BILANS%20ZMP%202022\BILANS%202022\SPRAWOZDANIE%20ROCZNE%2020222\WYKRESY%20202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m\Desktop\BILANS%20ZMP%202022\BILANS%202022\SPRAWOZDANIE%20ROCZNE%2020222\WYKRESY%20202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Zeszyt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Zeszyt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Zeszyt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m\Desktop\BILANS%20ZMP%202022\BILANS%202022\SPRAWOZDANIE%20ROCZNE%2020222\WYKRESY%202022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BILANS%20ZMP%202022\BILANS%202022\SPRAWOZDANIE%20ROCZNE%2020222\WYKRESY%202022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600"/>
              <a:t>SUMA BILANSOWA W LATACH</a:t>
            </a:r>
          </a:p>
          <a:p>
            <a:pPr>
              <a:defRPr sz="1600"/>
            </a:pPr>
            <a:r>
              <a:rPr lang="pl-PL" sz="1600"/>
              <a:t> 2018-2022 (TYS.)</a:t>
            </a:r>
          </a:p>
        </c:rich>
      </c:tx>
      <c:layout>
        <c:manualLayout>
          <c:xMode val="edge"/>
          <c:yMode val="edge"/>
          <c:x val="0.11661034007103094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Arkusz1!$B$12:$F$12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Arkusz1!$B$9:$F$9</c:f>
              <c:numCache>
                <c:formatCode>General</c:formatCode>
                <c:ptCount val="5"/>
                <c:pt idx="0">
                  <c:v>807.5</c:v>
                </c:pt>
                <c:pt idx="1">
                  <c:v>8152.1</c:v>
                </c:pt>
                <c:pt idx="2">
                  <c:v>12164.2</c:v>
                </c:pt>
                <c:pt idx="3">
                  <c:v>15511.2</c:v>
                </c:pt>
                <c:pt idx="4">
                  <c:v>13339.1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39-48C7-90D0-71D7D2810545}"/>
            </c:ext>
          </c:extLst>
        </c:ser>
        <c:ser>
          <c:idx val="2"/>
          <c:order val="2"/>
          <c:spPr>
            <a:gradFill rotWithShape="1"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Arkusz1!$B$12:$F$12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Arkusz1!$B$10:$F$10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FE39-48C7-90D0-71D7D281054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25440784"/>
        <c:axId val="32581358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gradFill rotWithShape="1">
                    <a:gsLst>
                      <a:gs pos="0">
                        <a:schemeClr val="accent1">
                          <a:tint val="50000"/>
                          <a:satMod val="300000"/>
                        </a:schemeClr>
                      </a:gs>
                      <a:gs pos="35000">
                        <a:schemeClr val="accent1">
                          <a:tint val="37000"/>
                          <a:satMod val="300000"/>
                        </a:schemeClr>
                      </a:gs>
                      <a:gs pos="100000">
                        <a:schemeClr val="accent1">
                          <a:tint val="15000"/>
                          <a:satMod val="350000"/>
                        </a:scheme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chemeClr val="accent1">
                        <a:shade val="95000"/>
                      </a:schemeClr>
                    </a:solidFill>
                    <a:round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l-PL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Arkusz1!$B$12:$F$12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2018</c:v>
                      </c:pt>
                      <c:pt idx="1">
                        <c:v>2019</c:v>
                      </c:pt>
                      <c:pt idx="2">
                        <c:v>2020</c:v>
                      </c:pt>
                      <c:pt idx="3">
                        <c:v>2021</c:v>
                      </c:pt>
                      <c:pt idx="4">
                        <c:v>2022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Arkusz1!$B$8:$F$8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FE39-48C7-90D0-71D7D2810545}"/>
                  </c:ext>
                </c:extLst>
              </c15:ser>
            </c15:filteredBarSeries>
          </c:ext>
        </c:extLst>
      </c:barChart>
      <c:catAx>
        <c:axId val="32544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25813584"/>
        <c:crosses val="autoZero"/>
        <c:auto val="1"/>
        <c:lblAlgn val="ctr"/>
        <c:lblOffset val="100"/>
        <c:noMultiLvlLbl val="0"/>
      </c:catAx>
      <c:valAx>
        <c:axId val="325813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25440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200"/>
              <a:t>STRUKTURA MAJĄTKU 2022 R.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E5A2-443F-87F3-5D31634E162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E5A2-443F-87F3-5D31634E162F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Arkusz1!$S$26</c:f>
              <c:strCache>
                <c:ptCount val="1"/>
                <c:pt idx="0">
                  <c:v>MAJĄTEK  TRWAŁY</c:v>
                </c:pt>
              </c:strCache>
            </c:strRef>
          </c:cat>
          <c:val>
            <c:numRef>
              <c:f>Arkusz1!$T$26:$T$27</c:f>
              <c:numCache>
                <c:formatCode>General</c:formatCode>
                <c:ptCount val="2"/>
                <c:pt idx="0">
                  <c:v>239.1</c:v>
                </c:pt>
                <c:pt idx="1">
                  <c:v>13100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5A2-443F-87F3-5D31634E162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/>
              <a:t>STRU</a:t>
            </a:r>
            <a:r>
              <a:rPr lang="pl-PL" sz="1200" dirty="0"/>
              <a:t>KTURA KAPITAŁU 2022 R.</a:t>
            </a:r>
            <a:endParaRPr lang="en-US" sz="12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3994853987748127E-2"/>
          <c:y val="0.23318209427213391"/>
          <c:w val="0.87901415153369267"/>
          <c:h val="0.71294260564398726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1F0F-41B0-A312-FBA68DB14ED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1F0F-41B0-A312-FBA68DB14ED4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Arkusz1!$T$48:$T$49</c:f>
              <c:numCache>
                <c:formatCode>General</c:formatCode>
                <c:ptCount val="2"/>
                <c:pt idx="0">
                  <c:v>1714.1</c:v>
                </c:pt>
                <c:pt idx="1">
                  <c:v>11625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F0F-41B0-A312-FBA68DB14ED4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STRUKTURA MAJATKU</a:t>
            </a:r>
            <a:endParaRPr lang="pl-PL" b="1" dirty="0"/>
          </a:p>
          <a:p>
            <a:pPr>
              <a:defRPr b="1"/>
            </a:pPr>
            <a:r>
              <a:rPr lang="pl-PL" b="1" dirty="0"/>
              <a:t> W LATACH 2018-2022 (TYS.)</a:t>
            </a:r>
          </a:p>
          <a:p>
            <a:pPr>
              <a:defRPr b="1"/>
            </a:pP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0776924759405072"/>
          <c:y val="0.32995370370370369"/>
          <c:w val="0.66167519685039367"/>
          <c:h val="0.3948767862350539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Arkusz1!$A$24</c:f>
              <c:strCache>
                <c:ptCount val="1"/>
                <c:pt idx="0">
                  <c:v>MAJĄTEK  TRWAŁY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numRef>
              <c:f>Arkusz1!$B$27:$F$27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Arkusz1!$B$24:$F$24</c:f>
              <c:numCache>
                <c:formatCode>General</c:formatCode>
                <c:ptCount val="5"/>
                <c:pt idx="0">
                  <c:v>30.5</c:v>
                </c:pt>
                <c:pt idx="1">
                  <c:v>91.5</c:v>
                </c:pt>
                <c:pt idx="2">
                  <c:v>73.400000000000006</c:v>
                </c:pt>
                <c:pt idx="3">
                  <c:v>116.7</c:v>
                </c:pt>
                <c:pt idx="4">
                  <c:v>239.1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F1-440B-B305-7DEF8B99F50F}"/>
            </c:ext>
          </c:extLst>
        </c:ser>
        <c:ser>
          <c:idx val="1"/>
          <c:order val="1"/>
          <c:tx>
            <c:strRef>
              <c:f>Arkusz1!$A$25</c:f>
              <c:strCache>
                <c:ptCount val="1"/>
                <c:pt idx="0">
                  <c:v>MAJĄTEK OBROTOWY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numRef>
              <c:f>Arkusz1!$B$27:$F$27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Arkusz1!$B$25:$F$25</c:f>
              <c:numCache>
                <c:formatCode>General</c:formatCode>
                <c:ptCount val="5"/>
                <c:pt idx="0">
                  <c:v>777</c:v>
                </c:pt>
                <c:pt idx="1">
                  <c:v>8060.6</c:v>
                </c:pt>
                <c:pt idx="2">
                  <c:v>12090.8</c:v>
                </c:pt>
                <c:pt idx="3">
                  <c:v>15394.5</c:v>
                </c:pt>
                <c:pt idx="4">
                  <c:v>13100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F1-440B-B305-7DEF8B99F5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9281888"/>
        <c:axId val="473780896"/>
        <c:axId val="0"/>
      </c:bar3DChart>
      <c:catAx>
        <c:axId val="329281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73780896"/>
        <c:crosses val="autoZero"/>
        <c:auto val="1"/>
        <c:lblAlgn val="ctr"/>
        <c:lblOffset val="100"/>
        <c:noMultiLvlLbl val="0"/>
      </c:catAx>
      <c:valAx>
        <c:axId val="473780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2928188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/>
              <a:t>STRU</a:t>
            </a:r>
            <a:r>
              <a:rPr lang="pl-PL" sz="1400" dirty="0"/>
              <a:t>KTURA KAPITAŁU </a:t>
            </a:r>
          </a:p>
          <a:p>
            <a:pPr>
              <a:defRPr sz="1400"/>
            </a:pPr>
            <a:r>
              <a:rPr lang="pl-PL" sz="1400" dirty="0"/>
              <a:t>W LATACH 2018-2022 (TYS.)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2.5232893792467563E-2"/>
          <c:y val="0.26125647779752104"/>
          <c:w val="0.90246404828138993"/>
          <c:h val="0.61923193329414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Arkusz1!$A$45</c:f>
              <c:strCache>
                <c:ptCount val="1"/>
                <c:pt idx="0">
                  <c:v>KAPITAŁ WŁASNY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Arkusz1!$B$48:$F$48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Arkusz1!$B$45:$F$45</c:f>
              <c:numCache>
                <c:formatCode>General</c:formatCode>
                <c:ptCount val="5"/>
                <c:pt idx="0">
                  <c:v>-1164.0999999999999</c:v>
                </c:pt>
                <c:pt idx="1">
                  <c:v>-763.7</c:v>
                </c:pt>
                <c:pt idx="2">
                  <c:v>325.3</c:v>
                </c:pt>
                <c:pt idx="3">
                  <c:v>1195.4000000000001</c:v>
                </c:pt>
                <c:pt idx="4">
                  <c:v>1714.1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83-428D-B0DF-493A8E9B4A5B}"/>
            </c:ext>
          </c:extLst>
        </c:ser>
        <c:ser>
          <c:idx val="1"/>
          <c:order val="1"/>
          <c:tx>
            <c:strRef>
              <c:f>Arkusz1!$A$46</c:f>
              <c:strCache>
                <c:ptCount val="1"/>
                <c:pt idx="0">
                  <c:v>KAPITAŁ OBCY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Arkusz1!$B$48:$F$48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Arkusz1!$B$46:$F$46</c:f>
              <c:numCache>
                <c:formatCode>General</c:formatCode>
                <c:ptCount val="5"/>
                <c:pt idx="0">
                  <c:v>1971.7</c:v>
                </c:pt>
                <c:pt idx="1">
                  <c:v>8915.7999999999993</c:v>
                </c:pt>
                <c:pt idx="2">
                  <c:v>11838.9</c:v>
                </c:pt>
                <c:pt idx="3">
                  <c:v>14315.8</c:v>
                </c:pt>
                <c:pt idx="4">
                  <c:v>11625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83-428D-B0DF-493A8E9B4A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06830112"/>
        <c:axId val="632144224"/>
      </c:barChart>
      <c:catAx>
        <c:axId val="50683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32144224"/>
        <c:crosses val="autoZero"/>
        <c:auto val="1"/>
        <c:lblAlgn val="ctr"/>
        <c:lblOffset val="100"/>
        <c:noMultiLvlLbl val="0"/>
      </c:catAx>
      <c:valAx>
        <c:axId val="632144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0683011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ZŁOTA REGUŁA BILANSOWA</a:t>
            </a:r>
            <a:endParaRPr lang="pl-PL" dirty="0"/>
          </a:p>
          <a:p>
            <a:pPr>
              <a:defRPr/>
            </a:pPr>
            <a:r>
              <a:rPr lang="pl-PL" dirty="0"/>
              <a:t>2018-2022 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Arkusz1!$A$74</c:f>
              <c:strCache>
                <c:ptCount val="1"/>
                <c:pt idx="0">
                  <c:v>AKTYWA TRWAŁE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val>
            <c:numRef>
              <c:f>Arkusz1!$B$74:$F$74</c:f>
              <c:numCache>
                <c:formatCode>General</c:formatCode>
                <c:ptCount val="5"/>
                <c:pt idx="0">
                  <c:v>30.5</c:v>
                </c:pt>
                <c:pt idx="1">
                  <c:v>91.5</c:v>
                </c:pt>
                <c:pt idx="2">
                  <c:v>73.400000000000006</c:v>
                </c:pt>
                <c:pt idx="3">
                  <c:v>116.7</c:v>
                </c:pt>
                <c:pt idx="4">
                  <c:v>239.1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09-419A-B22A-D3D071957A6F}"/>
            </c:ext>
          </c:extLst>
        </c:ser>
        <c:ser>
          <c:idx val="1"/>
          <c:order val="1"/>
          <c:tx>
            <c:strRef>
              <c:f>Arkusz1!$A$75</c:f>
              <c:strCache>
                <c:ptCount val="1"/>
                <c:pt idx="0">
                  <c:v>KAPITAŁ WŁASNY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val>
            <c:numRef>
              <c:f>Arkusz1!$B$75:$F$75</c:f>
              <c:numCache>
                <c:formatCode>General</c:formatCode>
                <c:ptCount val="5"/>
                <c:pt idx="0">
                  <c:v>-1164.0999999999999</c:v>
                </c:pt>
                <c:pt idx="1">
                  <c:v>-763.7</c:v>
                </c:pt>
                <c:pt idx="2">
                  <c:v>325.3</c:v>
                </c:pt>
                <c:pt idx="3">
                  <c:v>1195.4000000000001</c:v>
                </c:pt>
                <c:pt idx="4">
                  <c:v>1714.1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09-419A-B22A-D3D071957A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25445600"/>
        <c:axId val="480799616"/>
        <c:axId val="0"/>
      </c:bar3DChart>
      <c:catAx>
        <c:axId val="625445600"/>
        <c:scaling>
          <c:orientation val="minMax"/>
        </c:scaling>
        <c:delete val="1"/>
        <c:axPos val="b"/>
        <c:majorTickMark val="none"/>
        <c:minorTickMark val="none"/>
        <c:tickLblPos val="nextTo"/>
        <c:crossAx val="480799616"/>
        <c:crosses val="autoZero"/>
        <c:auto val="1"/>
        <c:lblAlgn val="ctr"/>
        <c:lblOffset val="100"/>
        <c:noMultiLvlLbl val="0"/>
      </c:catAx>
      <c:valAx>
        <c:axId val="480799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25445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ZASAD</a:t>
            </a:r>
            <a:r>
              <a:rPr lang="pl-PL" dirty="0"/>
              <a:t>Y</a:t>
            </a:r>
            <a:r>
              <a:rPr lang="en-US" dirty="0"/>
              <a:t> PŁYNNOŚCI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Arkusz1!$A$90</c:f>
              <c:strCache>
                <c:ptCount val="1"/>
                <c:pt idx="0">
                  <c:v>MAJĄTEK OBROTOWY</c:v>
                </c:pt>
              </c:strCache>
            </c:strRef>
          </c:tx>
          <c:spPr>
            <a:solidFill>
              <a:schemeClr val="accent3">
                <a:shade val="76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Arkusz1!$B$93:$F$93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Arkusz1!$B$90:$F$90</c:f>
              <c:numCache>
                <c:formatCode>General</c:formatCode>
                <c:ptCount val="5"/>
                <c:pt idx="0">
                  <c:v>777</c:v>
                </c:pt>
                <c:pt idx="1">
                  <c:v>8060.6</c:v>
                </c:pt>
                <c:pt idx="2">
                  <c:v>12090.8</c:v>
                </c:pt>
                <c:pt idx="3">
                  <c:v>15394.5</c:v>
                </c:pt>
                <c:pt idx="4">
                  <c:v>13100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75-45A3-A05E-74B5567941AA}"/>
            </c:ext>
          </c:extLst>
        </c:ser>
        <c:ser>
          <c:idx val="1"/>
          <c:order val="1"/>
          <c:tx>
            <c:strRef>
              <c:f>Arkusz1!$A$91</c:f>
              <c:strCache>
                <c:ptCount val="1"/>
                <c:pt idx="0">
                  <c:v>ZOBOWIĄZANIA</c:v>
                </c:pt>
              </c:strCache>
            </c:strRef>
          </c:tx>
          <c:spPr>
            <a:solidFill>
              <a:schemeClr val="accent3">
                <a:tint val="77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Arkusz1!$B$93:$F$93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Arkusz1!$B$91:$F$91</c:f>
              <c:numCache>
                <c:formatCode>General</c:formatCode>
                <c:ptCount val="5"/>
                <c:pt idx="0">
                  <c:v>1971.7</c:v>
                </c:pt>
                <c:pt idx="1">
                  <c:v>8915.7999999999993</c:v>
                </c:pt>
                <c:pt idx="2">
                  <c:v>11838.9</c:v>
                </c:pt>
                <c:pt idx="3">
                  <c:v>14315.8</c:v>
                </c:pt>
                <c:pt idx="4">
                  <c:v>11624.6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75-45A3-A05E-74B5567941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25941056"/>
        <c:axId val="727973792"/>
        <c:axId val="0"/>
      </c:bar3DChart>
      <c:catAx>
        <c:axId val="725941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27973792"/>
        <c:crosses val="autoZero"/>
        <c:auto val="1"/>
        <c:lblAlgn val="ctr"/>
        <c:lblOffset val="100"/>
        <c:noMultiLvlLbl val="0"/>
      </c:catAx>
      <c:valAx>
        <c:axId val="727973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25941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numRef>
              <c:f>Arkusz1!$B$105:$F$105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Arkusz1!$B$103:$F$103</c:f>
              <c:numCache>
                <c:formatCode>General</c:formatCode>
                <c:ptCount val="5"/>
                <c:pt idx="0">
                  <c:v>-7374</c:v>
                </c:pt>
                <c:pt idx="1">
                  <c:v>354786</c:v>
                </c:pt>
                <c:pt idx="2">
                  <c:v>1088962</c:v>
                </c:pt>
                <c:pt idx="3">
                  <c:v>870088</c:v>
                </c:pt>
                <c:pt idx="4">
                  <c:v>518771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6A3-4485-B9A5-5A0EC85524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94311775"/>
        <c:axId val="1905541471"/>
      </c:lineChart>
      <c:catAx>
        <c:axId val="18943117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905541471"/>
        <c:crosses val="autoZero"/>
        <c:auto val="1"/>
        <c:lblAlgn val="ctr"/>
        <c:lblOffset val="100"/>
        <c:noMultiLvlLbl val="0"/>
      </c:catAx>
      <c:valAx>
        <c:axId val="19055414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8943117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9865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f88252dc4_0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f88252dc4_0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f88252dc4_0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f88252dc4_0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0564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f88252dc4_0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f88252dc4_0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5945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userDrawn="1">
  <p:cSld name="slajd tytułow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A64DB268-6A47-D849-990F-A031BC1C58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" y="1"/>
            <a:ext cx="9144001" cy="5143500"/>
          </a:xfrm>
          <a:prstGeom prst="rect">
            <a:avLst/>
          </a:prstGeom>
        </p:spPr>
      </p:pic>
      <p:sp>
        <p:nvSpPr>
          <p:cNvPr id="4" name="Google Shape;125;p17">
            <a:extLst>
              <a:ext uri="{FF2B5EF4-FFF2-40B4-BE49-F238E27FC236}">
                <a16:creationId xmlns:a16="http://schemas.microsoft.com/office/drawing/2014/main" id="{2C221805-69A2-1D4A-AB43-B8E727B135A1}"/>
              </a:ext>
            </a:extLst>
          </p:cNvPr>
          <p:cNvSpPr txBox="1">
            <a:spLocks noGrp="1"/>
          </p:cNvSpPr>
          <p:nvPr>
            <p:ph type="ctrTitle" idx="4294967295" hasCustomPrompt="1"/>
          </p:nvPr>
        </p:nvSpPr>
        <p:spPr>
          <a:xfrm>
            <a:off x="835740" y="1365466"/>
            <a:ext cx="7688262" cy="1665287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>
              <a:defRPr/>
            </a:lvl1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>
                <a:solidFill>
                  <a:srgbClr val="FFFFFF"/>
                </a:solidFill>
              </a:rPr>
              <a:t>    </a:t>
            </a:r>
          </a:p>
        </p:txBody>
      </p:sp>
      <p:sp>
        <p:nvSpPr>
          <p:cNvPr id="5" name="Google Shape;126;p17">
            <a:extLst>
              <a:ext uri="{FF2B5EF4-FFF2-40B4-BE49-F238E27FC236}">
                <a16:creationId xmlns:a16="http://schemas.microsoft.com/office/drawing/2014/main" id="{74A87BDB-662F-7E4D-9478-45188F7BC25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835740" y="3160180"/>
            <a:ext cx="7688262" cy="541337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>
              <a:defRPr/>
            </a:lvl1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FFFFFF"/>
              </a:solidFill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E2BE101E-B0CF-B746-8BF2-39D5E595ADAE}"/>
              </a:ext>
            </a:extLst>
          </p:cNvPr>
          <p:cNvSpPr txBox="1"/>
          <p:nvPr userDrawn="1"/>
        </p:nvSpPr>
        <p:spPr>
          <a:xfrm>
            <a:off x="7676444" y="-564444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BA952AA2-5047-8F47-8763-BFC9E171100E}"/>
              </a:ext>
            </a:extLst>
          </p:cNvPr>
          <p:cNvSpPr/>
          <p:nvPr userDrawn="1"/>
        </p:nvSpPr>
        <p:spPr>
          <a:xfrm>
            <a:off x="7861175" y="4905435"/>
            <a:ext cx="1193596" cy="215444"/>
          </a:xfrm>
          <a:prstGeom prst="rect">
            <a:avLst/>
          </a:prstGeom>
        </p:spPr>
        <p:txBody>
          <a:bodyPr wrap="none" lIns="0" tIns="45720" rIns="91440" bIns="45720" anchor="t">
            <a:spAutoFit/>
          </a:bodyPr>
          <a:lstStyle/>
          <a:p>
            <a:r>
              <a:rPr lang="pl-PL" sz="800" dirty="0">
                <a:solidFill>
                  <a:srgbClr val="FFFFFF"/>
                </a:solidFill>
                <a:latin typeface="Lato"/>
              </a:rPr>
              <a:t>Łódź</a:t>
            </a:r>
            <a:r>
              <a:rPr lang="en-GB" sz="800" dirty="0">
                <a:solidFill>
                  <a:srgbClr val="FFFFFF"/>
                </a:solidFill>
                <a:latin typeface="Lato"/>
              </a:rPr>
              <a:t>, </a:t>
            </a:r>
            <a:r>
              <a:rPr lang="en-GB" sz="800" dirty="0" err="1">
                <a:solidFill>
                  <a:srgbClr val="FFFFFF"/>
                </a:solidFill>
                <a:latin typeface="Lato"/>
              </a:rPr>
              <a:t>fot</a:t>
            </a:r>
            <a:r>
              <a:rPr lang="en-GB" sz="800" dirty="0">
                <a:solidFill>
                  <a:srgbClr val="FFFFFF"/>
                </a:solidFill>
                <a:latin typeface="Lato"/>
              </a:rPr>
              <a:t>. </a:t>
            </a:r>
            <a:r>
              <a:rPr lang="en-GB" sz="800" dirty="0" err="1">
                <a:solidFill>
                  <a:srgbClr val="FFFFFF"/>
                </a:solidFill>
                <a:latin typeface="Lato"/>
              </a:rPr>
              <a:t>Archiwum</a:t>
            </a:r>
            <a:r>
              <a:rPr lang="en-GB" sz="800" dirty="0">
                <a:solidFill>
                  <a:srgbClr val="FFFFFF"/>
                </a:solidFill>
                <a:latin typeface="Lato"/>
              </a:rPr>
              <a:t> UM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A64DB268-6A47-D849-990F-A031BC1C58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" y="1"/>
            <a:ext cx="9144000" cy="5143500"/>
          </a:xfrm>
          <a:prstGeom prst="rect">
            <a:avLst/>
          </a:prstGeom>
        </p:spPr>
      </p:pic>
      <p:sp>
        <p:nvSpPr>
          <p:cNvPr id="4" name="Google Shape;125;p17">
            <a:extLst>
              <a:ext uri="{FF2B5EF4-FFF2-40B4-BE49-F238E27FC236}">
                <a16:creationId xmlns:a16="http://schemas.microsoft.com/office/drawing/2014/main" id="{2C221805-69A2-1D4A-AB43-B8E727B135A1}"/>
              </a:ext>
            </a:extLst>
          </p:cNvPr>
          <p:cNvSpPr txBox="1">
            <a:spLocks noGrp="1"/>
          </p:cNvSpPr>
          <p:nvPr>
            <p:ph type="ctrTitle" idx="4294967295" hasCustomPrompt="1"/>
          </p:nvPr>
        </p:nvSpPr>
        <p:spPr>
          <a:xfrm>
            <a:off x="835740" y="1365466"/>
            <a:ext cx="7688262" cy="1665287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>
              <a:defRPr/>
            </a:lvl1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>
                <a:solidFill>
                  <a:srgbClr val="FFFFFF"/>
                </a:solidFill>
              </a:rPr>
              <a:t>    </a:t>
            </a:r>
          </a:p>
        </p:txBody>
      </p:sp>
      <p:sp>
        <p:nvSpPr>
          <p:cNvPr id="5" name="Google Shape;126;p17">
            <a:extLst>
              <a:ext uri="{FF2B5EF4-FFF2-40B4-BE49-F238E27FC236}">
                <a16:creationId xmlns:a16="http://schemas.microsoft.com/office/drawing/2014/main" id="{74A87BDB-662F-7E4D-9478-45188F7BC25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835740" y="3160180"/>
            <a:ext cx="7688262" cy="541337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>
              <a:defRPr/>
            </a:lvl1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FFFFFF"/>
              </a:solidFill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E2BE101E-B0CF-B746-8BF2-39D5E595ADAE}"/>
              </a:ext>
            </a:extLst>
          </p:cNvPr>
          <p:cNvSpPr txBox="1"/>
          <p:nvPr userDrawn="1"/>
        </p:nvSpPr>
        <p:spPr>
          <a:xfrm>
            <a:off x="7676444" y="-564444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BA952AA2-5047-8F47-8763-BFC9E171100E}"/>
              </a:ext>
            </a:extLst>
          </p:cNvPr>
          <p:cNvSpPr/>
          <p:nvPr userDrawn="1"/>
        </p:nvSpPr>
        <p:spPr>
          <a:xfrm>
            <a:off x="7861175" y="4905435"/>
            <a:ext cx="1193596" cy="215444"/>
          </a:xfrm>
          <a:prstGeom prst="rect">
            <a:avLst/>
          </a:prstGeom>
        </p:spPr>
        <p:txBody>
          <a:bodyPr wrap="none" lIns="0" tIns="45720" rIns="91440" bIns="45720" anchor="t">
            <a:spAutoFit/>
          </a:bodyPr>
          <a:lstStyle/>
          <a:p>
            <a:r>
              <a:rPr lang="pl-PL" sz="800" dirty="0">
                <a:solidFill>
                  <a:srgbClr val="FFFFFF"/>
                </a:solidFill>
                <a:latin typeface="Lato"/>
              </a:rPr>
              <a:t>Łódź</a:t>
            </a:r>
            <a:r>
              <a:rPr lang="en-GB" sz="800" dirty="0">
                <a:solidFill>
                  <a:srgbClr val="FFFFFF"/>
                </a:solidFill>
                <a:latin typeface="Lato"/>
              </a:rPr>
              <a:t>, </a:t>
            </a:r>
            <a:r>
              <a:rPr lang="en-GB" sz="800" dirty="0" err="1">
                <a:solidFill>
                  <a:srgbClr val="FFFFFF"/>
                </a:solidFill>
                <a:latin typeface="Lato"/>
              </a:rPr>
              <a:t>fot</a:t>
            </a:r>
            <a:r>
              <a:rPr lang="en-GB" sz="800" dirty="0">
                <a:solidFill>
                  <a:srgbClr val="FFFFFF"/>
                </a:solidFill>
                <a:latin typeface="Lato"/>
              </a:rPr>
              <a:t>. </a:t>
            </a:r>
            <a:r>
              <a:rPr lang="en-GB" sz="800" dirty="0" err="1">
                <a:solidFill>
                  <a:srgbClr val="FFFFFF"/>
                </a:solidFill>
                <a:latin typeface="Lato"/>
              </a:rPr>
              <a:t>Archiwum</a:t>
            </a:r>
            <a:r>
              <a:rPr lang="en-GB" sz="800" dirty="0">
                <a:solidFill>
                  <a:srgbClr val="FFFFFF"/>
                </a:solidFill>
                <a:latin typeface="Lato"/>
              </a:rPr>
              <a:t> UM</a:t>
            </a:r>
          </a:p>
        </p:txBody>
      </p:sp>
    </p:spTree>
    <p:extLst>
      <p:ext uri="{BB962C8B-B14F-4D97-AF65-F5344CB8AC3E}">
        <p14:creationId xmlns:p14="http://schemas.microsoft.com/office/powerpoint/2010/main" val="1439074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Jedno zdjeci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32;p5">
            <a:extLst>
              <a:ext uri="{FF2B5EF4-FFF2-40B4-BE49-F238E27FC236}">
                <a16:creationId xmlns:a16="http://schemas.microsoft.com/office/drawing/2014/main" id="{D116692F-62BE-4145-8E01-C675A9AF8ADC}"/>
              </a:ext>
            </a:extLst>
          </p:cNvPr>
          <p:cNvSpPr/>
          <p:nvPr userDrawn="1"/>
        </p:nvSpPr>
        <p:spPr>
          <a:xfrm>
            <a:off x="0" y="-1"/>
            <a:ext cx="9144000" cy="7576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7370227F-3FFF-5B4C-81F2-7A7FCF0976D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62438" y="1319213"/>
            <a:ext cx="4881562" cy="3060700"/>
          </a:xfrm>
        </p:spPr>
        <p:txBody>
          <a:bodyPr lIns="0"/>
          <a:lstStyle/>
          <a:p>
            <a:endParaRPr lang="pl-PL"/>
          </a:p>
        </p:txBody>
      </p:sp>
      <p:sp>
        <p:nvSpPr>
          <p:cNvPr id="11" name="Google Shape;36;p5">
            <a:extLst>
              <a:ext uri="{FF2B5EF4-FFF2-40B4-BE49-F238E27FC236}">
                <a16:creationId xmlns:a16="http://schemas.microsoft.com/office/drawing/2014/main" id="{A2A9BB4D-E7E1-A248-8A0B-6ADF492E398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7079" y="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 dirty="0"/>
          </a:p>
        </p:txBody>
      </p:sp>
      <p:sp>
        <p:nvSpPr>
          <p:cNvPr id="12" name="Google Shape;53;p7">
            <a:extLst>
              <a:ext uri="{FF2B5EF4-FFF2-40B4-BE49-F238E27FC236}">
                <a16:creationId xmlns:a16="http://schemas.microsoft.com/office/drawing/2014/main" id="{604D2728-AEA2-B741-AEA3-5AB8EF4F338A}"/>
              </a:ext>
            </a:extLst>
          </p:cNvPr>
          <p:cNvSpPr txBox="1">
            <a:spLocks noGrp="1"/>
          </p:cNvSpPr>
          <p:nvPr>
            <p:ph type="body" idx="14"/>
          </p:nvPr>
        </p:nvSpPr>
        <p:spPr>
          <a:xfrm>
            <a:off x="721225" y="1319213"/>
            <a:ext cx="3300900" cy="1307112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grpSp>
        <p:nvGrpSpPr>
          <p:cNvPr id="17" name="Grupa 16">
            <a:extLst>
              <a:ext uri="{FF2B5EF4-FFF2-40B4-BE49-F238E27FC236}">
                <a16:creationId xmlns:a16="http://schemas.microsoft.com/office/drawing/2014/main" id="{8EB953F3-87D9-40E5-BB5F-F99235F562BA}"/>
              </a:ext>
            </a:extLst>
          </p:cNvPr>
          <p:cNvGrpSpPr/>
          <p:nvPr userDrawn="1"/>
        </p:nvGrpSpPr>
        <p:grpSpPr>
          <a:xfrm>
            <a:off x="745784" y="1196198"/>
            <a:ext cx="745762" cy="45826"/>
            <a:chOff x="745784" y="1196198"/>
            <a:chExt cx="745762" cy="45826"/>
          </a:xfrm>
        </p:grpSpPr>
        <p:sp>
          <p:nvSpPr>
            <p:cNvPr id="18" name="Google Shape;26;p4">
              <a:extLst>
                <a:ext uri="{FF2B5EF4-FFF2-40B4-BE49-F238E27FC236}">
                  <a16:creationId xmlns:a16="http://schemas.microsoft.com/office/drawing/2014/main" id="{633EEB01-57E9-48BB-85BB-4F062CE9799F}"/>
                </a:ext>
              </a:extLst>
            </p:cNvPr>
            <p:cNvSpPr/>
            <p:nvPr/>
          </p:nvSpPr>
          <p:spPr>
            <a:xfrm rot="16200000">
              <a:off x="1282204" y="1032681"/>
              <a:ext cx="45826" cy="372859"/>
            </a:xfrm>
            <a:prstGeom prst="rect">
              <a:avLst/>
            </a:prstGeom>
            <a:solidFill>
              <a:srgbClr val="F68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7;p4">
              <a:extLst>
                <a:ext uri="{FF2B5EF4-FFF2-40B4-BE49-F238E27FC236}">
                  <a16:creationId xmlns:a16="http://schemas.microsoft.com/office/drawing/2014/main" id="{FC30DB06-A92C-4902-A40A-ACDE180F89A5}"/>
                </a:ext>
              </a:extLst>
            </p:cNvPr>
            <p:cNvSpPr/>
            <p:nvPr/>
          </p:nvSpPr>
          <p:spPr>
            <a:xfrm rot="16200000">
              <a:off x="910877" y="1031105"/>
              <a:ext cx="45826" cy="376012"/>
            </a:xfrm>
            <a:prstGeom prst="rect">
              <a:avLst/>
            </a:prstGeom>
            <a:solidFill>
              <a:srgbClr val="5859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 userDrawn="1">
  <p:cSld name="Dwa zdjęcia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45784" y="4151940"/>
            <a:ext cx="4138757" cy="476518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146050" lvl="0" indent="0">
              <a:spcBef>
                <a:spcPts val="0"/>
              </a:spcBef>
              <a:spcAft>
                <a:spcPts val="0"/>
              </a:spcAft>
              <a:buSzPts val="1300"/>
              <a:buFontTx/>
              <a:buNone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3" name="Symbol zastępczy obrazu 2">
            <a:extLst>
              <a:ext uri="{FF2B5EF4-FFF2-40B4-BE49-F238E27FC236}">
                <a16:creationId xmlns:a16="http://schemas.microsoft.com/office/drawing/2014/main" id="{04D6E856-A0E4-F240-BEA0-13FB0F62FB5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69149" y="1582820"/>
            <a:ext cx="4138758" cy="2496811"/>
          </a:xfrm>
        </p:spPr>
        <p:txBody>
          <a:bodyPr/>
          <a:lstStyle>
            <a:lvl1pPr>
              <a:defRPr b="0"/>
            </a:lvl1pPr>
          </a:lstStyle>
          <a:p>
            <a:endParaRPr lang="pl-PL"/>
          </a:p>
        </p:txBody>
      </p:sp>
      <p:sp>
        <p:nvSpPr>
          <p:cNvPr id="14" name="Symbol zastępczy obrazu 2">
            <a:extLst>
              <a:ext uri="{FF2B5EF4-FFF2-40B4-BE49-F238E27FC236}">
                <a16:creationId xmlns:a16="http://schemas.microsoft.com/office/drawing/2014/main" id="{B2E96373-5B3D-6144-878B-2DF9C63829D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45784" y="1582820"/>
            <a:ext cx="4138758" cy="2496811"/>
          </a:xfrm>
        </p:spPr>
        <p:txBody>
          <a:bodyPr/>
          <a:lstStyle>
            <a:lvl1pPr>
              <a:defRPr b="0"/>
            </a:lvl1pPr>
          </a:lstStyle>
          <a:p>
            <a:endParaRPr lang="pl-PL"/>
          </a:p>
        </p:txBody>
      </p:sp>
      <p:sp>
        <p:nvSpPr>
          <p:cNvPr id="15" name="Google Shape;53;p7">
            <a:extLst>
              <a:ext uri="{FF2B5EF4-FFF2-40B4-BE49-F238E27FC236}">
                <a16:creationId xmlns:a16="http://schemas.microsoft.com/office/drawing/2014/main" id="{C386052A-CD72-7D45-BC9E-2B7046095491}"/>
              </a:ext>
            </a:extLst>
          </p:cNvPr>
          <p:cNvSpPr txBox="1">
            <a:spLocks noGrp="1"/>
          </p:cNvSpPr>
          <p:nvPr>
            <p:ph type="body" idx="18"/>
          </p:nvPr>
        </p:nvSpPr>
        <p:spPr>
          <a:xfrm>
            <a:off x="4946245" y="4151940"/>
            <a:ext cx="4161662" cy="476518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146050" lvl="0" indent="0">
              <a:spcBef>
                <a:spcPts val="0"/>
              </a:spcBef>
              <a:spcAft>
                <a:spcPts val="0"/>
              </a:spcAft>
              <a:buSzPts val="1300"/>
              <a:buFontTx/>
              <a:buNone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32;p5">
            <a:extLst>
              <a:ext uri="{FF2B5EF4-FFF2-40B4-BE49-F238E27FC236}">
                <a16:creationId xmlns:a16="http://schemas.microsoft.com/office/drawing/2014/main" id="{29FC9D04-0775-2341-B945-3B6C16FF8A9F}"/>
              </a:ext>
            </a:extLst>
          </p:cNvPr>
          <p:cNvSpPr/>
          <p:nvPr userDrawn="1"/>
        </p:nvSpPr>
        <p:spPr>
          <a:xfrm>
            <a:off x="0" y="-1"/>
            <a:ext cx="9144000" cy="7576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36;p5">
            <a:extLst>
              <a:ext uri="{FF2B5EF4-FFF2-40B4-BE49-F238E27FC236}">
                <a16:creationId xmlns:a16="http://schemas.microsoft.com/office/drawing/2014/main" id="{E37B21FD-50ED-E845-BE90-74F29ECC750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7079" y="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 dirty="0"/>
          </a:p>
        </p:txBody>
      </p:sp>
      <p:grpSp>
        <p:nvGrpSpPr>
          <p:cNvPr id="19" name="Grupa 18">
            <a:extLst>
              <a:ext uri="{FF2B5EF4-FFF2-40B4-BE49-F238E27FC236}">
                <a16:creationId xmlns:a16="http://schemas.microsoft.com/office/drawing/2014/main" id="{80952CBE-F466-4659-93DE-2A9CDBCF4997}"/>
              </a:ext>
            </a:extLst>
          </p:cNvPr>
          <p:cNvGrpSpPr/>
          <p:nvPr userDrawn="1"/>
        </p:nvGrpSpPr>
        <p:grpSpPr>
          <a:xfrm>
            <a:off x="745784" y="1196198"/>
            <a:ext cx="745762" cy="45826"/>
            <a:chOff x="745784" y="1196198"/>
            <a:chExt cx="745762" cy="45826"/>
          </a:xfrm>
        </p:grpSpPr>
        <p:sp>
          <p:nvSpPr>
            <p:cNvPr id="20" name="Google Shape;26;p4">
              <a:extLst>
                <a:ext uri="{FF2B5EF4-FFF2-40B4-BE49-F238E27FC236}">
                  <a16:creationId xmlns:a16="http://schemas.microsoft.com/office/drawing/2014/main" id="{E06741CA-72D0-4BBB-8D73-4283812C4CE9}"/>
                </a:ext>
              </a:extLst>
            </p:cNvPr>
            <p:cNvSpPr/>
            <p:nvPr/>
          </p:nvSpPr>
          <p:spPr>
            <a:xfrm rot="16200000">
              <a:off x="1282204" y="1032681"/>
              <a:ext cx="45826" cy="372859"/>
            </a:xfrm>
            <a:prstGeom prst="rect">
              <a:avLst/>
            </a:prstGeom>
            <a:solidFill>
              <a:srgbClr val="F68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7;p4">
              <a:extLst>
                <a:ext uri="{FF2B5EF4-FFF2-40B4-BE49-F238E27FC236}">
                  <a16:creationId xmlns:a16="http://schemas.microsoft.com/office/drawing/2014/main" id="{AB7371A7-FCA5-4FCC-AC59-9E8FCB67A379}"/>
                </a:ext>
              </a:extLst>
            </p:cNvPr>
            <p:cNvSpPr/>
            <p:nvPr/>
          </p:nvSpPr>
          <p:spPr>
            <a:xfrm rot="16200000">
              <a:off x="910877" y="1031105"/>
              <a:ext cx="45826" cy="376012"/>
            </a:xfrm>
            <a:prstGeom prst="rect">
              <a:avLst/>
            </a:prstGeom>
            <a:solidFill>
              <a:srgbClr val="5859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8290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 userDrawn="1">
  <p:cSld name="1_Ca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32;p5">
            <a:extLst>
              <a:ext uri="{FF2B5EF4-FFF2-40B4-BE49-F238E27FC236}">
                <a16:creationId xmlns:a16="http://schemas.microsoft.com/office/drawing/2014/main" id="{D65A04DA-F1F3-E44C-9538-52AC93729C18}"/>
              </a:ext>
            </a:extLst>
          </p:cNvPr>
          <p:cNvSpPr/>
          <p:nvPr userDrawn="1"/>
        </p:nvSpPr>
        <p:spPr>
          <a:xfrm>
            <a:off x="0" y="-1"/>
            <a:ext cx="9144000" cy="7576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rupa 12">
            <a:extLst>
              <a:ext uri="{FF2B5EF4-FFF2-40B4-BE49-F238E27FC236}">
                <a16:creationId xmlns:a16="http://schemas.microsoft.com/office/drawing/2014/main" id="{7977A96E-7C99-4902-834A-CC92DB5D5932}"/>
              </a:ext>
            </a:extLst>
          </p:cNvPr>
          <p:cNvGrpSpPr/>
          <p:nvPr userDrawn="1"/>
        </p:nvGrpSpPr>
        <p:grpSpPr>
          <a:xfrm>
            <a:off x="745784" y="1196198"/>
            <a:ext cx="745762" cy="45826"/>
            <a:chOff x="745784" y="1196198"/>
            <a:chExt cx="745762" cy="45826"/>
          </a:xfrm>
        </p:grpSpPr>
        <p:sp>
          <p:nvSpPr>
            <p:cNvPr id="14" name="Google Shape;26;p4">
              <a:extLst>
                <a:ext uri="{FF2B5EF4-FFF2-40B4-BE49-F238E27FC236}">
                  <a16:creationId xmlns:a16="http://schemas.microsoft.com/office/drawing/2014/main" id="{F36577B1-BDA0-45C8-AB64-768620485B12}"/>
                </a:ext>
              </a:extLst>
            </p:cNvPr>
            <p:cNvSpPr/>
            <p:nvPr/>
          </p:nvSpPr>
          <p:spPr>
            <a:xfrm rot="16200000">
              <a:off x="1282204" y="1032681"/>
              <a:ext cx="45826" cy="372859"/>
            </a:xfrm>
            <a:prstGeom prst="rect">
              <a:avLst/>
            </a:prstGeom>
            <a:solidFill>
              <a:srgbClr val="F68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7;p4">
              <a:extLst>
                <a:ext uri="{FF2B5EF4-FFF2-40B4-BE49-F238E27FC236}">
                  <a16:creationId xmlns:a16="http://schemas.microsoft.com/office/drawing/2014/main" id="{5D58F67E-6EEA-483F-AB63-95CA81C748E5}"/>
                </a:ext>
              </a:extLst>
            </p:cNvPr>
            <p:cNvSpPr/>
            <p:nvPr/>
          </p:nvSpPr>
          <p:spPr>
            <a:xfrm rot="16200000">
              <a:off x="910877" y="1031105"/>
              <a:ext cx="45826" cy="376012"/>
            </a:xfrm>
            <a:prstGeom prst="rect">
              <a:avLst/>
            </a:prstGeom>
            <a:solidFill>
              <a:srgbClr val="5859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4868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_alt1">
  <p:cSld name="Ważna myśl Kolor szary">
    <p:bg>
      <p:bgPr>
        <a:solidFill>
          <a:srgbClr val="58595B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2800" baseline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B4D3B1E2-2069-4C7E-91F4-0A6DAA2ABA64}"/>
              </a:ext>
            </a:extLst>
          </p:cNvPr>
          <p:cNvGrpSpPr/>
          <p:nvPr userDrawn="1"/>
        </p:nvGrpSpPr>
        <p:grpSpPr>
          <a:xfrm>
            <a:off x="745784" y="1196198"/>
            <a:ext cx="745762" cy="45826"/>
            <a:chOff x="745784" y="1196198"/>
            <a:chExt cx="745762" cy="45826"/>
          </a:xfrm>
        </p:grpSpPr>
        <p:sp>
          <p:nvSpPr>
            <p:cNvPr id="15" name="Google Shape;26;p4">
              <a:extLst>
                <a:ext uri="{FF2B5EF4-FFF2-40B4-BE49-F238E27FC236}">
                  <a16:creationId xmlns:a16="http://schemas.microsoft.com/office/drawing/2014/main" id="{15F079BB-64A5-CC4A-8C2B-46E00F0CA33C}"/>
                </a:ext>
              </a:extLst>
            </p:cNvPr>
            <p:cNvSpPr/>
            <p:nvPr/>
          </p:nvSpPr>
          <p:spPr>
            <a:xfrm rot="16200000">
              <a:off x="1282204" y="1032681"/>
              <a:ext cx="45826" cy="372859"/>
            </a:xfrm>
            <a:prstGeom prst="rect">
              <a:avLst/>
            </a:prstGeom>
            <a:solidFill>
              <a:srgbClr val="F68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7;p4">
              <a:extLst>
                <a:ext uri="{FF2B5EF4-FFF2-40B4-BE49-F238E27FC236}">
                  <a16:creationId xmlns:a16="http://schemas.microsoft.com/office/drawing/2014/main" id="{56F0CC73-7F60-7A4B-AC69-A60F25501342}"/>
                </a:ext>
              </a:extLst>
            </p:cNvPr>
            <p:cNvSpPr/>
            <p:nvPr/>
          </p:nvSpPr>
          <p:spPr>
            <a:xfrm rot="16200000">
              <a:off x="910877" y="1031105"/>
              <a:ext cx="45826" cy="376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_alt2" preserve="1">
  <p:cSld name="1_Section Header_alt2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>
            <a:spLocks noGrp="1"/>
          </p:cNvSpPr>
          <p:nvPr>
            <p:ph type="title"/>
          </p:nvPr>
        </p:nvSpPr>
        <p:spPr>
          <a:xfrm>
            <a:off x="702556" y="890963"/>
            <a:ext cx="58875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4" name="Symbol zastępczy numeru slajdu 2">
            <a:extLst>
              <a:ext uri="{FF2B5EF4-FFF2-40B4-BE49-F238E27FC236}">
                <a16:creationId xmlns:a16="http://schemas.microsoft.com/office/drawing/2014/main" id="{07350D09-F9EC-4B18-BEAE-05CAA1AD95E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dirty="0" smtClean="0"/>
              <a:t>‹#›</a:t>
            </a:fld>
            <a:endParaRPr lang="en-GB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CEB6A2B-ADAC-4D9C-BB78-32DEE01928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27967" y="-64292"/>
            <a:ext cx="9190125" cy="5206206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82A598B3-DAD6-4A9D-9391-20D49A958F21}"/>
              </a:ext>
            </a:extLst>
          </p:cNvPr>
          <p:cNvSpPr/>
          <p:nvPr userDrawn="1"/>
        </p:nvSpPr>
        <p:spPr>
          <a:xfrm>
            <a:off x="7777287" y="4908098"/>
            <a:ext cx="1285929" cy="21544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pl-PL" sz="800" dirty="0">
                <a:solidFill>
                  <a:srgbClr val="FFFFFF"/>
                </a:solidFill>
                <a:latin typeface="Lato"/>
              </a:rPr>
              <a:t>Łódź</a:t>
            </a:r>
            <a:r>
              <a:rPr lang="en-GB" sz="800" dirty="0">
                <a:solidFill>
                  <a:srgbClr val="FFFFFF"/>
                </a:solidFill>
                <a:latin typeface="Lato"/>
              </a:rPr>
              <a:t>, </a:t>
            </a:r>
            <a:r>
              <a:rPr lang="en-GB" sz="800" dirty="0" err="1">
                <a:solidFill>
                  <a:srgbClr val="FFFFFF"/>
                </a:solidFill>
                <a:latin typeface="Lato"/>
              </a:rPr>
              <a:t>fot</a:t>
            </a:r>
            <a:r>
              <a:rPr lang="en-GB" sz="800" dirty="0">
                <a:solidFill>
                  <a:srgbClr val="FFFFFF"/>
                </a:solidFill>
                <a:latin typeface="Lato"/>
              </a:rPr>
              <a:t>. </a:t>
            </a:r>
            <a:r>
              <a:rPr lang="en-GB" sz="800" dirty="0" err="1">
                <a:solidFill>
                  <a:srgbClr val="FFFFFF"/>
                </a:solidFill>
                <a:latin typeface="Lato"/>
              </a:rPr>
              <a:t>Archiwum</a:t>
            </a:r>
            <a:r>
              <a:rPr lang="en-GB" sz="800" dirty="0">
                <a:solidFill>
                  <a:srgbClr val="FFFFFF"/>
                </a:solidFill>
                <a:latin typeface="Lato"/>
              </a:rPr>
              <a:t> UM</a:t>
            </a:r>
          </a:p>
        </p:txBody>
      </p:sp>
    </p:spTree>
    <p:extLst>
      <p:ext uri="{BB962C8B-B14F-4D97-AF65-F5344CB8AC3E}">
        <p14:creationId xmlns:p14="http://schemas.microsoft.com/office/powerpoint/2010/main" val="3873864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plan prezentacji">
    <p:bg>
      <p:bgPr>
        <a:solidFill>
          <a:srgbClr val="F68B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199AB5A-106D-49A8-86BA-0867AD3E3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81337"/>
            <a:ext cx="7886700" cy="966906"/>
          </a:xfrm>
        </p:spPr>
        <p:txBody>
          <a:bodyPr anchor="t"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Raleway" pitchFamily="2" charset="-18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88B4C7D-EF8C-4E91-9EE9-1282C401B3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5752" y="1891320"/>
            <a:ext cx="3409312" cy="2370845"/>
          </a:xfrm>
        </p:spPr>
        <p:txBody>
          <a:bodyPr>
            <a:normAutofit/>
          </a:bodyPr>
          <a:lstStyle>
            <a:lvl1pPr marL="342797" indent="-342797">
              <a:lnSpc>
                <a:spcPct val="114000"/>
              </a:lnSpc>
              <a:spcBef>
                <a:spcPts val="0"/>
              </a:spcBef>
              <a:buFont typeface="+mj-lt"/>
              <a:buAutoNum type="arabicPeriod"/>
              <a:defRPr sz="1800">
                <a:solidFill>
                  <a:schemeClr val="bg1"/>
                </a:solidFill>
                <a:latin typeface="Raleway" pitchFamily="2" charset="-18"/>
              </a:defRPr>
            </a:lvl1pPr>
            <a:lvl2pPr marL="4570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0"/>
            <a:endParaRPr lang="pl-PL" dirty="0"/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43E54CBD-F6FB-4E00-A98B-137912AED782}"/>
              </a:ext>
            </a:extLst>
          </p:cNvPr>
          <p:cNvGrpSpPr/>
          <p:nvPr userDrawn="1"/>
        </p:nvGrpSpPr>
        <p:grpSpPr>
          <a:xfrm>
            <a:off x="628648" y="4668060"/>
            <a:ext cx="745762" cy="45826"/>
            <a:chOff x="628648" y="4668060"/>
            <a:chExt cx="745762" cy="45826"/>
          </a:xfrm>
        </p:grpSpPr>
        <p:sp>
          <p:nvSpPr>
            <p:cNvPr id="11" name="Google Shape;26;p4">
              <a:extLst>
                <a:ext uri="{FF2B5EF4-FFF2-40B4-BE49-F238E27FC236}">
                  <a16:creationId xmlns:a16="http://schemas.microsoft.com/office/drawing/2014/main" id="{4AF9AA14-0B31-4544-BCBB-17BDA2FAD5CC}"/>
                </a:ext>
              </a:extLst>
            </p:cNvPr>
            <p:cNvSpPr/>
            <p:nvPr/>
          </p:nvSpPr>
          <p:spPr>
            <a:xfrm rot="16200000">
              <a:off x="1165068" y="4504543"/>
              <a:ext cx="45826" cy="3728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;p4">
              <a:extLst>
                <a:ext uri="{FF2B5EF4-FFF2-40B4-BE49-F238E27FC236}">
                  <a16:creationId xmlns:a16="http://schemas.microsoft.com/office/drawing/2014/main" id="{B6F3C9E0-93D7-44DD-810C-D2FD7FA889C6}"/>
                </a:ext>
              </a:extLst>
            </p:cNvPr>
            <p:cNvSpPr/>
            <p:nvPr/>
          </p:nvSpPr>
          <p:spPr>
            <a:xfrm rot="16200000">
              <a:off x="793741" y="4502967"/>
              <a:ext cx="45826" cy="376012"/>
            </a:xfrm>
            <a:prstGeom prst="rect">
              <a:avLst/>
            </a:prstGeom>
            <a:solidFill>
              <a:srgbClr val="5859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9845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ważna myśl">
    <p:bg>
      <p:bgPr>
        <a:solidFill>
          <a:srgbClr val="434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11B263B-8343-4068-B97F-D39194396E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7989" y="1454537"/>
            <a:ext cx="7009200" cy="349092"/>
          </a:xfrm>
        </p:spPr>
        <p:txBody>
          <a:bodyPr lIns="0" anchor="t">
            <a:normAutofit/>
          </a:bodyPr>
          <a:lstStyle>
            <a:lvl1pPr algn="l">
              <a:defRPr sz="1800" b="1">
                <a:solidFill>
                  <a:schemeClr val="bg1"/>
                </a:solidFill>
                <a:latin typeface="Raleway" pitchFamily="2" charset="-18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7E585EE-8F29-4A8E-95F3-A50C82F836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989" y="1950436"/>
            <a:ext cx="6858000" cy="1242629"/>
          </a:xfrm>
        </p:spPr>
        <p:txBody>
          <a:bodyPr lIns="0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3000">
                <a:solidFill>
                  <a:schemeClr val="bg1"/>
                </a:solidFill>
                <a:latin typeface="Lato" panose="020B0604020202020204" charset="-18"/>
              </a:defRPr>
            </a:lvl1pPr>
            <a:lvl2pPr marL="457063" indent="0" algn="ctr">
              <a:buNone/>
              <a:defRPr sz="2000"/>
            </a:lvl2pPr>
            <a:lvl3pPr marL="914126" indent="0" algn="ctr">
              <a:buNone/>
              <a:defRPr sz="1800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grpSp>
        <p:nvGrpSpPr>
          <p:cNvPr id="7" name="Google Shape;89;p14">
            <a:extLst>
              <a:ext uri="{FF2B5EF4-FFF2-40B4-BE49-F238E27FC236}">
                <a16:creationId xmlns:a16="http://schemas.microsoft.com/office/drawing/2014/main" id="{F5313D9F-BBDA-4D26-BEF9-8DE8A3A5920D}"/>
              </a:ext>
            </a:extLst>
          </p:cNvPr>
          <p:cNvGrpSpPr/>
          <p:nvPr userDrawn="1"/>
        </p:nvGrpSpPr>
        <p:grpSpPr>
          <a:xfrm>
            <a:off x="757990" y="1261919"/>
            <a:ext cx="745763" cy="45812"/>
            <a:chOff x="4580561" y="2589004"/>
            <a:chExt cx="1064464" cy="25200"/>
          </a:xfrm>
        </p:grpSpPr>
        <p:sp>
          <p:nvSpPr>
            <p:cNvPr id="8" name="Google Shape;90;p14">
              <a:extLst>
                <a:ext uri="{FF2B5EF4-FFF2-40B4-BE49-F238E27FC236}">
                  <a16:creationId xmlns:a16="http://schemas.microsoft.com/office/drawing/2014/main" id="{3ACBC9DA-E36D-4260-B4B3-EA1D0F8C6BF5}"/>
                </a:ext>
              </a:extLst>
            </p:cNvPr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BB5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1;p14">
              <a:extLst>
                <a:ext uri="{FF2B5EF4-FFF2-40B4-BE49-F238E27FC236}">
                  <a16:creationId xmlns:a16="http://schemas.microsoft.com/office/drawing/2014/main" id="{7F6F6D40-27AC-4F28-9300-99878021AC25}"/>
                </a:ext>
              </a:extLst>
            </p:cNvPr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83429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69" r:id="rId2"/>
    <p:sldLayoutId id="2147483653" r:id="rId3"/>
    <p:sldLayoutId id="2147483662" r:id="rId4"/>
    <p:sldLayoutId id="2147483667" r:id="rId5"/>
    <p:sldLayoutId id="2147483660" r:id="rId6"/>
    <p:sldLayoutId id="2147483668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chemeClr val="accent1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BA63CA70-92E1-4995-89AB-BED5DEE7A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554"/>
            <a:ext cx="7886700" cy="9934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67401F0-5783-495F-85DD-1F18BA70F6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590"/>
            <a:ext cx="7886700" cy="3262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5FA14EF-C170-49A6-9891-CEBE67A5A6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378"/>
            <a:ext cx="2057400" cy="2729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4EACE-7A77-45FE-827F-3CF663087824}" type="datetimeFigureOut">
              <a:rPr lang="pl-PL" smtClean="0"/>
              <a:t>08-03-2023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8BFA4A7-A055-4E29-9343-01B57C92FA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378"/>
            <a:ext cx="3086100" cy="2729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2399C2D-8730-45BC-8389-BA47B52674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378"/>
            <a:ext cx="2057400" cy="2729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85434-17ED-4918-B557-1FFBB6A3E3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6132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95" r:id="rId2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18707382-64C8-664D-8E23-541DAD3940A0}"/>
              </a:ext>
            </a:extLst>
          </p:cNvPr>
          <p:cNvSpPr txBox="1"/>
          <p:nvPr/>
        </p:nvSpPr>
        <p:spPr>
          <a:xfrm>
            <a:off x="7676444" y="-564444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23BDAB27-03F4-4DAD-95E3-CF68440F6B6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58025" y="207981"/>
            <a:ext cx="1789475" cy="767316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192B0CAE-3CE5-C2DA-311A-53F684FE7B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512" y="401975"/>
            <a:ext cx="3968320" cy="384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651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493444E5-61E5-4B1C-9FDF-2E73E34E1B2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10</a:t>
            </a:fld>
            <a:endParaRPr lang="en-GB"/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7DD03B9C-3054-03D0-4B70-5B07321FE35F}"/>
              </a:ext>
            </a:extLst>
          </p:cNvPr>
          <p:cNvSpPr txBox="1">
            <a:spLocks/>
          </p:cNvSpPr>
          <p:nvPr/>
        </p:nvSpPr>
        <p:spPr>
          <a:xfrm>
            <a:off x="570707" y="2080525"/>
            <a:ext cx="7688262" cy="1145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pl-PL" sz="3600" dirty="0">
                <a:solidFill>
                  <a:srgbClr val="FFFFFF"/>
                </a:solidFill>
              </a:rPr>
              <a:t>Dziękuję za uwagę</a:t>
            </a:r>
          </a:p>
        </p:txBody>
      </p:sp>
      <p:sp>
        <p:nvSpPr>
          <p:cNvPr id="8" name="Google Shape;126;p17">
            <a:extLst>
              <a:ext uri="{FF2B5EF4-FFF2-40B4-BE49-F238E27FC236}">
                <a16:creationId xmlns:a16="http://schemas.microsoft.com/office/drawing/2014/main" id="{2E2E5E51-DDDD-828C-53E4-CAE68BB2CCBC}"/>
              </a:ext>
            </a:extLst>
          </p:cNvPr>
          <p:cNvSpPr txBox="1">
            <a:spLocks/>
          </p:cNvSpPr>
          <p:nvPr/>
        </p:nvSpPr>
        <p:spPr>
          <a:xfrm>
            <a:off x="649288" y="2955248"/>
            <a:ext cx="7688262" cy="54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lnSpc>
                <a:spcPct val="114999"/>
              </a:lnSpc>
              <a:buFont typeface="Lato"/>
              <a:buNone/>
            </a:pPr>
            <a:r>
              <a:rPr lang="pl-PL" sz="2800" dirty="0">
                <a:solidFill>
                  <a:srgbClr val="FFFFFF"/>
                </a:solidFill>
                <a:latin typeface="Raleway"/>
              </a:rPr>
              <a:t>Beata Kubiak</a:t>
            </a:r>
          </a:p>
          <a:p>
            <a:pPr marL="0" indent="0">
              <a:lnSpc>
                <a:spcPct val="114999"/>
              </a:lnSpc>
              <a:buFont typeface="Lato"/>
              <a:buNone/>
            </a:pPr>
            <a:r>
              <a:rPr lang="pl-PL" sz="2800" dirty="0">
                <a:solidFill>
                  <a:srgbClr val="FFFFFF"/>
                </a:solidFill>
                <a:latin typeface="Raleway"/>
              </a:rPr>
              <a:t>główna księgowa</a:t>
            </a:r>
            <a:endParaRPr lang="en-US" dirty="0">
              <a:latin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1915272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595B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5;p17">
            <a:extLst>
              <a:ext uri="{FF2B5EF4-FFF2-40B4-BE49-F238E27FC236}">
                <a16:creationId xmlns:a16="http://schemas.microsoft.com/office/drawing/2014/main" id="{9BC3DCCB-0C96-C415-9EB9-AD75BB266DE6}"/>
              </a:ext>
            </a:extLst>
          </p:cNvPr>
          <p:cNvSpPr txBox="1">
            <a:spLocks/>
          </p:cNvSpPr>
          <p:nvPr/>
        </p:nvSpPr>
        <p:spPr>
          <a:xfrm>
            <a:off x="656432" y="1354914"/>
            <a:ext cx="7688262" cy="2002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pl-PL" sz="4000" dirty="0">
                <a:solidFill>
                  <a:srgbClr val="FFFFFF"/>
                </a:solidFill>
              </a:rPr>
              <a:t>BILANS</a:t>
            </a:r>
          </a:p>
          <a:p>
            <a:r>
              <a:rPr lang="pl-PL" sz="4000" dirty="0">
                <a:solidFill>
                  <a:srgbClr val="FFFFFF"/>
                </a:solidFill>
              </a:rPr>
              <a:t>RACHUNEK ZYSKÓW I STRAT</a:t>
            </a:r>
          </a:p>
          <a:p>
            <a:r>
              <a:rPr lang="pl-PL" sz="4000" dirty="0">
                <a:solidFill>
                  <a:srgbClr val="FFFFFF"/>
                </a:solidFill>
              </a:rPr>
              <a:t>DANE UZUPEŁNIAJĄCE</a:t>
            </a:r>
          </a:p>
        </p:txBody>
      </p:sp>
      <p:sp>
        <p:nvSpPr>
          <p:cNvPr id="3" name="Google Shape;126;p17">
            <a:extLst>
              <a:ext uri="{FF2B5EF4-FFF2-40B4-BE49-F238E27FC236}">
                <a16:creationId xmlns:a16="http://schemas.microsoft.com/office/drawing/2014/main" id="{B44067FD-626C-527C-FD5F-C3A00BC3FF33}"/>
              </a:ext>
            </a:extLst>
          </p:cNvPr>
          <p:cNvSpPr txBox="1">
            <a:spLocks/>
          </p:cNvSpPr>
          <p:nvPr/>
        </p:nvSpPr>
        <p:spPr>
          <a:xfrm>
            <a:off x="735013" y="3570832"/>
            <a:ext cx="7688262" cy="700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lnSpc>
                <a:spcPct val="114999"/>
              </a:lnSpc>
              <a:buFont typeface="Lato"/>
              <a:buNone/>
            </a:pPr>
            <a:r>
              <a:rPr lang="pl-PL" sz="2800" dirty="0">
                <a:solidFill>
                  <a:srgbClr val="FFFFFF"/>
                </a:solidFill>
                <a:latin typeface="Raleway"/>
              </a:rPr>
              <a:t>NA DZIEŃ 31 GRUDNIA 2022 R.</a:t>
            </a:r>
            <a:endParaRPr lang="en-US" dirty="0">
              <a:latin typeface="Ralew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BA8B7A8-EF16-4A49-9C2C-483FEA29F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450" y="300350"/>
            <a:ext cx="7688400" cy="4278324"/>
          </a:xfrm>
        </p:spPr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ROLA SPRAWOZDANIA FINANSOWEGO</a:t>
            </a:r>
            <a:endParaRPr lang="pl-PL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58619D52-DF0F-456D-B420-5422F9569AB4}"/>
              </a:ext>
            </a:extLst>
          </p:cNvPr>
          <p:cNvSpPr/>
          <p:nvPr/>
        </p:nvSpPr>
        <p:spPr>
          <a:xfrm>
            <a:off x="726149" y="1553523"/>
            <a:ext cx="7610241" cy="2212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265" indent="-342265">
              <a:lnSpc>
                <a:spcPct val="113999"/>
              </a:lnSpc>
            </a:pPr>
            <a:r>
              <a:rPr lang="pl-PL" sz="1800" b="1" dirty="0">
                <a:solidFill>
                  <a:schemeClr val="bg1"/>
                </a:solidFill>
                <a:latin typeface="Raleway"/>
              </a:rPr>
              <a:t>1. Ustrukturyzowany charakter sprawozdań – zrozumiałość</a:t>
            </a:r>
          </a:p>
          <a:p>
            <a:pPr marL="342265" indent="-342265">
              <a:lnSpc>
                <a:spcPct val="113999"/>
              </a:lnSpc>
            </a:pPr>
            <a:r>
              <a:rPr lang="pl-PL" sz="1800" b="1" dirty="0">
                <a:solidFill>
                  <a:schemeClr val="bg1"/>
                </a:solidFill>
                <a:latin typeface="Raleway"/>
              </a:rPr>
              <a:t>2. Zasada memoriału - wiarygodność</a:t>
            </a:r>
            <a:endParaRPr lang="pl-PL" sz="1800" dirty="0">
              <a:solidFill>
                <a:schemeClr val="bg1"/>
              </a:solidFill>
              <a:latin typeface="Raleway"/>
            </a:endParaRPr>
          </a:p>
          <a:p>
            <a:pPr marL="342265" indent="-342265">
              <a:lnSpc>
                <a:spcPct val="113999"/>
              </a:lnSpc>
            </a:pPr>
            <a:r>
              <a:rPr lang="pl-PL" sz="1800" b="1" dirty="0">
                <a:solidFill>
                  <a:schemeClr val="bg1"/>
                </a:solidFill>
                <a:latin typeface="Raleway"/>
              </a:rPr>
              <a:t>3. Informacyjna rola sprawozdania dla odbiorców zewnętrznych</a:t>
            </a:r>
          </a:p>
          <a:p>
            <a:pPr marL="342265" indent="-342265">
              <a:lnSpc>
                <a:spcPct val="113999"/>
              </a:lnSpc>
            </a:pPr>
            <a:r>
              <a:rPr lang="pl-PL" sz="1800" b="1" dirty="0">
                <a:solidFill>
                  <a:schemeClr val="bg1"/>
                </a:solidFill>
                <a:latin typeface="Raleway"/>
              </a:rPr>
              <a:t>4. Porównywalność danych między organizacjami o podobnym charakterze</a:t>
            </a:r>
            <a:endParaRPr lang="pl-PL" sz="1800" dirty="0">
              <a:solidFill>
                <a:schemeClr val="bg1"/>
              </a:solidFill>
            </a:endParaRPr>
          </a:p>
          <a:p>
            <a:pPr marL="342265" indent="-342265">
              <a:lnSpc>
                <a:spcPct val="113999"/>
              </a:lnSpc>
            </a:pPr>
            <a:endParaRPr lang="pl-PL" sz="1800" dirty="0">
              <a:solidFill>
                <a:schemeClr val="bg1"/>
              </a:solidFill>
            </a:endParaRPr>
          </a:p>
          <a:p>
            <a:pPr marL="342265" indent="-342265">
              <a:lnSpc>
                <a:spcPct val="113999"/>
              </a:lnSpc>
            </a:pP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726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595B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59;p20">
            <a:extLst>
              <a:ext uri="{FF2B5EF4-FFF2-40B4-BE49-F238E27FC236}">
                <a16:creationId xmlns:a16="http://schemas.microsoft.com/office/drawing/2014/main" id="{949BEAFF-E082-4291-A534-14050F71C374}"/>
              </a:ext>
            </a:extLst>
          </p:cNvPr>
          <p:cNvSpPr txBox="1">
            <a:spLocks/>
          </p:cNvSpPr>
          <p:nvPr/>
        </p:nvSpPr>
        <p:spPr>
          <a:xfrm>
            <a:off x="570807" y="420491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pl-PL" sz="3200" dirty="0">
                <a:solidFill>
                  <a:schemeClr val="bg1"/>
                </a:solidFill>
                <a:uFill>
                  <a:noFill/>
                </a:uFill>
              </a:rPr>
              <a:t>BILANS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9" name="Google Shape;151;p19">
            <a:extLst>
              <a:ext uri="{FF2B5EF4-FFF2-40B4-BE49-F238E27FC236}">
                <a16:creationId xmlns:a16="http://schemas.microsoft.com/office/drawing/2014/main" id="{B721E35E-943D-4546-9931-D728351F151B}"/>
              </a:ext>
            </a:extLst>
          </p:cNvPr>
          <p:cNvSpPr txBox="1">
            <a:spLocks/>
          </p:cNvSpPr>
          <p:nvPr/>
        </p:nvSpPr>
        <p:spPr>
          <a:xfrm>
            <a:off x="523943" y="1374937"/>
            <a:ext cx="8313031" cy="3217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spcAft>
                <a:spcPts val="1200"/>
              </a:spcAft>
              <a:buFont typeface="Lato"/>
              <a:buNone/>
            </a:pPr>
            <a:r>
              <a:rPr lang="pl-PL" sz="1800" dirty="0">
                <a:solidFill>
                  <a:schemeClr val="bg1"/>
                </a:solidFill>
              </a:rPr>
              <a:t>Suma bilansowa 2022 r: 13.339.072,77</a:t>
            </a:r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8A125CF0-8F62-445F-BFBA-CE12E47900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1085469"/>
              </p:ext>
            </p:extLst>
          </p:nvPr>
        </p:nvGraphicFramePr>
        <p:xfrm>
          <a:off x="5302852" y="120139"/>
          <a:ext cx="373769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Wykres 10">
            <a:extLst>
              <a:ext uri="{FF2B5EF4-FFF2-40B4-BE49-F238E27FC236}">
                <a16:creationId xmlns:a16="http://schemas.microsoft.com/office/drawing/2014/main" id="{302203BA-7428-40DB-873C-2F285B8612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9771373"/>
              </p:ext>
            </p:extLst>
          </p:nvPr>
        </p:nvGraphicFramePr>
        <p:xfrm>
          <a:off x="510666" y="1852160"/>
          <a:ext cx="2262567" cy="2593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Wykres 11">
            <a:extLst>
              <a:ext uri="{FF2B5EF4-FFF2-40B4-BE49-F238E27FC236}">
                <a16:creationId xmlns:a16="http://schemas.microsoft.com/office/drawing/2014/main" id="{571BFF04-BA00-44B6-95DF-C3C8AC801A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8386551"/>
              </p:ext>
            </p:extLst>
          </p:nvPr>
        </p:nvGraphicFramePr>
        <p:xfrm>
          <a:off x="2883362" y="1852159"/>
          <a:ext cx="2309361" cy="2593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59118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595B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59;p20">
            <a:extLst>
              <a:ext uri="{FF2B5EF4-FFF2-40B4-BE49-F238E27FC236}">
                <a16:creationId xmlns:a16="http://schemas.microsoft.com/office/drawing/2014/main" id="{949BEAFF-E082-4291-A534-14050F71C374}"/>
              </a:ext>
            </a:extLst>
          </p:cNvPr>
          <p:cNvSpPr txBox="1">
            <a:spLocks/>
          </p:cNvSpPr>
          <p:nvPr/>
        </p:nvSpPr>
        <p:spPr>
          <a:xfrm>
            <a:off x="570807" y="420491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pl-PL" sz="3200" dirty="0">
                <a:solidFill>
                  <a:schemeClr val="bg1"/>
                </a:solidFill>
                <a:uFill>
                  <a:noFill/>
                </a:uFill>
              </a:rPr>
              <a:t>BILANS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9" name="Google Shape;151;p19">
            <a:extLst>
              <a:ext uri="{FF2B5EF4-FFF2-40B4-BE49-F238E27FC236}">
                <a16:creationId xmlns:a16="http://schemas.microsoft.com/office/drawing/2014/main" id="{B721E35E-943D-4546-9931-D728351F151B}"/>
              </a:ext>
            </a:extLst>
          </p:cNvPr>
          <p:cNvSpPr txBox="1">
            <a:spLocks/>
          </p:cNvSpPr>
          <p:nvPr/>
        </p:nvSpPr>
        <p:spPr>
          <a:xfrm>
            <a:off x="523943" y="1374937"/>
            <a:ext cx="8313031" cy="3217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spcAft>
                <a:spcPts val="1200"/>
              </a:spcAft>
              <a:buFont typeface="Lato"/>
              <a:buNone/>
            </a:pPr>
            <a:endParaRPr lang="pl-PL" sz="1800" dirty="0">
              <a:solidFill>
                <a:schemeClr val="bg1"/>
              </a:solidFill>
            </a:endParaRPr>
          </a:p>
        </p:txBody>
      </p:sp>
      <p:graphicFrame>
        <p:nvGraphicFramePr>
          <p:cNvPr id="10" name="Wykres 9">
            <a:extLst>
              <a:ext uri="{FF2B5EF4-FFF2-40B4-BE49-F238E27FC236}">
                <a16:creationId xmlns:a16="http://schemas.microsoft.com/office/drawing/2014/main" id="{FC5AD26A-D1E8-44D6-AA80-0B6EC18BC4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24760"/>
              </p:ext>
            </p:extLst>
          </p:nvPr>
        </p:nvGraphicFramePr>
        <p:xfrm>
          <a:off x="132966" y="1321542"/>
          <a:ext cx="4439034" cy="3362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Wykres 10">
            <a:extLst>
              <a:ext uri="{FF2B5EF4-FFF2-40B4-BE49-F238E27FC236}">
                <a16:creationId xmlns:a16="http://schemas.microsoft.com/office/drawing/2014/main" id="{56000284-BC31-4020-BED4-1A7A86F3A5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3249000"/>
              </p:ext>
            </p:extLst>
          </p:nvPr>
        </p:nvGraphicFramePr>
        <p:xfrm>
          <a:off x="4680458" y="1367636"/>
          <a:ext cx="4164858" cy="327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92691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38ECEA9-39A1-4EA7-B7D5-26A768716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450" y="420491"/>
            <a:ext cx="7688400" cy="3911229"/>
          </a:xfrm>
        </p:spPr>
        <p:txBody>
          <a:bodyPr/>
          <a:lstStyle/>
          <a:p>
            <a:r>
              <a:rPr lang="pl-PL" dirty="0"/>
              <a:t>BILANS</a:t>
            </a:r>
          </a:p>
        </p:txBody>
      </p:sp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id="{A806EA6B-29F0-4F1F-95F6-626573EA52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9285101"/>
              </p:ext>
            </p:extLst>
          </p:nvPr>
        </p:nvGraphicFramePr>
        <p:xfrm>
          <a:off x="794259" y="1261471"/>
          <a:ext cx="3517435" cy="2122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12C57C22-8B1A-420E-BEEF-8A08F162DD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2311819"/>
              </p:ext>
            </p:extLst>
          </p:nvPr>
        </p:nvGraphicFramePr>
        <p:xfrm>
          <a:off x="4899048" y="1200150"/>
          <a:ext cx="345069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12638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E338DB-EE42-4BFD-9CD4-72E2D8E0E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450" y="304799"/>
            <a:ext cx="7688400" cy="4479851"/>
          </a:xfrm>
        </p:spPr>
        <p:txBody>
          <a:bodyPr>
            <a:normAutofit/>
          </a:bodyPr>
          <a:lstStyle/>
          <a:p>
            <a:r>
              <a:rPr lang="pl-PL" dirty="0"/>
              <a:t>ZOBOWIĄZANIA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C25AE67C-901B-4213-843A-CA7C1F288B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688470"/>
              </p:ext>
            </p:extLst>
          </p:nvPr>
        </p:nvGraphicFramePr>
        <p:xfrm>
          <a:off x="3558363" y="1056167"/>
          <a:ext cx="5377711" cy="35280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32923">
                  <a:extLst>
                    <a:ext uri="{9D8B030D-6E8A-4147-A177-3AD203B41FA5}">
                      <a16:colId xmlns:a16="http://schemas.microsoft.com/office/drawing/2014/main" val="2026228744"/>
                    </a:ext>
                  </a:extLst>
                </a:gridCol>
                <a:gridCol w="1246689">
                  <a:extLst>
                    <a:ext uri="{9D8B030D-6E8A-4147-A177-3AD203B41FA5}">
                      <a16:colId xmlns:a16="http://schemas.microsoft.com/office/drawing/2014/main" val="437882863"/>
                    </a:ext>
                  </a:extLst>
                </a:gridCol>
                <a:gridCol w="1298099">
                  <a:extLst>
                    <a:ext uri="{9D8B030D-6E8A-4147-A177-3AD203B41FA5}">
                      <a16:colId xmlns:a16="http://schemas.microsoft.com/office/drawing/2014/main" val="1995256243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</a:rPr>
                        <a:t>Wyszczególnienie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</a:rPr>
                        <a:t>  Na dzień 01.01.2022  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</a:rPr>
                        <a:t>  Na dzień 31.12.2022  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0011467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 dirty="0">
                          <a:effectLst/>
                        </a:rPr>
                        <a:t>Zobowiązania wobec dostawców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 dirty="0">
                          <a:effectLst/>
                        </a:rPr>
                        <a:t>            70 169,23    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 dirty="0">
                          <a:effectLst/>
                        </a:rPr>
                        <a:t>             37 761,36    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4239261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 dirty="0">
                          <a:effectLst/>
                        </a:rPr>
                        <a:t>Zobowiązania związane z realizacją projektów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 dirty="0">
                          <a:effectLst/>
                        </a:rPr>
                        <a:t>            18 597,46    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 dirty="0">
                          <a:effectLst/>
                        </a:rPr>
                        <a:t>            146 510,72    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130108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>
                          <a:effectLst/>
                        </a:rPr>
                        <a:t>Zobowiązania–składka CEMR za 2021 rok 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</a:rPr>
                        <a:t>          207 580,12    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 dirty="0">
                          <a:effectLst/>
                        </a:rPr>
                        <a:t>                         -      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4587233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>
                          <a:effectLst/>
                        </a:rPr>
                        <a:t>Zobowiązania-składka CEMR za 2022 rok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 dirty="0">
                          <a:effectLst/>
                        </a:rPr>
                        <a:t>                       -      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 dirty="0">
                          <a:effectLst/>
                        </a:rPr>
                        <a:t>            167 016,72    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4681526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>
                          <a:effectLst/>
                        </a:rPr>
                        <a:t>Zobowiązania - rozrachunki z urzędem skarbowym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 dirty="0">
                          <a:effectLst/>
                        </a:rPr>
                        <a:t>              2 833,00    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 dirty="0">
                          <a:effectLst/>
                        </a:rPr>
                        <a:t>               4 946,00    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1357776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>
                          <a:effectLst/>
                        </a:rPr>
                        <a:t>Zobowiązania - rozrachunki z ZUS i PPK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</a:rPr>
                        <a:t>              2 016,24    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 dirty="0">
                          <a:effectLst/>
                        </a:rPr>
                        <a:t>                  803,05    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5523792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>
                          <a:effectLst/>
                        </a:rPr>
                        <a:t>Zobowiązania - rozrachunki z PFRON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</a:rPr>
                        <a:t>            13 331,00    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 dirty="0">
                          <a:effectLst/>
                        </a:rPr>
                        <a:t>             18 478,00    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3986488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>
                          <a:effectLst/>
                        </a:rPr>
                        <a:t>Zobowiązania - rozliczenia z pracownikami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</a:rPr>
                        <a:t>            25 634,00    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 dirty="0">
                          <a:effectLst/>
                        </a:rPr>
                        <a:t>               5 702,12    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89762851"/>
                  </a:ext>
                </a:extLst>
              </a:tr>
              <a:tr h="35814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>
                          <a:effectLst/>
                        </a:rPr>
                        <a:t>Zobowiązania - sporne rozstrzygane na drodze sądowej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</a:rPr>
                        <a:t>                       -      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 dirty="0">
                          <a:effectLst/>
                        </a:rPr>
                        <a:t>               6 733,46    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1006517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>
                          <a:effectLst/>
                        </a:rPr>
                        <a:t>Razem zobowiązania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</a:rPr>
                        <a:t>          340 161,05    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 dirty="0">
                          <a:effectLst/>
                        </a:rPr>
                        <a:t>            387 951,43    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17396180"/>
                  </a:ext>
                </a:extLst>
              </a:tr>
            </a:tbl>
          </a:graphicData>
        </a:graphic>
      </p:graphicFrame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B4C377BE-3260-45A6-A646-FF81B82C81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783795"/>
              </p:ext>
            </p:extLst>
          </p:nvPr>
        </p:nvGraphicFramePr>
        <p:xfrm>
          <a:off x="269358" y="1851025"/>
          <a:ext cx="3012559" cy="169926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012559">
                  <a:extLst>
                    <a:ext uri="{9D8B030D-6E8A-4147-A177-3AD203B41FA5}">
                      <a16:colId xmlns:a16="http://schemas.microsoft.com/office/drawing/2014/main" val="359052406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 dirty="0">
                          <a:effectLst/>
                        </a:rPr>
                        <a:t>· Kredyty nie występują.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Symbol" panose="05050102010706020507" pitchFamily="18" charset="2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9023690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8530352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 dirty="0">
                          <a:effectLst/>
                        </a:rPr>
                        <a:t> Zobowiązania długoterminowe nie występują.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8215814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935416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 dirty="0">
                          <a:effectLst/>
                        </a:rPr>
                        <a:t>·Zobowiązania zabezpieczone na majątku jednostki nie występują.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Symbol" panose="05050102010706020507" pitchFamily="18" charset="2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4554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4193138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 dirty="0">
                          <a:effectLst/>
                        </a:rPr>
                        <a:t>· Zobowiązania warunkowe nie występują.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Symbol" panose="05050102010706020507" pitchFamily="18" charset="2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502439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1664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C806B0C-7A30-4192-A38E-02E98AEDD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450" y="184298"/>
            <a:ext cx="7688400" cy="2656752"/>
          </a:xfrm>
        </p:spPr>
        <p:txBody>
          <a:bodyPr/>
          <a:lstStyle/>
          <a:p>
            <a:r>
              <a:rPr lang="pl-PL" dirty="0"/>
              <a:t>ROZLICZENIA MIĘDZYOKRESOWE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FDE93FB5-E3CC-4E35-B0E1-512B58D06F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280668"/>
              </p:ext>
            </p:extLst>
          </p:nvPr>
        </p:nvGraphicFramePr>
        <p:xfrm>
          <a:off x="1403498" y="1461210"/>
          <a:ext cx="6292701" cy="3017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72310">
                  <a:extLst>
                    <a:ext uri="{9D8B030D-6E8A-4147-A177-3AD203B41FA5}">
                      <a16:colId xmlns:a16="http://schemas.microsoft.com/office/drawing/2014/main" val="2055384592"/>
                    </a:ext>
                  </a:extLst>
                </a:gridCol>
                <a:gridCol w="1484599">
                  <a:extLst>
                    <a:ext uri="{9D8B030D-6E8A-4147-A177-3AD203B41FA5}">
                      <a16:colId xmlns:a16="http://schemas.microsoft.com/office/drawing/2014/main" val="410301357"/>
                    </a:ext>
                  </a:extLst>
                </a:gridCol>
                <a:gridCol w="1535792">
                  <a:extLst>
                    <a:ext uri="{9D8B030D-6E8A-4147-A177-3AD203B41FA5}">
                      <a16:colId xmlns:a16="http://schemas.microsoft.com/office/drawing/2014/main" val="3032223097"/>
                    </a:ext>
                  </a:extLst>
                </a:gridCol>
              </a:tblGrid>
              <a:tr h="18288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effectLst/>
                        </a:rPr>
                        <a:t>Wyszczególnienie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 Stan wartości na: 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0679032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effectLst/>
                        </a:rPr>
                        <a:t>  początek roku  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effectLst/>
                        </a:rPr>
                        <a:t>  koniec roku  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4252806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u="none" strike="noStrike" dirty="0">
                          <a:effectLst/>
                        </a:rPr>
                        <a:t>Czynne rozliczenia międzyokresowe kosztów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u="none" strike="noStrike">
                          <a:effectLst/>
                        </a:rPr>
                        <a:t>                       46 252,17    </a:t>
                      </a:r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u="none" strike="noStrike" dirty="0">
                          <a:effectLst/>
                        </a:rPr>
                        <a:t>                         49 279,95    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7067105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u="none" strike="noStrike" dirty="0">
                          <a:effectLst/>
                        </a:rPr>
                        <a:t>z tego: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u="none" strike="noStrike" dirty="0">
                          <a:effectLst/>
                        </a:rPr>
                        <a:t> 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u="none" strike="noStrike" dirty="0">
                          <a:effectLst/>
                        </a:rPr>
                        <a:t> 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5484529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u="none" strike="noStrike">
                          <a:effectLst/>
                        </a:rPr>
                        <a:t>prenumerata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u="none" strike="noStrike">
                          <a:effectLst/>
                        </a:rPr>
                        <a:t>                         3 390,96    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u="none" strike="noStrike" dirty="0">
                          <a:effectLst/>
                        </a:rPr>
                        <a:t>                          3 524,67    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2800452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u="none" strike="noStrike" dirty="0">
                          <a:effectLst/>
                        </a:rPr>
                        <a:t>ubezpieczenia majątkowe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u="none" strike="noStrike">
                          <a:effectLst/>
                        </a:rPr>
                        <a:t>                         1 395,09    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u="none" strike="noStrike" dirty="0">
                          <a:effectLst/>
                        </a:rPr>
                        <a:t>                          1 291,16    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7035444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u="none" strike="noStrike">
                          <a:effectLst/>
                        </a:rPr>
                        <a:t>leasing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u="none" strike="noStrike">
                          <a:effectLst/>
                        </a:rPr>
                        <a:t>                                  -      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u="none" strike="noStrike" dirty="0">
                          <a:effectLst/>
                        </a:rPr>
                        <a:t>                                    -      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1967557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u="none" strike="noStrike">
                          <a:effectLst/>
                        </a:rPr>
                        <a:t>zobowiązania roku następnego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u="none" strike="noStrike">
                          <a:effectLst/>
                        </a:rPr>
                        <a:t>                         1 418,09    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u="none" strike="noStrike" dirty="0">
                          <a:effectLst/>
                        </a:rPr>
                        <a:t>                          1 560,72    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7531608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u="none" strike="noStrike">
                          <a:effectLst/>
                        </a:rPr>
                        <a:t>pozostałe umowy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u="none" strike="noStrike">
                          <a:effectLst/>
                        </a:rPr>
                        <a:t>                            112,75    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u="none" strike="noStrike" dirty="0">
                          <a:effectLst/>
                        </a:rPr>
                        <a:t> 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1608458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u="none" strike="noStrike">
                          <a:effectLst/>
                        </a:rPr>
                        <a:t>licencje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u="none" strike="noStrike">
                          <a:effectLst/>
                        </a:rPr>
                        <a:t>                       10 303,85    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u="none" strike="noStrike" dirty="0">
                          <a:effectLst/>
                        </a:rPr>
                        <a:t>                         10 049,76    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8466255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u="none" strike="noStrike">
                          <a:effectLst/>
                        </a:rPr>
                        <a:t>domena internetowa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u="none" strike="noStrike">
                          <a:effectLst/>
                        </a:rPr>
                        <a:t>                         1 523,11    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u="none" strike="noStrike" dirty="0">
                          <a:effectLst/>
                        </a:rPr>
                        <a:t>                             949,45    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51691168"/>
                  </a:ext>
                </a:extLst>
              </a:tr>
              <a:tr h="22098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u="none" strike="noStrike">
                          <a:effectLst/>
                        </a:rPr>
                        <a:t>pozostałe rozliczenia międzyokresowe projekty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u="none" strike="noStrike">
                          <a:effectLst/>
                        </a:rPr>
                        <a:t>                       28 108,32    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u="none" strike="noStrike" dirty="0">
                          <a:effectLst/>
                        </a:rPr>
                        <a:t>                         31 904,19    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521949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u="none" strike="noStrike">
                          <a:effectLst/>
                        </a:rPr>
                        <a:t>Rozliczenia międzyokresowe przychodów</a:t>
                      </a:r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u="none" strike="noStrike">
                          <a:effectLst/>
                        </a:rPr>
                        <a:t>                 13 948 262,14    </a:t>
                      </a:r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u="none" strike="noStrike" dirty="0">
                          <a:effectLst/>
                        </a:rPr>
                        <a:t>                  11 223 505,91    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18098984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u="none" strike="noStrike">
                          <a:effectLst/>
                        </a:rPr>
                        <a:t>rozliczenia międzyokresowe przychodów - granty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u="none" strike="noStrike">
                          <a:effectLst/>
                        </a:rPr>
                        <a:t>                 13 738 440,14    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u="none" strike="noStrike" dirty="0">
                          <a:effectLst/>
                        </a:rPr>
                        <a:t>                  11 087 435,98    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9246573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u="none" strike="noStrike">
                          <a:effectLst/>
                        </a:rPr>
                        <a:t>pozostałe rozliczenia międzyokresowe przychodów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u="none" strike="noStrike">
                          <a:effectLst/>
                        </a:rPr>
                        <a:t>                     209 822,00    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u="none" strike="noStrike" dirty="0">
                          <a:effectLst/>
                        </a:rPr>
                        <a:t>                       136 069,93    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763507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3779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D8AA5A3-7AA8-4AF2-8E53-72B7CDFB7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456" y="233605"/>
            <a:ext cx="7659394" cy="4558135"/>
          </a:xfrm>
        </p:spPr>
        <p:txBody>
          <a:bodyPr>
            <a:normAutofit/>
          </a:bodyPr>
          <a:lstStyle/>
          <a:p>
            <a:r>
              <a:rPr lang="pl-PL" sz="6600" dirty="0" err="1"/>
              <a:t>RZiS</a:t>
            </a:r>
            <a:endParaRPr lang="pl-PL" sz="6600" dirty="0"/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B61EC20D-2670-4EE6-816E-864C0088D2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716832"/>
              </p:ext>
            </p:extLst>
          </p:nvPr>
        </p:nvGraphicFramePr>
        <p:xfrm>
          <a:off x="3642802" y="233605"/>
          <a:ext cx="4652093" cy="44518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13318">
                  <a:extLst>
                    <a:ext uri="{9D8B030D-6E8A-4147-A177-3AD203B41FA5}">
                      <a16:colId xmlns:a16="http://schemas.microsoft.com/office/drawing/2014/main" val="21103852"/>
                    </a:ext>
                  </a:extLst>
                </a:gridCol>
                <a:gridCol w="1043231">
                  <a:extLst>
                    <a:ext uri="{9D8B030D-6E8A-4147-A177-3AD203B41FA5}">
                      <a16:colId xmlns:a16="http://schemas.microsoft.com/office/drawing/2014/main" val="2115147292"/>
                    </a:ext>
                  </a:extLst>
                </a:gridCol>
                <a:gridCol w="961121">
                  <a:extLst>
                    <a:ext uri="{9D8B030D-6E8A-4147-A177-3AD203B41FA5}">
                      <a16:colId xmlns:a16="http://schemas.microsoft.com/office/drawing/2014/main" val="286446104"/>
                    </a:ext>
                  </a:extLst>
                </a:gridCol>
                <a:gridCol w="934423">
                  <a:extLst>
                    <a:ext uri="{9D8B030D-6E8A-4147-A177-3AD203B41FA5}">
                      <a16:colId xmlns:a16="http://schemas.microsoft.com/office/drawing/2014/main" val="1311501648"/>
                    </a:ext>
                  </a:extLst>
                </a:gridCol>
              </a:tblGrid>
              <a:tr h="181634"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u="none" strike="noStrike" dirty="0">
                          <a:solidFill>
                            <a:schemeClr val="bg2"/>
                          </a:solidFill>
                          <a:effectLst/>
                        </a:rPr>
                        <a:t>Stowarzyszenie Związek Miast Polskich</a:t>
                      </a:r>
                      <a:endParaRPr lang="pl-PL" sz="600" b="0" i="0" u="none" strike="noStrike" dirty="0">
                        <a:solidFill>
                          <a:schemeClr val="bg2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3703" marR="3703" marT="3703" marB="0" anchor="b"/>
                </a:tc>
                <a:tc rowSpan="4" gridSpan="3"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 dirty="0">
                          <a:solidFill>
                            <a:schemeClr val="bg2"/>
                          </a:solidFill>
                          <a:effectLst/>
                        </a:rPr>
                        <a:t>RACHUNEK ZYSKÓW I STRAT (WYNIKÓW) za okres od 01.01.2022 r. do 31.12.2022 r.</a:t>
                      </a:r>
                      <a:endParaRPr lang="pl-PL" sz="700" b="1" i="0" u="none" strike="noStrike" dirty="0">
                        <a:solidFill>
                          <a:schemeClr val="bg2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3703" marR="3703" marT="3703" marB="0" anchor="ctr"/>
                </a:tc>
                <a:tc rowSpan="4"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6812349"/>
                  </a:ext>
                </a:extLst>
              </a:tr>
              <a:tr h="98314"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u="none" strike="noStrike" dirty="0">
                          <a:solidFill>
                            <a:schemeClr val="bg2"/>
                          </a:solidFill>
                          <a:effectLst/>
                        </a:rPr>
                        <a:t>61-517 Poznań, ul. Robocza 42</a:t>
                      </a:r>
                      <a:endParaRPr lang="pl-PL" sz="600" b="0" i="0" u="none" strike="noStrike" dirty="0">
                        <a:solidFill>
                          <a:schemeClr val="bg2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3703" marR="3703" marT="3703" marB="0" anchor="b"/>
                </a:tc>
                <a:tc gridSpan="3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2770759"/>
                  </a:ext>
                </a:extLst>
              </a:tr>
              <a:tr h="98314"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u="none" strike="noStrike" dirty="0">
                          <a:solidFill>
                            <a:schemeClr val="bg2"/>
                          </a:solidFill>
                          <a:effectLst/>
                        </a:rPr>
                        <a:t>NIP 7781005845</a:t>
                      </a:r>
                      <a:endParaRPr lang="pl-PL" sz="600" b="0" i="0" u="none" strike="noStrike" dirty="0">
                        <a:solidFill>
                          <a:schemeClr val="bg2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3703" marR="3703" marT="3703" marB="0" anchor="b"/>
                </a:tc>
                <a:tc gridSpan="3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5860598"/>
                  </a:ext>
                </a:extLst>
              </a:tr>
              <a:tr h="98314"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u="none" strike="noStrike" dirty="0">
                          <a:solidFill>
                            <a:schemeClr val="bg2"/>
                          </a:solidFill>
                          <a:effectLst/>
                        </a:rPr>
                        <a:t>Nazwa i adres jednostki</a:t>
                      </a:r>
                      <a:endParaRPr lang="pl-PL" sz="600" b="0" i="0" u="none" strike="noStrike" dirty="0">
                        <a:solidFill>
                          <a:schemeClr val="bg2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3703" marR="3703" marT="3703" marB="0" anchor="b"/>
                </a:tc>
                <a:tc gridSpan="3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8957734"/>
                  </a:ext>
                </a:extLst>
              </a:tr>
              <a:tr h="114062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 dirty="0">
                          <a:solidFill>
                            <a:schemeClr val="bg2"/>
                          </a:solidFill>
                          <a:effectLst/>
                        </a:rPr>
                        <a:t>Treść</a:t>
                      </a:r>
                      <a:endParaRPr lang="pl-PL" sz="700" b="1" i="0" u="none" strike="noStrike" dirty="0">
                        <a:solidFill>
                          <a:schemeClr val="bg2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3703" marR="3703" marT="3703" marB="0" anchor="ctr"/>
                </a:tc>
                <a:tc rowSpan="2"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>
                          <a:solidFill>
                            <a:schemeClr val="bg2"/>
                          </a:solidFill>
                          <a:effectLst/>
                        </a:rPr>
                        <a:t> Kwoty za rok: </a:t>
                      </a:r>
                      <a:endParaRPr lang="pl-PL" sz="700" b="1" i="0" u="none" strike="noStrike">
                        <a:solidFill>
                          <a:schemeClr val="bg2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3703" marR="3703" marT="3703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6643948"/>
                  </a:ext>
                </a:extLst>
              </a:tr>
              <a:tr h="114062">
                <a:tc gridSpan="2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>
                          <a:solidFill>
                            <a:schemeClr val="bg2"/>
                          </a:solidFill>
                          <a:effectLst/>
                        </a:rPr>
                        <a:t> Poprzedni </a:t>
                      </a:r>
                      <a:endParaRPr lang="pl-PL" sz="700" b="1" i="0" u="none" strike="noStrike">
                        <a:solidFill>
                          <a:schemeClr val="bg2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3703" marR="3703" marT="37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>
                          <a:solidFill>
                            <a:schemeClr val="bg2"/>
                          </a:solidFill>
                          <a:effectLst/>
                        </a:rPr>
                        <a:t> Obrotowy </a:t>
                      </a:r>
                      <a:endParaRPr lang="pl-PL" sz="700" b="1" i="0" u="none" strike="noStrike">
                        <a:solidFill>
                          <a:schemeClr val="bg2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3703" marR="3703" marT="3703" marB="0" anchor="ctr"/>
                </a:tc>
                <a:extLst>
                  <a:ext uri="{0D108BD9-81ED-4DB2-BD59-A6C34878D82A}">
                    <a16:rowId xmlns:a16="http://schemas.microsoft.com/office/drawing/2014/main" val="3648481815"/>
                  </a:ext>
                </a:extLst>
              </a:tr>
              <a:tr h="121719">
                <a:tc gridSpan="2">
                  <a:txBody>
                    <a:bodyPr/>
                    <a:lstStyle/>
                    <a:p>
                      <a:pPr algn="l" fontAlgn="b"/>
                      <a:r>
                        <a:rPr lang="pl-PL" sz="7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A. PRZYCHODY Z DZIAŁALNOŚCI STATUTOWEJ</a:t>
                      </a:r>
                      <a:endParaRPr lang="pl-PL" sz="700" b="1" i="0" u="none" strike="noStrike" dirty="0">
                        <a:solidFill>
                          <a:schemeClr val="bg2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3703" marR="3703" marT="3703" marB="0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      23 810 553,42    </a:t>
                      </a:r>
                      <a:endParaRPr lang="pl-PL" sz="700" b="1" i="0" u="none" strike="noStrike" dirty="0">
                        <a:solidFill>
                          <a:schemeClr val="bg2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3703" marR="3703" marT="37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    27 318 933,81    </a:t>
                      </a:r>
                      <a:endParaRPr lang="pl-PL" sz="700" b="1" i="0" u="none" strike="noStrike" dirty="0">
                        <a:solidFill>
                          <a:schemeClr val="bg2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3703" marR="3703" marT="3703" marB="0" anchor="b"/>
                </a:tc>
                <a:extLst>
                  <a:ext uri="{0D108BD9-81ED-4DB2-BD59-A6C34878D82A}">
                    <a16:rowId xmlns:a16="http://schemas.microsoft.com/office/drawing/2014/main" val="1365112091"/>
                  </a:ext>
                </a:extLst>
              </a:tr>
              <a:tr h="121719">
                <a:tc gridSpan="2">
                  <a:txBody>
                    <a:bodyPr/>
                    <a:lstStyle/>
                    <a:p>
                      <a:pPr algn="l" fontAlgn="b"/>
                      <a:r>
                        <a:rPr lang="pl-PL" sz="700" u="none" strike="noStrike" dirty="0">
                          <a:solidFill>
                            <a:schemeClr val="bg2"/>
                          </a:solidFill>
                          <a:effectLst/>
                        </a:rPr>
                        <a:t>     I. Przychody z nieodpłatnej działalności pożytku publicznego</a:t>
                      </a:r>
                      <a:endParaRPr lang="pl-PL" sz="700" b="0" i="0" u="none" strike="noStrike" dirty="0">
                        <a:solidFill>
                          <a:schemeClr val="bg2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3703" marR="3703" marT="3703" marB="0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u="none" strike="noStrike" dirty="0">
                          <a:solidFill>
                            <a:schemeClr val="bg2"/>
                          </a:solidFill>
                          <a:effectLst/>
                        </a:rPr>
                        <a:t>                          -      </a:t>
                      </a:r>
                      <a:endParaRPr lang="pl-PL" sz="700" b="0" i="0" u="none" strike="noStrike" dirty="0">
                        <a:solidFill>
                          <a:schemeClr val="bg2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3703" marR="3703" marT="37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u="none" strike="noStrike">
                          <a:solidFill>
                            <a:schemeClr val="bg2"/>
                          </a:solidFill>
                          <a:effectLst/>
                        </a:rPr>
                        <a:t>                        -      </a:t>
                      </a:r>
                      <a:endParaRPr lang="pl-PL" sz="700" b="0" i="0" u="none" strike="noStrike">
                        <a:solidFill>
                          <a:schemeClr val="bg2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3703" marR="3703" marT="3703" marB="0" anchor="b"/>
                </a:tc>
                <a:extLst>
                  <a:ext uri="{0D108BD9-81ED-4DB2-BD59-A6C34878D82A}">
                    <a16:rowId xmlns:a16="http://schemas.microsoft.com/office/drawing/2014/main" val="1724934383"/>
                  </a:ext>
                </a:extLst>
              </a:tr>
              <a:tr h="121719">
                <a:tc gridSpan="2">
                  <a:txBody>
                    <a:bodyPr/>
                    <a:lstStyle/>
                    <a:p>
                      <a:pPr algn="l" fontAlgn="b"/>
                      <a:r>
                        <a:rPr lang="pl-PL" sz="700" u="none" strike="noStrike" dirty="0">
                          <a:solidFill>
                            <a:schemeClr val="bg2"/>
                          </a:solidFill>
                          <a:effectLst/>
                        </a:rPr>
                        <a:t>     II. Przychody z odpłatnej działalności pożytku publicznego</a:t>
                      </a:r>
                      <a:endParaRPr lang="pl-PL" sz="700" b="0" i="0" u="none" strike="noStrike" dirty="0">
                        <a:solidFill>
                          <a:schemeClr val="bg2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3703" marR="3703" marT="3703" marB="0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u="none" strike="noStrike" dirty="0">
                          <a:solidFill>
                            <a:schemeClr val="bg2"/>
                          </a:solidFill>
                          <a:effectLst/>
                        </a:rPr>
                        <a:t>                          -      </a:t>
                      </a:r>
                      <a:endParaRPr lang="pl-PL" sz="700" b="0" i="0" u="none" strike="noStrike" dirty="0">
                        <a:solidFill>
                          <a:schemeClr val="bg2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3703" marR="3703" marT="37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u="none" strike="noStrike">
                          <a:solidFill>
                            <a:schemeClr val="bg2"/>
                          </a:solidFill>
                          <a:effectLst/>
                        </a:rPr>
                        <a:t>                        -      </a:t>
                      </a:r>
                      <a:endParaRPr lang="pl-PL" sz="700" b="0" i="0" u="none" strike="noStrike">
                        <a:solidFill>
                          <a:schemeClr val="bg2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3703" marR="3703" marT="3703" marB="0" anchor="b"/>
                </a:tc>
                <a:extLst>
                  <a:ext uri="{0D108BD9-81ED-4DB2-BD59-A6C34878D82A}">
                    <a16:rowId xmlns:a16="http://schemas.microsoft.com/office/drawing/2014/main" val="2400552742"/>
                  </a:ext>
                </a:extLst>
              </a:tr>
              <a:tr h="121719">
                <a:tc gridSpan="2">
                  <a:txBody>
                    <a:bodyPr/>
                    <a:lstStyle/>
                    <a:p>
                      <a:pPr algn="l" fontAlgn="b"/>
                      <a:r>
                        <a:rPr lang="pl-PL" sz="700" u="none" strike="noStrike" dirty="0">
                          <a:solidFill>
                            <a:schemeClr val="bg2"/>
                          </a:solidFill>
                          <a:effectLst/>
                        </a:rPr>
                        <a:t>     III. Przychody z pozostałej działalności statutowej</a:t>
                      </a:r>
                      <a:endParaRPr lang="pl-PL" sz="700" b="0" i="0" u="none" strike="noStrike" dirty="0">
                        <a:solidFill>
                          <a:schemeClr val="bg2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3703" marR="3703" marT="3703" marB="0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u="none" strike="noStrike" dirty="0">
                          <a:solidFill>
                            <a:schemeClr val="bg2"/>
                          </a:solidFill>
                          <a:effectLst/>
                        </a:rPr>
                        <a:t>      23 810 553,42    </a:t>
                      </a:r>
                      <a:endParaRPr lang="pl-PL" sz="700" b="0" i="0" u="none" strike="noStrike" dirty="0">
                        <a:solidFill>
                          <a:schemeClr val="bg2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3703" marR="3703" marT="37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u="none" strike="noStrike">
                          <a:solidFill>
                            <a:schemeClr val="bg2"/>
                          </a:solidFill>
                          <a:effectLst/>
                        </a:rPr>
                        <a:t>    27 318 933,81    </a:t>
                      </a:r>
                      <a:endParaRPr lang="pl-PL" sz="700" b="0" i="0" u="none" strike="noStrike">
                        <a:solidFill>
                          <a:schemeClr val="bg2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3703" marR="3703" marT="3703" marB="0" anchor="b"/>
                </a:tc>
                <a:extLst>
                  <a:ext uri="{0D108BD9-81ED-4DB2-BD59-A6C34878D82A}">
                    <a16:rowId xmlns:a16="http://schemas.microsoft.com/office/drawing/2014/main" val="1190798274"/>
                  </a:ext>
                </a:extLst>
              </a:tr>
              <a:tr h="121719">
                <a:tc gridSpan="2">
                  <a:txBody>
                    <a:bodyPr/>
                    <a:lstStyle/>
                    <a:p>
                      <a:pPr algn="l" fontAlgn="b"/>
                      <a:r>
                        <a:rPr lang="pl-PL" sz="700" u="none" strike="noStrike" dirty="0">
                          <a:solidFill>
                            <a:schemeClr val="bg2"/>
                          </a:solidFill>
                          <a:effectLst/>
                        </a:rPr>
                        <a:t>         1. Składki brutto określone statutem</a:t>
                      </a:r>
                      <a:endParaRPr lang="pl-PL" sz="700" b="0" i="0" u="none" strike="noStrike" dirty="0">
                        <a:solidFill>
                          <a:schemeClr val="bg2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3703" marR="3703" marT="3703" marB="0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u="none" strike="noStrike" dirty="0">
                          <a:solidFill>
                            <a:schemeClr val="bg2"/>
                          </a:solidFill>
                          <a:effectLst/>
                        </a:rPr>
                        <a:t>        4 959 893,35    </a:t>
                      </a:r>
                      <a:endParaRPr lang="pl-PL" sz="700" b="0" i="0" u="none" strike="noStrike" dirty="0">
                        <a:solidFill>
                          <a:schemeClr val="bg2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3703" marR="3703" marT="37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u="none" strike="noStrike">
                          <a:solidFill>
                            <a:schemeClr val="bg2"/>
                          </a:solidFill>
                          <a:effectLst/>
                        </a:rPr>
                        <a:t>      5 154 287,11    </a:t>
                      </a:r>
                      <a:endParaRPr lang="pl-PL" sz="700" b="0" i="0" u="none" strike="noStrike">
                        <a:solidFill>
                          <a:schemeClr val="bg2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3703" marR="3703" marT="3703" marB="0" anchor="b"/>
                </a:tc>
                <a:extLst>
                  <a:ext uri="{0D108BD9-81ED-4DB2-BD59-A6C34878D82A}">
                    <a16:rowId xmlns:a16="http://schemas.microsoft.com/office/drawing/2014/main" val="2026053404"/>
                  </a:ext>
                </a:extLst>
              </a:tr>
              <a:tr h="121719">
                <a:tc gridSpan="2">
                  <a:txBody>
                    <a:bodyPr/>
                    <a:lstStyle/>
                    <a:p>
                      <a:pPr algn="l" fontAlgn="b"/>
                      <a:r>
                        <a:rPr lang="pl-PL" sz="700" u="none" strike="noStrike" dirty="0">
                          <a:solidFill>
                            <a:schemeClr val="bg2"/>
                          </a:solidFill>
                          <a:effectLst/>
                        </a:rPr>
                        <a:t>         2. Dotacje/granty</a:t>
                      </a:r>
                      <a:endParaRPr lang="pl-PL" sz="700" b="0" i="0" u="none" strike="noStrike" dirty="0">
                        <a:solidFill>
                          <a:schemeClr val="bg2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3703" marR="3703" marT="3703" marB="0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u="none" strike="noStrike" dirty="0">
                          <a:solidFill>
                            <a:schemeClr val="bg2"/>
                          </a:solidFill>
                          <a:effectLst/>
                        </a:rPr>
                        <a:t>      18 797 709,95    </a:t>
                      </a:r>
                      <a:endParaRPr lang="pl-PL" sz="700" b="0" i="0" u="none" strike="noStrike" dirty="0">
                        <a:solidFill>
                          <a:schemeClr val="bg2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3703" marR="3703" marT="37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u="none" strike="noStrike">
                          <a:solidFill>
                            <a:schemeClr val="bg2"/>
                          </a:solidFill>
                          <a:effectLst/>
                        </a:rPr>
                        <a:t>    22 155 450,03    </a:t>
                      </a:r>
                      <a:endParaRPr lang="pl-PL" sz="700" b="0" i="0" u="none" strike="noStrike">
                        <a:solidFill>
                          <a:schemeClr val="bg2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3703" marR="3703" marT="3703" marB="0" anchor="b"/>
                </a:tc>
                <a:extLst>
                  <a:ext uri="{0D108BD9-81ED-4DB2-BD59-A6C34878D82A}">
                    <a16:rowId xmlns:a16="http://schemas.microsoft.com/office/drawing/2014/main" val="3677361357"/>
                  </a:ext>
                </a:extLst>
              </a:tr>
              <a:tr h="121719">
                <a:tc gridSpan="2">
                  <a:txBody>
                    <a:bodyPr/>
                    <a:lstStyle/>
                    <a:p>
                      <a:pPr algn="l" fontAlgn="b"/>
                      <a:r>
                        <a:rPr lang="pl-PL" sz="700" u="none" strike="noStrike" dirty="0">
                          <a:solidFill>
                            <a:schemeClr val="bg2"/>
                          </a:solidFill>
                          <a:effectLst/>
                        </a:rPr>
                        <a:t>         3. Inne przychody określone statutem</a:t>
                      </a:r>
                      <a:endParaRPr lang="pl-PL" sz="700" b="0" i="0" u="none" strike="noStrike" dirty="0">
                        <a:solidFill>
                          <a:schemeClr val="bg2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3703" marR="3703" marT="3703" marB="0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u="none" strike="noStrike" dirty="0">
                          <a:solidFill>
                            <a:schemeClr val="bg2"/>
                          </a:solidFill>
                          <a:effectLst/>
                        </a:rPr>
                        <a:t>             52 950,12    </a:t>
                      </a:r>
                      <a:endParaRPr lang="pl-PL" sz="700" b="0" i="0" u="none" strike="noStrike" dirty="0">
                        <a:solidFill>
                          <a:schemeClr val="bg2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3703" marR="3703" marT="37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u="none" strike="noStrike">
                          <a:solidFill>
                            <a:schemeClr val="bg2"/>
                          </a:solidFill>
                          <a:effectLst/>
                        </a:rPr>
                        <a:t>             9 196,67    </a:t>
                      </a:r>
                      <a:endParaRPr lang="pl-PL" sz="700" b="0" i="0" u="none" strike="noStrike">
                        <a:solidFill>
                          <a:schemeClr val="bg2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3703" marR="3703" marT="3703" marB="0" anchor="b"/>
                </a:tc>
                <a:extLst>
                  <a:ext uri="{0D108BD9-81ED-4DB2-BD59-A6C34878D82A}">
                    <a16:rowId xmlns:a16="http://schemas.microsoft.com/office/drawing/2014/main" val="882417281"/>
                  </a:ext>
                </a:extLst>
              </a:tr>
              <a:tr h="121719">
                <a:tc gridSpan="2">
                  <a:txBody>
                    <a:bodyPr/>
                    <a:lstStyle/>
                    <a:p>
                      <a:pPr algn="l" fontAlgn="b"/>
                      <a:r>
                        <a:rPr lang="pl-PL" sz="7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B. KOSZTY DZIAŁALNOSCI STATUTOWEJ</a:t>
                      </a:r>
                      <a:endParaRPr lang="pl-PL" sz="700" b="1" i="0" u="none" strike="noStrike" dirty="0">
                        <a:solidFill>
                          <a:schemeClr val="bg2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3703" marR="3703" marT="3703" marB="0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      20 273 269,22    </a:t>
                      </a:r>
                      <a:endParaRPr lang="pl-PL" sz="700" b="1" i="0" u="none" strike="noStrike" dirty="0">
                        <a:solidFill>
                          <a:schemeClr val="bg2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3703" marR="3703" marT="37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    23 986 626,55    </a:t>
                      </a:r>
                      <a:endParaRPr lang="pl-PL" sz="700" b="1" i="0" u="none" strike="noStrike" dirty="0">
                        <a:solidFill>
                          <a:schemeClr val="bg2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3703" marR="3703" marT="3703" marB="0" anchor="b"/>
                </a:tc>
                <a:extLst>
                  <a:ext uri="{0D108BD9-81ED-4DB2-BD59-A6C34878D82A}">
                    <a16:rowId xmlns:a16="http://schemas.microsoft.com/office/drawing/2014/main" val="2462475703"/>
                  </a:ext>
                </a:extLst>
              </a:tr>
              <a:tr h="121719">
                <a:tc gridSpan="2">
                  <a:txBody>
                    <a:bodyPr/>
                    <a:lstStyle/>
                    <a:p>
                      <a:pPr algn="l" fontAlgn="b"/>
                      <a:r>
                        <a:rPr lang="pl-PL" sz="700" u="none" strike="noStrike" dirty="0">
                          <a:solidFill>
                            <a:schemeClr val="bg2"/>
                          </a:solidFill>
                          <a:effectLst/>
                        </a:rPr>
                        <a:t>     I. Koszty nieodpłatnej działalności pożytku publicznego</a:t>
                      </a:r>
                      <a:endParaRPr lang="pl-PL" sz="700" b="0" i="0" u="none" strike="noStrike" dirty="0">
                        <a:solidFill>
                          <a:schemeClr val="bg2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3703" marR="3703" marT="3703" marB="0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u="none" strike="noStrike" dirty="0">
                          <a:solidFill>
                            <a:schemeClr val="bg2"/>
                          </a:solidFill>
                          <a:effectLst/>
                        </a:rPr>
                        <a:t>                          -      </a:t>
                      </a:r>
                      <a:endParaRPr lang="pl-PL" sz="700" b="0" i="0" u="none" strike="noStrike" dirty="0">
                        <a:solidFill>
                          <a:schemeClr val="bg2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3703" marR="3703" marT="37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u="none" strike="noStrike">
                          <a:solidFill>
                            <a:schemeClr val="bg2"/>
                          </a:solidFill>
                          <a:effectLst/>
                        </a:rPr>
                        <a:t>                        -      </a:t>
                      </a:r>
                      <a:endParaRPr lang="pl-PL" sz="700" b="0" i="0" u="none" strike="noStrike">
                        <a:solidFill>
                          <a:schemeClr val="bg2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3703" marR="3703" marT="3703" marB="0" anchor="b"/>
                </a:tc>
                <a:extLst>
                  <a:ext uri="{0D108BD9-81ED-4DB2-BD59-A6C34878D82A}">
                    <a16:rowId xmlns:a16="http://schemas.microsoft.com/office/drawing/2014/main" val="2591034304"/>
                  </a:ext>
                </a:extLst>
              </a:tr>
              <a:tr h="121719">
                <a:tc gridSpan="2">
                  <a:txBody>
                    <a:bodyPr/>
                    <a:lstStyle/>
                    <a:p>
                      <a:pPr algn="l" fontAlgn="b"/>
                      <a:r>
                        <a:rPr lang="pl-PL" sz="700" u="none" strike="noStrike" dirty="0">
                          <a:solidFill>
                            <a:schemeClr val="bg2"/>
                          </a:solidFill>
                          <a:effectLst/>
                        </a:rPr>
                        <a:t>     II. Koszty odpłatnej działalności pożytku publicznego</a:t>
                      </a:r>
                      <a:endParaRPr lang="pl-PL" sz="700" b="0" i="0" u="none" strike="noStrike" dirty="0">
                        <a:solidFill>
                          <a:schemeClr val="bg2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3703" marR="3703" marT="3703" marB="0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u="none" strike="noStrike" dirty="0">
                          <a:solidFill>
                            <a:schemeClr val="bg2"/>
                          </a:solidFill>
                          <a:effectLst/>
                        </a:rPr>
                        <a:t>                          -      </a:t>
                      </a:r>
                      <a:endParaRPr lang="pl-PL" sz="700" b="0" i="0" u="none" strike="noStrike" dirty="0">
                        <a:solidFill>
                          <a:schemeClr val="bg2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3703" marR="3703" marT="37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u="none" strike="noStrike">
                          <a:solidFill>
                            <a:schemeClr val="bg2"/>
                          </a:solidFill>
                          <a:effectLst/>
                        </a:rPr>
                        <a:t>                        -      </a:t>
                      </a:r>
                      <a:endParaRPr lang="pl-PL" sz="700" b="0" i="0" u="none" strike="noStrike">
                        <a:solidFill>
                          <a:schemeClr val="bg2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3703" marR="3703" marT="3703" marB="0" anchor="b"/>
                </a:tc>
                <a:extLst>
                  <a:ext uri="{0D108BD9-81ED-4DB2-BD59-A6C34878D82A}">
                    <a16:rowId xmlns:a16="http://schemas.microsoft.com/office/drawing/2014/main" val="1611924786"/>
                  </a:ext>
                </a:extLst>
              </a:tr>
              <a:tr h="121719">
                <a:tc gridSpan="2">
                  <a:txBody>
                    <a:bodyPr/>
                    <a:lstStyle/>
                    <a:p>
                      <a:pPr algn="l" fontAlgn="b"/>
                      <a:r>
                        <a:rPr lang="pl-PL" sz="700" u="none" strike="noStrike" dirty="0">
                          <a:solidFill>
                            <a:schemeClr val="bg2"/>
                          </a:solidFill>
                          <a:effectLst/>
                        </a:rPr>
                        <a:t>     III. Koszty pozostałej działalności statutowej</a:t>
                      </a:r>
                      <a:endParaRPr lang="pl-PL" sz="700" b="0" i="0" u="none" strike="noStrike" dirty="0">
                        <a:solidFill>
                          <a:schemeClr val="bg2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3703" marR="3703" marT="3703" marB="0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u="none" strike="noStrike" dirty="0">
                          <a:solidFill>
                            <a:schemeClr val="bg2"/>
                          </a:solidFill>
                          <a:effectLst/>
                        </a:rPr>
                        <a:t>      20 273 269,22    </a:t>
                      </a:r>
                      <a:endParaRPr lang="pl-PL" sz="700" b="0" i="0" u="none" strike="noStrike" dirty="0">
                        <a:solidFill>
                          <a:schemeClr val="bg2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3703" marR="3703" marT="37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u="none" strike="noStrike">
                          <a:solidFill>
                            <a:schemeClr val="bg2"/>
                          </a:solidFill>
                          <a:effectLst/>
                        </a:rPr>
                        <a:t>    23 986 626,55    </a:t>
                      </a:r>
                      <a:endParaRPr lang="pl-PL" sz="700" b="0" i="0" u="none" strike="noStrike">
                        <a:solidFill>
                          <a:schemeClr val="bg2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3703" marR="3703" marT="3703" marB="0" anchor="b"/>
                </a:tc>
                <a:extLst>
                  <a:ext uri="{0D108BD9-81ED-4DB2-BD59-A6C34878D82A}">
                    <a16:rowId xmlns:a16="http://schemas.microsoft.com/office/drawing/2014/main" val="4246272348"/>
                  </a:ext>
                </a:extLst>
              </a:tr>
              <a:tr h="192801"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u="none" strike="noStrike" dirty="0">
                          <a:solidFill>
                            <a:schemeClr val="bg2"/>
                          </a:solidFill>
                          <a:effectLst/>
                        </a:rPr>
                        <a:t>C. ZYSK (STRATA) Z DZIAŁALNOŚCI STATUTOWEJ (A-B)</a:t>
                      </a:r>
                      <a:endParaRPr lang="pl-PL" sz="600" b="1" i="0" u="none" strike="noStrike" dirty="0">
                        <a:solidFill>
                          <a:schemeClr val="bg2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3703" marR="3703" marT="37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u="none" strike="noStrike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pl-PL" sz="700" b="1" i="0" u="none" strike="noStrike" dirty="0">
                        <a:solidFill>
                          <a:schemeClr val="bg2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3703" marR="3703" marT="37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u="none" strike="noStrike" dirty="0">
                          <a:solidFill>
                            <a:schemeClr val="bg2"/>
                          </a:solidFill>
                          <a:effectLst/>
                        </a:rPr>
                        <a:t>        3 537 284,20    </a:t>
                      </a:r>
                      <a:endParaRPr lang="pl-PL" sz="700" b="1" i="0" u="none" strike="noStrike" dirty="0">
                        <a:solidFill>
                          <a:schemeClr val="bg2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3703" marR="3703" marT="37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u="none" strike="noStrike" dirty="0">
                          <a:solidFill>
                            <a:schemeClr val="bg2"/>
                          </a:solidFill>
                          <a:effectLst/>
                        </a:rPr>
                        <a:t>      3 332 307,26    </a:t>
                      </a:r>
                      <a:endParaRPr lang="pl-PL" sz="700" b="1" i="0" u="none" strike="noStrike" dirty="0">
                        <a:solidFill>
                          <a:schemeClr val="bg2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3703" marR="3703" marT="3703" marB="0" anchor="b"/>
                </a:tc>
                <a:extLst>
                  <a:ext uri="{0D108BD9-81ED-4DB2-BD59-A6C34878D82A}">
                    <a16:rowId xmlns:a16="http://schemas.microsoft.com/office/drawing/2014/main" val="563139760"/>
                  </a:ext>
                </a:extLst>
              </a:tr>
              <a:tr h="121719">
                <a:tc gridSpan="2">
                  <a:txBody>
                    <a:bodyPr/>
                    <a:lstStyle/>
                    <a:p>
                      <a:pPr algn="l" fontAlgn="b"/>
                      <a:r>
                        <a:rPr lang="pl-PL" sz="700" u="none" strike="noStrike" dirty="0">
                          <a:solidFill>
                            <a:schemeClr val="bg2"/>
                          </a:solidFill>
                          <a:effectLst/>
                        </a:rPr>
                        <a:t>D. PRZYCHODY Z DZIAŁALNOŚCI GOSPODARCZEJ</a:t>
                      </a:r>
                      <a:endParaRPr lang="pl-PL" sz="700" b="1" i="0" u="none" strike="noStrike" dirty="0">
                        <a:solidFill>
                          <a:schemeClr val="bg2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3703" marR="3703" marT="3703" marB="0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u="none" strike="noStrike" dirty="0">
                          <a:solidFill>
                            <a:schemeClr val="bg2"/>
                          </a:solidFill>
                          <a:effectLst/>
                        </a:rPr>
                        <a:t>                          -      </a:t>
                      </a:r>
                      <a:endParaRPr lang="pl-PL" sz="700" b="1" i="0" u="none" strike="noStrike" dirty="0">
                        <a:solidFill>
                          <a:schemeClr val="bg2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3703" marR="3703" marT="37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u="none" strike="noStrike" dirty="0">
                          <a:solidFill>
                            <a:schemeClr val="bg2"/>
                          </a:solidFill>
                          <a:effectLst/>
                        </a:rPr>
                        <a:t>                        -      </a:t>
                      </a:r>
                      <a:endParaRPr lang="pl-PL" sz="700" b="1" i="0" u="none" strike="noStrike" dirty="0">
                        <a:solidFill>
                          <a:schemeClr val="bg2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3703" marR="3703" marT="3703" marB="0" anchor="b"/>
                </a:tc>
                <a:extLst>
                  <a:ext uri="{0D108BD9-81ED-4DB2-BD59-A6C34878D82A}">
                    <a16:rowId xmlns:a16="http://schemas.microsoft.com/office/drawing/2014/main" val="1622320587"/>
                  </a:ext>
                </a:extLst>
              </a:tr>
              <a:tr h="121719">
                <a:tc gridSpan="2">
                  <a:txBody>
                    <a:bodyPr/>
                    <a:lstStyle/>
                    <a:p>
                      <a:pPr algn="l" fontAlgn="b"/>
                      <a:r>
                        <a:rPr lang="pl-PL" sz="700" u="none" strike="noStrike" dirty="0">
                          <a:solidFill>
                            <a:schemeClr val="bg2"/>
                          </a:solidFill>
                          <a:effectLst/>
                        </a:rPr>
                        <a:t>E. KOSZTY DZIAŁALNOŚCI GOSPODARCZEJ</a:t>
                      </a:r>
                      <a:endParaRPr lang="pl-PL" sz="700" b="1" i="0" u="none" strike="noStrike" dirty="0">
                        <a:solidFill>
                          <a:schemeClr val="bg2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3703" marR="3703" marT="3703" marB="0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u="none" strike="noStrike" dirty="0">
                          <a:solidFill>
                            <a:schemeClr val="bg2"/>
                          </a:solidFill>
                          <a:effectLst/>
                        </a:rPr>
                        <a:t>                          -      </a:t>
                      </a:r>
                      <a:endParaRPr lang="pl-PL" sz="700" b="1" i="0" u="none" strike="noStrike" dirty="0">
                        <a:solidFill>
                          <a:schemeClr val="bg2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3703" marR="3703" marT="37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u="none" strike="noStrike" dirty="0">
                          <a:solidFill>
                            <a:schemeClr val="bg2"/>
                          </a:solidFill>
                          <a:effectLst/>
                        </a:rPr>
                        <a:t>                        -      </a:t>
                      </a:r>
                      <a:endParaRPr lang="pl-PL" sz="700" b="1" i="0" u="none" strike="noStrike" dirty="0">
                        <a:solidFill>
                          <a:schemeClr val="bg2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3703" marR="3703" marT="3703" marB="0" anchor="b"/>
                </a:tc>
                <a:extLst>
                  <a:ext uri="{0D108BD9-81ED-4DB2-BD59-A6C34878D82A}">
                    <a16:rowId xmlns:a16="http://schemas.microsoft.com/office/drawing/2014/main" val="4284466144"/>
                  </a:ext>
                </a:extLst>
              </a:tr>
              <a:tr h="121719">
                <a:tc gridSpan="2">
                  <a:txBody>
                    <a:bodyPr/>
                    <a:lstStyle/>
                    <a:p>
                      <a:pPr algn="l" fontAlgn="b"/>
                      <a:r>
                        <a:rPr lang="pl-PL" sz="700" u="none" strike="noStrike" dirty="0">
                          <a:solidFill>
                            <a:schemeClr val="bg2"/>
                          </a:solidFill>
                          <a:effectLst/>
                        </a:rPr>
                        <a:t>F. ZYSK (STRATA) Z DZIAŁALNOŚCI GOSPODARCZEJ (D-E)</a:t>
                      </a:r>
                      <a:endParaRPr lang="pl-PL" sz="700" b="1" i="0" u="none" strike="noStrike" dirty="0">
                        <a:solidFill>
                          <a:schemeClr val="bg2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3703" marR="3703" marT="3703" marB="0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u="none" strike="noStrike" dirty="0">
                          <a:solidFill>
                            <a:schemeClr val="bg2"/>
                          </a:solidFill>
                          <a:effectLst/>
                        </a:rPr>
                        <a:t>                          -      </a:t>
                      </a:r>
                      <a:endParaRPr lang="pl-PL" sz="700" b="1" i="0" u="none" strike="noStrike" dirty="0">
                        <a:solidFill>
                          <a:schemeClr val="bg2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3703" marR="3703" marT="37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u="none" strike="noStrike" dirty="0">
                          <a:solidFill>
                            <a:schemeClr val="bg2"/>
                          </a:solidFill>
                          <a:effectLst/>
                        </a:rPr>
                        <a:t>                        -      </a:t>
                      </a:r>
                      <a:endParaRPr lang="pl-PL" sz="700" b="1" i="0" u="none" strike="noStrike" dirty="0">
                        <a:solidFill>
                          <a:schemeClr val="bg2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3703" marR="3703" marT="3703" marB="0" anchor="b"/>
                </a:tc>
                <a:extLst>
                  <a:ext uri="{0D108BD9-81ED-4DB2-BD59-A6C34878D82A}">
                    <a16:rowId xmlns:a16="http://schemas.microsoft.com/office/drawing/2014/main" val="1017865820"/>
                  </a:ext>
                </a:extLst>
              </a:tr>
              <a:tr h="121719">
                <a:tc gridSpan="2">
                  <a:txBody>
                    <a:bodyPr/>
                    <a:lstStyle/>
                    <a:p>
                      <a:pPr algn="l" fontAlgn="b"/>
                      <a:r>
                        <a:rPr lang="pl-PL" sz="7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G. KOSZTY OGÓLNEGO ZARZĄDU</a:t>
                      </a:r>
                      <a:endParaRPr lang="pl-PL" sz="700" b="1" i="0" u="none" strike="noStrike" dirty="0">
                        <a:solidFill>
                          <a:schemeClr val="bg2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3703" marR="3703" marT="3703" marB="0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        2 495 152,95    </a:t>
                      </a:r>
                      <a:endParaRPr lang="pl-PL" sz="700" b="1" i="0" u="none" strike="noStrike" dirty="0">
                        <a:solidFill>
                          <a:schemeClr val="bg2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3703" marR="3703" marT="37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      2 763 660,96    </a:t>
                      </a:r>
                      <a:endParaRPr lang="pl-PL" sz="700" b="1" i="0" u="none" strike="noStrike" dirty="0">
                        <a:solidFill>
                          <a:schemeClr val="bg2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3703" marR="3703" marT="3703" marB="0" anchor="b"/>
                </a:tc>
                <a:extLst>
                  <a:ext uri="{0D108BD9-81ED-4DB2-BD59-A6C34878D82A}">
                    <a16:rowId xmlns:a16="http://schemas.microsoft.com/office/drawing/2014/main" val="1235431080"/>
                  </a:ext>
                </a:extLst>
              </a:tr>
              <a:tr h="121719">
                <a:tc gridSpan="2">
                  <a:txBody>
                    <a:bodyPr/>
                    <a:lstStyle/>
                    <a:p>
                      <a:pPr algn="l" fontAlgn="b"/>
                      <a:r>
                        <a:rPr lang="pl-PL" sz="700" u="none" strike="noStrike" dirty="0">
                          <a:solidFill>
                            <a:schemeClr val="bg2"/>
                          </a:solidFill>
                          <a:effectLst/>
                        </a:rPr>
                        <a:t>I. Zużycie materiałów i energii</a:t>
                      </a:r>
                      <a:endParaRPr lang="pl-PL" sz="700" b="0" i="0" u="none" strike="noStrike" dirty="0">
                        <a:solidFill>
                          <a:schemeClr val="bg2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3703" marR="3703" marT="3703" marB="0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u="none" strike="noStrike" dirty="0">
                          <a:solidFill>
                            <a:schemeClr val="bg2"/>
                          </a:solidFill>
                          <a:effectLst/>
                        </a:rPr>
                        <a:t>             52 942,07    </a:t>
                      </a:r>
                      <a:endParaRPr lang="pl-PL" sz="700" b="0" i="0" u="none" strike="noStrike" dirty="0">
                        <a:solidFill>
                          <a:schemeClr val="bg2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3703" marR="3703" marT="37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u="none" strike="noStrike" dirty="0">
                          <a:solidFill>
                            <a:schemeClr val="bg2"/>
                          </a:solidFill>
                          <a:effectLst/>
                        </a:rPr>
                        <a:t>           76 363,49    </a:t>
                      </a:r>
                      <a:endParaRPr lang="pl-PL" sz="700" b="0" i="0" u="none" strike="noStrike" dirty="0">
                        <a:solidFill>
                          <a:schemeClr val="bg2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3703" marR="3703" marT="3703" marB="0" anchor="b"/>
                </a:tc>
                <a:extLst>
                  <a:ext uri="{0D108BD9-81ED-4DB2-BD59-A6C34878D82A}">
                    <a16:rowId xmlns:a16="http://schemas.microsoft.com/office/drawing/2014/main" val="3992002243"/>
                  </a:ext>
                </a:extLst>
              </a:tr>
              <a:tr h="121719">
                <a:tc gridSpan="2">
                  <a:txBody>
                    <a:bodyPr/>
                    <a:lstStyle/>
                    <a:p>
                      <a:pPr algn="l" fontAlgn="b"/>
                      <a:r>
                        <a:rPr lang="pl-PL" sz="700" u="none" strike="noStrike" dirty="0">
                          <a:solidFill>
                            <a:schemeClr val="bg2"/>
                          </a:solidFill>
                          <a:effectLst/>
                        </a:rPr>
                        <a:t>II. Usługi obce</a:t>
                      </a:r>
                      <a:endParaRPr lang="pl-PL" sz="700" b="0" i="0" u="none" strike="noStrike" dirty="0">
                        <a:solidFill>
                          <a:schemeClr val="bg2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3703" marR="3703" marT="3703" marB="0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u="none" strike="noStrike" dirty="0">
                          <a:solidFill>
                            <a:schemeClr val="bg2"/>
                          </a:solidFill>
                          <a:effectLst/>
                        </a:rPr>
                        <a:t>           269 104,23    </a:t>
                      </a:r>
                      <a:endParaRPr lang="pl-PL" sz="700" b="0" i="0" u="none" strike="noStrike" dirty="0">
                        <a:solidFill>
                          <a:schemeClr val="bg2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3703" marR="3703" marT="37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u="none" strike="noStrike" dirty="0">
                          <a:solidFill>
                            <a:schemeClr val="bg2"/>
                          </a:solidFill>
                          <a:effectLst/>
                        </a:rPr>
                        <a:t>         300 096,74    </a:t>
                      </a:r>
                      <a:endParaRPr lang="pl-PL" sz="700" b="0" i="0" u="none" strike="noStrike" dirty="0">
                        <a:solidFill>
                          <a:schemeClr val="bg2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3703" marR="3703" marT="3703" marB="0" anchor="b"/>
                </a:tc>
                <a:extLst>
                  <a:ext uri="{0D108BD9-81ED-4DB2-BD59-A6C34878D82A}">
                    <a16:rowId xmlns:a16="http://schemas.microsoft.com/office/drawing/2014/main" val="2831581353"/>
                  </a:ext>
                </a:extLst>
              </a:tr>
              <a:tr h="121719">
                <a:tc gridSpan="2">
                  <a:txBody>
                    <a:bodyPr/>
                    <a:lstStyle/>
                    <a:p>
                      <a:pPr algn="l" fontAlgn="b"/>
                      <a:r>
                        <a:rPr lang="pl-PL" sz="700" u="none" strike="noStrike" dirty="0">
                          <a:solidFill>
                            <a:schemeClr val="bg2"/>
                          </a:solidFill>
                          <a:effectLst/>
                        </a:rPr>
                        <a:t>III. Podatki i opłaty</a:t>
                      </a:r>
                      <a:endParaRPr lang="pl-PL" sz="700" b="0" i="0" u="none" strike="noStrike" dirty="0">
                        <a:solidFill>
                          <a:schemeClr val="bg2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3703" marR="3703" marT="3703" marB="0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u="none" strike="noStrike" dirty="0">
                          <a:solidFill>
                            <a:schemeClr val="bg2"/>
                          </a:solidFill>
                          <a:effectLst/>
                        </a:rPr>
                        <a:t>                  794,27    </a:t>
                      </a:r>
                      <a:endParaRPr lang="pl-PL" sz="700" b="0" i="0" u="none" strike="noStrike" dirty="0">
                        <a:solidFill>
                          <a:schemeClr val="bg2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3703" marR="3703" marT="37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u="none" strike="noStrike" dirty="0">
                          <a:solidFill>
                            <a:schemeClr val="bg2"/>
                          </a:solidFill>
                          <a:effectLst/>
                        </a:rPr>
                        <a:t>             2 035,74    </a:t>
                      </a:r>
                      <a:endParaRPr lang="pl-PL" sz="700" b="0" i="0" u="none" strike="noStrike" dirty="0">
                        <a:solidFill>
                          <a:schemeClr val="bg2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3703" marR="3703" marT="3703" marB="0" anchor="b"/>
                </a:tc>
                <a:extLst>
                  <a:ext uri="{0D108BD9-81ED-4DB2-BD59-A6C34878D82A}">
                    <a16:rowId xmlns:a16="http://schemas.microsoft.com/office/drawing/2014/main" val="3468351472"/>
                  </a:ext>
                </a:extLst>
              </a:tr>
              <a:tr h="155641">
                <a:tc gridSpan="2">
                  <a:txBody>
                    <a:bodyPr/>
                    <a:lstStyle/>
                    <a:p>
                      <a:pPr algn="l" fontAlgn="b"/>
                      <a:r>
                        <a:rPr lang="pl-PL" sz="700" u="none" strike="noStrike" dirty="0">
                          <a:solidFill>
                            <a:schemeClr val="bg2"/>
                          </a:solidFill>
                          <a:effectLst/>
                        </a:rPr>
                        <a:t>IV. Wynagrodzenia, ubezpieczenia społeczne oraz inne świadczenia</a:t>
                      </a:r>
                      <a:endParaRPr lang="pl-PL" sz="700" b="0" i="0" u="none" strike="noStrike" dirty="0">
                        <a:solidFill>
                          <a:schemeClr val="bg2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3703" marR="3703" marT="3703" marB="0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u="none" strike="noStrike" dirty="0">
                          <a:solidFill>
                            <a:schemeClr val="bg2"/>
                          </a:solidFill>
                          <a:effectLst/>
                        </a:rPr>
                        <a:t>        1 776 112,84    </a:t>
                      </a:r>
                      <a:endParaRPr lang="pl-PL" sz="700" b="0" i="0" u="none" strike="noStrike" dirty="0">
                        <a:solidFill>
                          <a:schemeClr val="bg2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3703" marR="3703" marT="37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u="none" strike="noStrike" dirty="0">
                          <a:solidFill>
                            <a:schemeClr val="bg2"/>
                          </a:solidFill>
                          <a:effectLst/>
                        </a:rPr>
                        <a:t>      1 926 645,20    </a:t>
                      </a:r>
                      <a:endParaRPr lang="pl-PL" sz="700" b="0" i="0" u="none" strike="noStrike" dirty="0">
                        <a:solidFill>
                          <a:schemeClr val="bg2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3703" marR="3703" marT="3703" marB="0" anchor="b"/>
                </a:tc>
                <a:extLst>
                  <a:ext uri="{0D108BD9-81ED-4DB2-BD59-A6C34878D82A}">
                    <a16:rowId xmlns:a16="http://schemas.microsoft.com/office/drawing/2014/main" val="528820713"/>
                  </a:ext>
                </a:extLst>
              </a:tr>
              <a:tr h="121719">
                <a:tc gridSpan="2">
                  <a:txBody>
                    <a:bodyPr/>
                    <a:lstStyle/>
                    <a:p>
                      <a:pPr algn="l" fontAlgn="b"/>
                      <a:r>
                        <a:rPr lang="pl-PL" sz="700" u="none" strike="noStrike" dirty="0">
                          <a:solidFill>
                            <a:schemeClr val="bg2"/>
                          </a:solidFill>
                          <a:effectLst/>
                        </a:rPr>
                        <a:t>V. Amortyzacja</a:t>
                      </a:r>
                      <a:endParaRPr lang="pl-PL" sz="700" b="0" i="0" u="none" strike="noStrike" dirty="0">
                        <a:solidFill>
                          <a:schemeClr val="bg2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3703" marR="3703" marT="3703" marB="0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u="none" strike="noStrike" dirty="0">
                          <a:solidFill>
                            <a:schemeClr val="bg2"/>
                          </a:solidFill>
                          <a:effectLst/>
                        </a:rPr>
                        <a:t>             18 229,46    </a:t>
                      </a:r>
                      <a:endParaRPr lang="pl-PL" sz="700" b="0" i="0" u="none" strike="noStrike" dirty="0">
                        <a:solidFill>
                          <a:schemeClr val="bg2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3703" marR="3703" marT="37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u="none" strike="noStrike" dirty="0">
                          <a:solidFill>
                            <a:schemeClr val="bg2"/>
                          </a:solidFill>
                          <a:effectLst/>
                        </a:rPr>
                        <a:t>           45 294,70    </a:t>
                      </a:r>
                      <a:endParaRPr lang="pl-PL" sz="700" b="0" i="0" u="none" strike="noStrike" dirty="0">
                        <a:solidFill>
                          <a:schemeClr val="bg2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3703" marR="3703" marT="3703" marB="0" anchor="b"/>
                </a:tc>
                <a:extLst>
                  <a:ext uri="{0D108BD9-81ED-4DB2-BD59-A6C34878D82A}">
                    <a16:rowId xmlns:a16="http://schemas.microsoft.com/office/drawing/2014/main" val="2649298771"/>
                  </a:ext>
                </a:extLst>
              </a:tr>
              <a:tr h="121719">
                <a:tc gridSpan="2">
                  <a:txBody>
                    <a:bodyPr/>
                    <a:lstStyle/>
                    <a:p>
                      <a:pPr algn="l" fontAlgn="b"/>
                      <a:r>
                        <a:rPr lang="pl-PL" sz="700" u="none" strike="noStrike" dirty="0">
                          <a:solidFill>
                            <a:schemeClr val="bg2"/>
                          </a:solidFill>
                          <a:effectLst/>
                        </a:rPr>
                        <a:t>VI. Pozostałe koszty</a:t>
                      </a:r>
                      <a:endParaRPr lang="pl-PL" sz="700" b="0" i="0" u="none" strike="noStrike" dirty="0">
                        <a:solidFill>
                          <a:schemeClr val="bg2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3703" marR="3703" marT="3703" marB="0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u="none" strike="noStrike" dirty="0">
                          <a:solidFill>
                            <a:schemeClr val="bg2"/>
                          </a:solidFill>
                          <a:effectLst/>
                        </a:rPr>
                        <a:t>           377 970,08    </a:t>
                      </a:r>
                      <a:endParaRPr lang="pl-PL" sz="700" b="0" i="0" u="none" strike="noStrike" dirty="0">
                        <a:solidFill>
                          <a:schemeClr val="bg2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3703" marR="3703" marT="37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u="none" strike="noStrike" dirty="0">
                          <a:solidFill>
                            <a:schemeClr val="bg2"/>
                          </a:solidFill>
                          <a:effectLst/>
                        </a:rPr>
                        <a:t>         413 225,09    </a:t>
                      </a:r>
                      <a:endParaRPr lang="pl-PL" sz="700" b="0" i="0" u="none" strike="noStrike" dirty="0">
                        <a:solidFill>
                          <a:schemeClr val="bg2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3703" marR="3703" marT="3703" marB="0" anchor="b"/>
                </a:tc>
                <a:extLst>
                  <a:ext uri="{0D108BD9-81ED-4DB2-BD59-A6C34878D82A}">
                    <a16:rowId xmlns:a16="http://schemas.microsoft.com/office/drawing/2014/main" val="1823757514"/>
                  </a:ext>
                </a:extLst>
              </a:tr>
              <a:tr h="121719">
                <a:tc gridSpan="2">
                  <a:txBody>
                    <a:bodyPr/>
                    <a:lstStyle/>
                    <a:p>
                      <a:pPr algn="l" fontAlgn="b"/>
                      <a:r>
                        <a:rPr lang="pl-PL" sz="7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H. ZYSK (STRATA) Z DZIAŁALNOŚCI OPERACYJNEJ (C+F-G)</a:t>
                      </a:r>
                      <a:endParaRPr lang="pl-PL" sz="700" b="1" i="0" u="none" strike="noStrike" dirty="0">
                        <a:solidFill>
                          <a:schemeClr val="bg2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3703" marR="3703" marT="3703" marB="0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        1 042 131,25    </a:t>
                      </a:r>
                      <a:endParaRPr lang="pl-PL" sz="700" b="1" i="0" u="none" strike="noStrike" dirty="0">
                        <a:solidFill>
                          <a:schemeClr val="bg2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3703" marR="3703" marT="37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         568 646,30    </a:t>
                      </a:r>
                      <a:endParaRPr lang="pl-PL" sz="700" b="1" i="0" u="none" strike="noStrike" dirty="0">
                        <a:solidFill>
                          <a:schemeClr val="bg2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3703" marR="3703" marT="3703" marB="0" anchor="b"/>
                </a:tc>
                <a:extLst>
                  <a:ext uri="{0D108BD9-81ED-4DB2-BD59-A6C34878D82A}">
                    <a16:rowId xmlns:a16="http://schemas.microsoft.com/office/drawing/2014/main" val="1555012896"/>
                  </a:ext>
                </a:extLst>
              </a:tr>
              <a:tr h="121719">
                <a:tc gridSpan="2">
                  <a:txBody>
                    <a:bodyPr/>
                    <a:lstStyle/>
                    <a:p>
                      <a:pPr algn="l" fontAlgn="b"/>
                      <a:r>
                        <a:rPr lang="pl-PL" sz="700" u="none" strike="noStrike" dirty="0">
                          <a:solidFill>
                            <a:schemeClr val="bg2"/>
                          </a:solidFill>
                          <a:effectLst/>
                        </a:rPr>
                        <a:t>I. POZOSTAŁE PRZYCHODY OPERACYJNE</a:t>
                      </a:r>
                      <a:endParaRPr lang="pl-PL" sz="700" b="1" i="0" u="none" strike="noStrike" dirty="0">
                        <a:solidFill>
                          <a:schemeClr val="bg2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3703" marR="3703" marT="3703" marB="0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u="none" strike="noStrike" dirty="0">
                          <a:solidFill>
                            <a:schemeClr val="bg2"/>
                          </a:solidFill>
                          <a:effectLst/>
                        </a:rPr>
                        <a:t>               4 381,93    </a:t>
                      </a:r>
                      <a:endParaRPr lang="pl-PL" sz="700" b="1" i="0" u="none" strike="noStrike" dirty="0">
                        <a:solidFill>
                          <a:schemeClr val="bg2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3703" marR="3703" marT="37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u="none" strike="noStrike" dirty="0">
                          <a:solidFill>
                            <a:schemeClr val="bg2"/>
                          </a:solidFill>
                          <a:effectLst/>
                        </a:rPr>
                        <a:t>           15 345,80    </a:t>
                      </a:r>
                      <a:endParaRPr lang="pl-PL" sz="700" b="1" i="0" u="none" strike="noStrike" dirty="0">
                        <a:solidFill>
                          <a:schemeClr val="bg2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3703" marR="3703" marT="3703" marB="0" anchor="b"/>
                </a:tc>
                <a:extLst>
                  <a:ext uri="{0D108BD9-81ED-4DB2-BD59-A6C34878D82A}">
                    <a16:rowId xmlns:a16="http://schemas.microsoft.com/office/drawing/2014/main" val="243630396"/>
                  </a:ext>
                </a:extLst>
              </a:tr>
              <a:tr h="121719">
                <a:tc gridSpan="2">
                  <a:txBody>
                    <a:bodyPr/>
                    <a:lstStyle/>
                    <a:p>
                      <a:pPr algn="l" fontAlgn="b"/>
                      <a:r>
                        <a:rPr lang="pl-PL" sz="700" u="none" strike="noStrike">
                          <a:solidFill>
                            <a:schemeClr val="bg2"/>
                          </a:solidFill>
                          <a:effectLst/>
                        </a:rPr>
                        <a:t>J. POZOSTAŁE KOSZTY OPERACYJNE</a:t>
                      </a:r>
                      <a:endParaRPr lang="pl-PL" sz="700" b="1" i="0" u="none" strike="noStrike">
                        <a:solidFill>
                          <a:schemeClr val="bg2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3703" marR="3703" marT="3703" marB="0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u="none" strike="noStrike">
                          <a:solidFill>
                            <a:schemeClr val="bg2"/>
                          </a:solidFill>
                          <a:effectLst/>
                        </a:rPr>
                        <a:t>                      0,67    </a:t>
                      </a:r>
                      <a:endParaRPr lang="pl-PL" sz="700" b="1" i="0" u="none" strike="noStrike">
                        <a:solidFill>
                          <a:schemeClr val="bg2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3703" marR="3703" marT="37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u="none" strike="noStrike" dirty="0">
                          <a:solidFill>
                            <a:schemeClr val="bg2"/>
                          </a:solidFill>
                          <a:effectLst/>
                        </a:rPr>
                        <a:t>           93 388,51    </a:t>
                      </a:r>
                      <a:endParaRPr lang="pl-PL" sz="700" b="1" i="0" u="none" strike="noStrike" dirty="0">
                        <a:solidFill>
                          <a:schemeClr val="bg2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3703" marR="3703" marT="3703" marB="0" anchor="b"/>
                </a:tc>
                <a:extLst>
                  <a:ext uri="{0D108BD9-81ED-4DB2-BD59-A6C34878D82A}">
                    <a16:rowId xmlns:a16="http://schemas.microsoft.com/office/drawing/2014/main" val="2410208975"/>
                  </a:ext>
                </a:extLst>
              </a:tr>
              <a:tr h="121719">
                <a:tc gridSpan="2">
                  <a:txBody>
                    <a:bodyPr/>
                    <a:lstStyle/>
                    <a:p>
                      <a:pPr algn="l" fontAlgn="b"/>
                      <a:r>
                        <a:rPr lang="pl-PL" sz="700" u="none" strike="noStrike">
                          <a:solidFill>
                            <a:schemeClr val="bg2"/>
                          </a:solidFill>
                          <a:effectLst/>
                        </a:rPr>
                        <a:t>K. PRZYCHODY FINANSOWE</a:t>
                      </a:r>
                      <a:endParaRPr lang="pl-PL" sz="700" b="1" i="0" u="none" strike="noStrike">
                        <a:solidFill>
                          <a:schemeClr val="bg2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3703" marR="3703" marT="3703" marB="0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u="none" strike="noStrike">
                          <a:solidFill>
                            <a:schemeClr val="bg2"/>
                          </a:solidFill>
                          <a:effectLst/>
                        </a:rPr>
                        <a:t>             61 558,08    </a:t>
                      </a:r>
                      <a:endParaRPr lang="pl-PL" sz="700" b="1" i="0" u="none" strike="noStrike">
                        <a:solidFill>
                          <a:schemeClr val="bg2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3703" marR="3703" marT="37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u="none" strike="noStrike" dirty="0">
                          <a:solidFill>
                            <a:schemeClr val="bg2"/>
                          </a:solidFill>
                          <a:effectLst/>
                        </a:rPr>
                        <a:t>           73 743,61    </a:t>
                      </a:r>
                      <a:endParaRPr lang="pl-PL" sz="700" b="1" i="0" u="none" strike="noStrike" dirty="0">
                        <a:solidFill>
                          <a:schemeClr val="bg2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3703" marR="3703" marT="3703" marB="0" anchor="b"/>
                </a:tc>
                <a:extLst>
                  <a:ext uri="{0D108BD9-81ED-4DB2-BD59-A6C34878D82A}">
                    <a16:rowId xmlns:a16="http://schemas.microsoft.com/office/drawing/2014/main" val="1190506190"/>
                  </a:ext>
                </a:extLst>
              </a:tr>
              <a:tr h="121719">
                <a:tc gridSpan="2">
                  <a:txBody>
                    <a:bodyPr/>
                    <a:lstStyle/>
                    <a:p>
                      <a:pPr algn="l" fontAlgn="b"/>
                      <a:r>
                        <a:rPr lang="pl-PL" sz="700" u="none" strike="noStrike">
                          <a:solidFill>
                            <a:schemeClr val="bg2"/>
                          </a:solidFill>
                          <a:effectLst/>
                        </a:rPr>
                        <a:t>L. KOSZTY FINANSOWE</a:t>
                      </a:r>
                      <a:endParaRPr lang="pl-PL" sz="700" b="1" i="0" u="none" strike="noStrike">
                        <a:solidFill>
                          <a:schemeClr val="bg2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3703" marR="3703" marT="3703" marB="0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u="none" strike="noStrike">
                          <a:solidFill>
                            <a:schemeClr val="bg2"/>
                          </a:solidFill>
                          <a:effectLst/>
                        </a:rPr>
                        <a:t>           208 086,96    </a:t>
                      </a:r>
                      <a:endParaRPr lang="pl-PL" sz="700" b="1" i="0" u="none" strike="noStrike">
                        <a:solidFill>
                          <a:schemeClr val="bg2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3703" marR="3703" marT="37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u="none" strike="noStrike" dirty="0">
                          <a:solidFill>
                            <a:schemeClr val="bg2"/>
                          </a:solidFill>
                          <a:effectLst/>
                        </a:rPr>
                        <a:t>             6 835,78    </a:t>
                      </a:r>
                      <a:endParaRPr lang="pl-PL" sz="700" b="1" i="0" u="none" strike="noStrike" dirty="0">
                        <a:solidFill>
                          <a:schemeClr val="bg2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3703" marR="3703" marT="3703" marB="0" anchor="b"/>
                </a:tc>
                <a:extLst>
                  <a:ext uri="{0D108BD9-81ED-4DB2-BD59-A6C34878D82A}">
                    <a16:rowId xmlns:a16="http://schemas.microsoft.com/office/drawing/2014/main" val="1919689115"/>
                  </a:ext>
                </a:extLst>
              </a:tr>
              <a:tr h="121719">
                <a:tc gridSpan="2">
                  <a:txBody>
                    <a:bodyPr/>
                    <a:lstStyle/>
                    <a:p>
                      <a:pPr algn="l" fontAlgn="b"/>
                      <a:r>
                        <a:rPr lang="pl-PL" sz="700" u="none" strike="noStrike">
                          <a:solidFill>
                            <a:schemeClr val="bg2"/>
                          </a:solidFill>
                          <a:effectLst/>
                        </a:rPr>
                        <a:t>M. ZYSK (STRATA) BRUTTO (H+I-J+K-L)</a:t>
                      </a:r>
                      <a:endParaRPr lang="pl-PL" sz="700" b="1" i="0" u="none" strike="noStrike">
                        <a:solidFill>
                          <a:schemeClr val="bg2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3703" marR="3703" marT="3703" marB="0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u="none" strike="noStrike">
                          <a:solidFill>
                            <a:schemeClr val="bg2"/>
                          </a:solidFill>
                          <a:effectLst/>
                        </a:rPr>
                        <a:t>           899 983,63    </a:t>
                      </a:r>
                      <a:endParaRPr lang="pl-PL" sz="700" b="1" i="0" u="none" strike="noStrike">
                        <a:solidFill>
                          <a:schemeClr val="bg2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3703" marR="3703" marT="37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u="none" strike="noStrike" dirty="0">
                          <a:solidFill>
                            <a:schemeClr val="bg2"/>
                          </a:solidFill>
                          <a:effectLst/>
                        </a:rPr>
                        <a:t>         557 511,42    </a:t>
                      </a:r>
                      <a:endParaRPr lang="pl-PL" sz="700" b="1" i="0" u="none" strike="noStrike" dirty="0">
                        <a:solidFill>
                          <a:schemeClr val="bg2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3703" marR="3703" marT="3703" marB="0" anchor="b"/>
                </a:tc>
                <a:extLst>
                  <a:ext uri="{0D108BD9-81ED-4DB2-BD59-A6C34878D82A}">
                    <a16:rowId xmlns:a16="http://schemas.microsoft.com/office/drawing/2014/main" val="3934989894"/>
                  </a:ext>
                </a:extLst>
              </a:tr>
              <a:tr h="121719">
                <a:tc gridSpan="2">
                  <a:txBody>
                    <a:bodyPr/>
                    <a:lstStyle/>
                    <a:p>
                      <a:pPr algn="l" fontAlgn="b"/>
                      <a:r>
                        <a:rPr lang="pl-PL" sz="700" u="none" strike="noStrike">
                          <a:solidFill>
                            <a:schemeClr val="bg2"/>
                          </a:solidFill>
                          <a:effectLst/>
                        </a:rPr>
                        <a:t>N. PODATEK DOCHODOWY</a:t>
                      </a:r>
                      <a:endParaRPr lang="pl-PL" sz="700" b="1" i="0" u="none" strike="noStrike">
                        <a:solidFill>
                          <a:schemeClr val="bg2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3703" marR="3703" marT="3703" marB="0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u="none" strike="noStrike">
                          <a:solidFill>
                            <a:schemeClr val="bg2"/>
                          </a:solidFill>
                          <a:effectLst/>
                        </a:rPr>
                        <a:t>             29 896,00    </a:t>
                      </a:r>
                      <a:endParaRPr lang="pl-PL" sz="700" b="1" i="0" u="none" strike="noStrike">
                        <a:solidFill>
                          <a:schemeClr val="bg2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3703" marR="3703" marT="37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u="none" strike="noStrike" dirty="0">
                          <a:solidFill>
                            <a:schemeClr val="bg2"/>
                          </a:solidFill>
                          <a:effectLst/>
                        </a:rPr>
                        <a:t>           38 740,00    </a:t>
                      </a:r>
                      <a:endParaRPr lang="pl-PL" sz="700" b="1" i="0" u="none" strike="noStrike" dirty="0">
                        <a:solidFill>
                          <a:schemeClr val="bg2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3703" marR="3703" marT="3703" marB="0" anchor="b"/>
                </a:tc>
                <a:extLst>
                  <a:ext uri="{0D108BD9-81ED-4DB2-BD59-A6C34878D82A}">
                    <a16:rowId xmlns:a16="http://schemas.microsoft.com/office/drawing/2014/main" val="3599578505"/>
                  </a:ext>
                </a:extLst>
              </a:tr>
              <a:tr h="1123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IT" sz="700" u="none" strike="noStrike">
                          <a:solidFill>
                            <a:schemeClr val="bg2"/>
                          </a:solidFill>
                          <a:effectLst/>
                        </a:rPr>
                        <a:t>O. ZYSK (STRATA) NETTO (M-N)</a:t>
                      </a:r>
                      <a:endParaRPr lang="it-IT" sz="700" b="1" i="0" u="none" strike="noStrike">
                        <a:solidFill>
                          <a:schemeClr val="bg2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3703" marR="3703" marT="3703" marB="0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u="none" strike="noStrike">
                          <a:solidFill>
                            <a:schemeClr val="bg2"/>
                          </a:solidFill>
                          <a:effectLst/>
                        </a:rPr>
                        <a:t>           870 087,63    </a:t>
                      </a:r>
                      <a:endParaRPr lang="pl-PL" sz="700" b="1" i="0" u="none" strike="noStrike">
                        <a:solidFill>
                          <a:schemeClr val="bg2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3703" marR="3703" marT="37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u="none" strike="noStrike" dirty="0">
                          <a:solidFill>
                            <a:schemeClr val="bg2"/>
                          </a:solidFill>
                          <a:effectLst/>
                        </a:rPr>
                        <a:t>         518 771,42    </a:t>
                      </a:r>
                      <a:endParaRPr lang="pl-PL" sz="700" b="1" i="0" u="none" strike="noStrike" dirty="0">
                        <a:solidFill>
                          <a:schemeClr val="bg2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3703" marR="3703" marT="3703" marB="0" anchor="b"/>
                </a:tc>
                <a:extLst>
                  <a:ext uri="{0D108BD9-81ED-4DB2-BD59-A6C34878D82A}">
                    <a16:rowId xmlns:a16="http://schemas.microsoft.com/office/drawing/2014/main" val="545189874"/>
                  </a:ext>
                </a:extLst>
              </a:tr>
            </a:tbl>
          </a:graphicData>
        </a:graphic>
      </p:graphicFrame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2E55C275-46D7-48BE-BD07-7AAEB15438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536037"/>
              </p:ext>
            </p:extLst>
          </p:nvPr>
        </p:nvGraphicFramePr>
        <p:xfrm>
          <a:off x="131135" y="1490774"/>
          <a:ext cx="333507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36453284"/>
      </p:ext>
    </p:extLst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CC0E3CE2A54B54BB22D466FF976E0CA" ma:contentTypeVersion="10" ma:contentTypeDescription="Utwórz nowy dokument." ma:contentTypeScope="" ma:versionID="5bef5fc6233c1896770d52c03037e16b">
  <xsd:schema xmlns:xsd="http://www.w3.org/2001/XMLSchema" xmlns:xs="http://www.w3.org/2001/XMLSchema" xmlns:p="http://schemas.microsoft.com/office/2006/metadata/properties" xmlns:ns3="cc04306a-7e29-4598-8bc0-52e63436a2cf" xmlns:ns4="797f1dc2-8d94-4174-b000-101e7575fb6c" targetNamespace="http://schemas.microsoft.com/office/2006/metadata/properties" ma:root="true" ma:fieldsID="09474f029b204e872be2e2160377c74f" ns3:_="" ns4:_="">
    <xsd:import namespace="cc04306a-7e29-4598-8bc0-52e63436a2cf"/>
    <xsd:import namespace="797f1dc2-8d94-4174-b000-101e7575fb6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04306a-7e29-4598-8bc0-52e63436a2c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krót wskazówki dotyczącej udostępniania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7f1dc2-8d94-4174-b000-101e7575fb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8D22F1E-9C67-4BE2-A722-438516E6C3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04306a-7e29-4598-8bc0-52e63436a2cf"/>
    <ds:schemaRef ds:uri="797f1dc2-8d94-4174-b000-101e7575fb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0622B31-FCC6-4F21-94FD-490D24EECEB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95B3363-14D4-454C-B2CA-DA5BE67AD9BB}">
  <ds:schemaRefs>
    <ds:schemaRef ds:uri="http://purl.org/dc/terms/"/>
    <ds:schemaRef ds:uri="http://schemas.openxmlformats.org/package/2006/metadata/core-properties"/>
    <ds:schemaRef ds:uri="cc04306a-7e29-4598-8bc0-52e63436a2cf"/>
    <ds:schemaRef ds:uri="http://purl.org/dc/dcmitype/"/>
    <ds:schemaRef ds:uri="http://schemas.microsoft.com/office/infopath/2007/PartnerControls"/>
    <ds:schemaRef ds:uri="797f1dc2-8d94-4174-b000-101e7575fb6c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815</Words>
  <Application>Microsoft Office PowerPoint</Application>
  <PresentationFormat>Pokaz na ekranie (16:9)</PresentationFormat>
  <Paragraphs>211</Paragraphs>
  <Slides>10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10</vt:i4>
      </vt:variant>
    </vt:vector>
  </HeadingPairs>
  <TitlesOfParts>
    <vt:vector size="20" baseType="lpstr">
      <vt:lpstr>Lato</vt:lpstr>
      <vt:lpstr>Symbol</vt:lpstr>
      <vt:lpstr>Arial</vt:lpstr>
      <vt:lpstr>Calibri</vt:lpstr>
      <vt:lpstr>Raleway</vt:lpstr>
      <vt:lpstr>Times New Roman</vt:lpstr>
      <vt:lpstr>Czcionka tekstu podstawowego</vt:lpstr>
      <vt:lpstr>Calibri Light</vt:lpstr>
      <vt:lpstr>Streamline</vt:lpstr>
      <vt:lpstr>Projekt niestandardowy</vt:lpstr>
      <vt:lpstr>Prezentacja programu PowerPoint</vt:lpstr>
      <vt:lpstr>Prezentacja programu PowerPoint</vt:lpstr>
      <vt:lpstr>ROLA SPRAWOZDANIA FINANSOWEGO</vt:lpstr>
      <vt:lpstr>Prezentacja programu PowerPoint</vt:lpstr>
      <vt:lpstr>Prezentacja programu PowerPoint</vt:lpstr>
      <vt:lpstr>BILANS</vt:lpstr>
      <vt:lpstr>ZOBOWIĄZANIA</vt:lpstr>
      <vt:lpstr>ROZLICZENIA MIĘDZYOKRESOWE</vt:lpstr>
      <vt:lpstr>RZiS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diagnoza obszaru partnerstwa</dc:title>
  <dc:creator>Krzysztof Paczyński</dc:creator>
  <cp:lastModifiedBy>Beata Kubiak</cp:lastModifiedBy>
  <cp:revision>50</cp:revision>
  <dcterms:modified xsi:type="dcterms:W3CDTF">2023-03-08T07:59:41Z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0x0101003CC0E3CE2A54B54BB22D466FF976E0CA</vt:lpwstr>
  </property>
</Properties>
</file>