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3" r:id="rId3"/>
    <p:sldId id="291" r:id="rId4"/>
    <p:sldId id="336" r:id="rId5"/>
    <p:sldId id="337" r:id="rId6"/>
    <p:sldId id="268" r:id="rId7"/>
    <p:sldId id="324" r:id="rId8"/>
    <p:sldId id="333" r:id="rId9"/>
    <p:sldId id="331" r:id="rId10"/>
    <p:sldId id="332" r:id="rId11"/>
    <p:sldId id="335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CB"/>
    <a:srgbClr val="77C7E2"/>
    <a:srgbClr val="293F60"/>
    <a:srgbClr val="B2B2B2"/>
    <a:srgbClr val="33CC33"/>
    <a:srgbClr val="FC780B"/>
    <a:srgbClr val="0033CC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80319" autoAdjust="0"/>
  </p:normalViewPr>
  <p:slideViewPr>
    <p:cSldViewPr snapToGrid="0">
      <p:cViewPr>
        <p:scale>
          <a:sx n="122" d="100"/>
          <a:sy n="122" d="100"/>
        </p:scale>
        <p:origin x="176" y="1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xxx!$C$1</c:f>
              <c:strCache>
                <c:ptCount val="1"/>
                <c:pt idx="0">
                  <c:v>wzrost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xxx!$B$2:$B$17</c:f>
              <c:strCache>
                <c:ptCount val="16"/>
                <c:pt idx="0">
                  <c:v>lubelskie</c:v>
                </c:pt>
                <c:pt idx="1">
                  <c:v>świętokrzyskie</c:v>
                </c:pt>
                <c:pt idx="2">
                  <c:v>kujawsko-pomorskie</c:v>
                </c:pt>
                <c:pt idx="3">
                  <c:v>warmińsko-mazurskie</c:v>
                </c:pt>
                <c:pt idx="4">
                  <c:v>zachodniopomorskie</c:v>
                </c:pt>
                <c:pt idx="5">
                  <c:v>łódzkie</c:v>
                </c:pt>
                <c:pt idx="6">
                  <c:v>dolnośląskie</c:v>
                </c:pt>
                <c:pt idx="7">
                  <c:v>lubuskie</c:v>
                </c:pt>
                <c:pt idx="8">
                  <c:v>podlaskie</c:v>
                </c:pt>
                <c:pt idx="9">
                  <c:v>opolskie</c:v>
                </c:pt>
                <c:pt idx="10">
                  <c:v>śląskie</c:v>
                </c:pt>
                <c:pt idx="11">
                  <c:v>pomorskie</c:v>
                </c:pt>
                <c:pt idx="12">
                  <c:v>małopolskie</c:v>
                </c:pt>
                <c:pt idx="13">
                  <c:v>podkarpackie</c:v>
                </c:pt>
                <c:pt idx="14">
                  <c:v>wielkopolskie</c:v>
                </c:pt>
                <c:pt idx="15">
                  <c:v>mazowieckie</c:v>
                </c:pt>
              </c:strCache>
            </c:strRef>
          </c:cat>
          <c:val>
            <c:numRef>
              <c:f>xxx!$C$2:$C$17</c:f>
              <c:numCache>
                <c:formatCode>0.0%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5.7692307692307696E-2</c:v>
                </c:pt>
                <c:pt idx="3">
                  <c:v>6.1224489795918366E-2</c:v>
                </c:pt>
                <c:pt idx="4">
                  <c:v>6.3492063492063489E-2</c:v>
                </c:pt>
                <c:pt idx="5">
                  <c:v>6.9767441860465115E-2</c:v>
                </c:pt>
                <c:pt idx="6">
                  <c:v>8.7912087912087919E-2</c:v>
                </c:pt>
                <c:pt idx="7">
                  <c:v>0.11904761904761904</c:v>
                </c:pt>
                <c:pt idx="8">
                  <c:v>0.12820512820512819</c:v>
                </c:pt>
                <c:pt idx="9">
                  <c:v>0.14285714285714285</c:v>
                </c:pt>
                <c:pt idx="10">
                  <c:v>0.18309859154929578</c:v>
                </c:pt>
                <c:pt idx="11">
                  <c:v>0.19047619047619047</c:v>
                </c:pt>
                <c:pt idx="12">
                  <c:v>0.23333333333333334</c:v>
                </c:pt>
                <c:pt idx="13">
                  <c:v>0.26530612244897961</c:v>
                </c:pt>
                <c:pt idx="14">
                  <c:v>0.27522935779816515</c:v>
                </c:pt>
                <c:pt idx="15">
                  <c:v>0.41176470588235292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99-4D8A-BBD7-0D34F635D88E}"/>
            </c:ext>
          </c:extLst>
        </c:ser>
        <c:ser>
          <c:idx val="1"/>
          <c:order val="1"/>
          <c:tx>
            <c:strRef>
              <c:f>xxx!$D$1</c:f>
              <c:strCache>
                <c:ptCount val="1"/>
                <c:pt idx="0">
                  <c:v>spadek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xxx!$B$2:$B$17</c:f>
              <c:strCache>
                <c:ptCount val="16"/>
                <c:pt idx="0">
                  <c:v>lubelskie</c:v>
                </c:pt>
                <c:pt idx="1">
                  <c:v>świętokrzyskie</c:v>
                </c:pt>
                <c:pt idx="2">
                  <c:v>kujawsko-pomorskie</c:v>
                </c:pt>
                <c:pt idx="3">
                  <c:v>warmińsko-mazurskie</c:v>
                </c:pt>
                <c:pt idx="4">
                  <c:v>zachodniopomorskie</c:v>
                </c:pt>
                <c:pt idx="5">
                  <c:v>łódzkie</c:v>
                </c:pt>
                <c:pt idx="6">
                  <c:v>dolnośląskie</c:v>
                </c:pt>
                <c:pt idx="7">
                  <c:v>lubuskie</c:v>
                </c:pt>
                <c:pt idx="8">
                  <c:v>podlaskie</c:v>
                </c:pt>
                <c:pt idx="9">
                  <c:v>opolskie</c:v>
                </c:pt>
                <c:pt idx="10">
                  <c:v>śląskie</c:v>
                </c:pt>
                <c:pt idx="11">
                  <c:v>pomorskie</c:v>
                </c:pt>
                <c:pt idx="12">
                  <c:v>małopolskie</c:v>
                </c:pt>
                <c:pt idx="13">
                  <c:v>podkarpackie</c:v>
                </c:pt>
                <c:pt idx="14">
                  <c:v>wielkopolskie</c:v>
                </c:pt>
                <c:pt idx="15">
                  <c:v>mazowieckie</c:v>
                </c:pt>
              </c:strCache>
            </c:strRef>
          </c:cat>
          <c:val>
            <c:numRef>
              <c:f>xxx!$D$2:$D$17</c:f>
              <c:numCache>
                <c:formatCode>0.0%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0.94230769230769229</c:v>
                </c:pt>
                <c:pt idx="3">
                  <c:v>0.93877551020408168</c:v>
                </c:pt>
                <c:pt idx="4">
                  <c:v>0.93650793650793651</c:v>
                </c:pt>
                <c:pt idx="5">
                  <c:v>0.93023255813953487</c:v>
                </c:pt>
                <c:pt idx="6">
                  <c:v>0.91208791208791207</c:v>
                </c:pt>
                <c:pt idx="7">
                  <c:v>0.88095238095238093</c:v>
                </c:pt>
                <c:pt idx="8">
                  <c:v>0.87179487179487181</c:v>
                </c:pt>
                <c:pt idx="9">
                  <c:v>0.8571428571428571</c:v>
                </c:pt>
                <c:pt idx="10">
                  <c:v>0.81690140845070425</c:v>
                </c:pt>
                <c:pt idx="11">
                  <c:v>0.80952380952380953</c:v>
                </c:pt>
                <c:pt idx="12">
                  <c:v>0.76666666666666672</c:v>
                </c:pt>
                <c:pt idx="13">
                  <c:v>0.73469387755102045</c:v>
                </c:pt>
                <c:pt idx="14">
                  <c:v>0.72477064220183485</c:v>
                </c:pt>
                <c:pt idx="15">
                  <c:v>0.58823529411764708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99-4D8A-BBD7-0D34F635D8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28048863"/>
        <c:axId val="1421362671"/>
      </c:barChart>
      <c:catAx>
        <c:axId val="14280488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l-PL"/>
          </a:p>
        </c:txPr>
        <c:crossAx val="1421362671"/>
        <c:crosses val="autoZero"/>
        <c:auto val="1"/>
        <c:lblAlgn val="ctr"/>
        <c:lblOffset val="100"/>
        <c:noMultiLvlLbl val="0"/>
      </c:catAx>
      <c:valAx>
        <c:axId val="1421362671"/>
        <c:scaling>
          <c:orientation val="minMax"/>
          <c:max val="1"/>
        </c:scaling>
        <c:delete val="0"/>
        <c:axPos val="b"/>
        <c:majorGridlines>
          <c:spPr>
            <a:ln w="6350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l-PL"/>
          </a:p>
        </c:txPr>
        <c:crossAx val="14280488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6350">
      <a:solidFill>
        <a:schemeClr val="tx1"/>
      </a:solidFill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48588-6387-421F-8BCC-45B33CE961E6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E0343-CFC8-4315-8D43-DC95894289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202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E0343-CFC8-4315-8D43-DC958942895C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9643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E0343-CFC8-4315-8D43-DC958942895C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407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E0343-CFC8-4315-8D43-DC958942895C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9100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E0343-CFC8-4315-8D43-DC958942895C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74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E0343-CFC8-4315-8D43-DC958942895C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1690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E0343-CFC8-4315-8D43-DC958942895C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6589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E0343-CFC8-4315-8D43-DC958942895C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3853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E0343-CFC8-4315-8D43-DC958942895C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1552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895B37-29BA-4259-9E8A-5DB93CE84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7F7D97A-8E0A-4AEC-94A2-DA29F9F6B5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BF62C87-36F6-4BF7-81E7-ED5F74BF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FEDF-70E5-4E87-AB15-CCE392D586B4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197BFF2-EB7A-4777-86B2-6EDA8A8EF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3214A41-9218-4E6A-8764-1B13535C8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8A31-5CE3-43B3-A655-F470652F29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0462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58D645-DAA2-4EB4-ABF8-4049EBFB1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7BA898F-EE79-46AF-ACC7-0CE50F33B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A55E221-29B8-45B3-89EE-73D531E4B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FEDF-70E5-4E87-AB15-CCE392D586B4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F03B5A-9EB8-4118-B097-AC6D5CA7A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9C6DE41-D8EA-422A-9758-6F2C96863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8A31-5CE3-43B3-A655-F470652F29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156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096C313-5B90-4979-A6BE-E3F26B6AC2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A03B554-3AE0-405D-86AF-C3217479A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4C553F9-A9A3-4BAE-880B-F7152FF3E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FEDF-70E5-4E87-AB15-CCE392D586B4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A0E720F-5F35-43AE-B029-942BA1026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5AE3457-27D1-4F64-9171-6A840201A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8A31-5CE3-43B3-A655-F470652F29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7657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239FA5-54B9-4138-B6B5-8BCEA9A8D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7A0F37-A71D-45D6-8C94-5516BEE3B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0955DA3-5AC6-4C21-8DC8-02DEC3078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FEDF-70E5-4E87-AB15-CCE392D586B4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FF94253-451D-4230-A9A8-58D913C41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B2066EF-91B5-4B52-83B7-A4094CD23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8A31-5CE3-43B3-A655-F470652F29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307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AA7DE9-B964-48A6-BF2A-EA91444A0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9E9D675-8FF7-449A-8D69-20771151A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E8538E3-6FDB-4C24-B450-D37DB7705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FEDF-70E5-4E87-AB15-CCE392D586B4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772134A-7616-459F-A59C-735CB00CE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CC30777-8587-4220-8028-91CAAC25F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8A31-5CE3-43B3-A655-F470652F29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363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3627D6-287E-4A82-8B8B-28A16684C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1929E0-5587-4CB0-9F41-1CABDCADE5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1D85154-0E1A-4901-AFB5-3CDE22EE83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4F35897-E97D-40C3-A191-302FE9E9E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FEDF-70E5-4E87-AB15-CCE392D586B4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D95DA64-49FE-4E10-B106-6246FEB5E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E2C2A16-40E0-422F-9241-43BE0EBAA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8A31-5CE3-43B3-A655-F470652F29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6085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32B5A5-74B5-44FC-AF43-1ACCE6FFB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D5DAEF7-6504-41DF-BAA5-93DC63305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B85399B-95D0-4D73-9AF6-0B01E2817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4F0A178-92CC-4248-9313-23AC5545C1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C9EB250-FCC1-443B-93CA-11934F3EDD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3BB870E-1115-4A35-BA4A-8AE045EDD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FEDF-70E5-4E87-AB15-CCE392D586B4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F4250C1-7A49-4EF3-A473-06C4C3BEE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E129231-7F42-41FA-9084-C8FED73F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8A31-5CE3-43B3-A655-F470652F29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955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695E54-B496-4FF4-9BD4-C8E8C565E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5E4CBAC-7931-4B53-A2D0-14A51F44D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FEDF-70E5-4E87-AB15-CCE392D586B4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FEEB4E2-7D4C-4F5F-A287-A82CB400F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D771675-E838-443C-AFF7-3E3A4872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8A31-5CE3-43B3-A655-F470652F29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0178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62E39E4-1A1C-4689-AC61-704B381D6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FEDF-70E5-4E87-AB15-CCE392D586B4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A84BE98-2E38-471F-A859-37D29D663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49F943F-A533-46B3-B137-6B9A6DDE9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8A31-5CE3-43B3-A655-F470652F29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1053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20AD25-E18D-42F1-8A5C-30389EA11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D35B37-80A9-4B6E-9A79-89D94C4F3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53DEDDE-4DF0-4A8C-B81C-374898C13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BA740E4-6826-4C05-A440-E0A6B19D9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FEDF-70E5-4E87-AB15-CCE392D586B4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0298BC2-DFC6-41A3-8AB6-2C8ED3F09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B62F092-DDD8-42FB-9ECE-A5412D476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8A31-5CE3-43B3-A655-F470652F29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1536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76A17B-E608-4232-83C3-D22FFE7D0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F02F265-573A-4DA9-A263-2F4C7BFAF5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63E9FF7-80C9-4DB6-A91E-B10DF7484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FBBBE51-25D1-4E15-9CCD-9B5AC629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FEDF-70E5-4E87-AB15-CCE392D586B4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8C3D6FA-4338-46E4-9610-58FB7FC3A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DC91CBE-47E6-4543-AC6F-2B0FDE81C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8A31-5CE3-43B3-A655-F470652F29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8628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9ADBB71-92A2-4B5F-B64C-6A073ED2F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292931C-1605-4706-A7C8-A7BD72F65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058DDEE-5753-4F30-B389-DA182824A0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EFEDF-70E5-4E87-AB15-CCE392D586B4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FA4016A-92BB-4D74-91C4-EEAE29EA37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907AF2C-1E94-4D21-98E2-1A603446D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A8A31-5CE3-43B3-A655-F470652F29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68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1A6195D4-F617-45EF-BA00-CC4747B52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303" y="0"/>
            <a:ext cx="8918697" cy="685800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BB8033D-9A8E-42BB-BFAB-D15F266AD5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22" y="5699998"/>
            <a:ext cx="3129287" cy="804674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B1608330-865E-4164-9B68-D4314D8AB415}"/>
              </a:ext>
            </a:extLst>
          </p:cNvPr>
          <p:cNvSpPr/>
          <p:nvPr/>
        </p:nvSpPr>
        <p:spPr>
          <a:xfrm>
            <a:off x="0" y="0"/>
            <a:ext cx="4857136" cy="6858000"/>
          </a:xfrm>
          <a:prstGeom prst="rect">
            <a:avLst/>
          </a:prstGeom>
          <a:solidFill>
            <a:srgbClr val="293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AED80898-EB7B-4E70-B196-E716F65CA494}"/>
              </a:ext>
            </a:extLst>
          </p:cNvPr>
          <p:cNvSpPr txBox="1">
            <a:spLocks/>
          </p:cNvSpPr>
          <p:nvPr/>
        </p:nvSpPr>
        <p:spPr>
          <a:xfrm>
            <a:off x="401621" y="1181328"/>
            <a:ext cx="4989023" cy="8592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dirty="0">
              <a:solidFill>
                <a:srgbClr val="FC780B"/>
              </a:solidFill>
            </a:endParaRPr>
          </a:p>
        </p:txBody>
      </p:sp>
      <p:sp>
        <p:nvSpPr>
          <p:cNvPr id="12" name="Trójkąt równoramienny 11">
            <a:extLst>
              <a:ext uri="{FF2B5EF4-FFF2-40B4-BE49-F238E27FC236}">
                <a16:creationId xmlns:a16="http://schemas.microsoft.com/office/drawing/2014/main" id="{1FA63D60-2F89-41DB-B477-E7FFC857CE81}"/>
              </a:ext>
            </a:extLst>
          </p:cNvPr>
          <p:cNvSpPr/>
          <p:nvPr/>
        </p:nvSpPr>
        <p:spPr>
          <a:xfrm>
            <a:off x="1666568" y="0"/>
            <a:ext cx="6381136" cy="6858000"/>
          </a:xfrm>
          <a:prstGeom prst="triangle">
            <a:avLst/>
          </a:prstGeom>
          <a:solidFill>
            <a:srgbClr val="293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460F957C-1FFD-48CA-90BA-B4CAA31611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38" y="5699998"/>
            <a:ext cx="2506116" cy="859240"/>
          </a:xfrm>
          <a:prstGeom prst="rect">
            <a:avLst/>
          </a:prstGeom>
        </p:spPr>
      </p:pic>
      <p:sp>
        <p:nvSpPr>
          <p:cNvPr id="17" name="Tytuł 1">
            <a:extLst>
              <a:ext uri="{FF2B5EF4-FFF2-40B4-BE49-F238E27FC236}">
                <a16:creationId xmlns:a16="http://schemas.microsoft.com/office/drawing/2014/main" id="{F3108F8E-B5DA-475B-B56E-E2A29ADBABF3}"/>
              </a:ext>
            </a:extLst>
          </p:cNvPr>
          <p:cNvSpPr txBox="1">
            <a:spLocks/>
          </p:cNvSpPr>
          <p:nvPr/>
        </p:nvSpPr>
        <p:spPr>
          <a:xfrm>
            <a:off x="258792" y="2648902"/>
            <a:ext cx="6029022" cy="2017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pl-PL" sz="4000" b="1" dirty="0">
                <a:solidFill>
                  <a:srgbClr val="FFFFFF"/>
                </a:solidFill>
                <a:ea typeface="ＤＦ明朝体W5" panose="02010609010101010101" pitchFamily="49" charset="-128"/>
              </a:rPr>
              <a:t>Wyzwania rozwojowe miast średnich i małych w Polsce </a:t>
            </a:r>
          </a:p>
          <a:p>
            <a:pPr lvl="0">
              <a:lnSpc>
                <a:spcPct val="100000"/>
              </a:lnSpc>
              <a:defRPr/>
            </a:pPr>
            <a:endParaRPr lang="pl-PL" sz="3200" dirty="0">
              <a:solidFill>
                <a:srgbClr val="FFFFFF"/>
              </a:solidFill>
              <a:ea typeface="ＤＦ明朝体W5" panose="02010609010101010101" pitchFamily="49" charset="-128"/>
            </a:endParaRPr>
          </a:p>
          <a:p>
            <a:pPr lvl="0">
              <a:lnSpc>
                <a:spcPct val="100000"/>
              </a:lnSpc>
              <a:defRPr/>
            </a:pPr>
            <a:r>
              <a:rPr lang="pl-PL" sz="3200" dirty="0">
                <a:solidFill>
                  <a:srgbClr val="FFFFFF"/>
                </a:solidFill>
                <a:ea typeface="ＤＦ明朝体W5" panose="02010609010101010101" pitchFamily="49" charset="-128"/>
              </a:rPr>
              <a:t>Wojciech Jarczewski</a:t>
            </a:r>
          </a:p>
        </p:txBody>
      </p:sp>
    </p:spTree>
    <p:extLst>
      <p:ext uri="{BB962C8B-B14F-4D97-AF65-F5344CB8AC3E}">
        <p14:creationId xmlns:p14="http://schemas.microsoft.com/office/powerpoint/2010/main" val="187841793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zawartości 1"/>
          <p:cNvSpPr txBox="1">
            <a:spLocks/>
          </p:cNvSpPr>
          <p:nvPr/>
        </p:nvSpPr>
        <p:spPr>
          <a:xfrm>
            <a:off x="781050" y="19780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432D01F-0246-4537-85A3-02137C850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dirty="0"/>
              <a:t>4/20/23</a:t>
            </a:fld>
            <a:endParaRPr lang="en-US" dirty="0"/>
          </a:p>
        </p:txBody>
      </p:sp>
      <p:sp>
        <p:nvSpPr>
          <p:cNvPr id="13" name="Trójkąt równoramienny 12">
            <a:extLst>
              <a:ext uri="{FF2B5EF4-FFF2-40B4-BE49-F238E27FC236}">
                <a16:creationId xmlns:a16="http://schemas.microsoft.com/office/drawing/2014/main" id="{BE0DA4E1-8C71-43D3-BE5A-172012847346}"/>
              </a:ext>
            </a:extLst>
          </p:cNvPr>
          <p:cNvSpPr/>
          <p:nvPr/>
        </p:nvSpPr>
        <p:spPr>
          <a:xfrm>
            <a:off x="5153688" y="6235200"/>
            <a:ext cx="823965" cy="622800"/>
          </a:xfrm>
          <a:prstGeom prst="triangle">
            <a:avLst/>
          </a:prstGeom>
          <a:solidFill>
            <a:srgbClr val="A9C7D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831A5A64-6DF0-48F5-973D-4C2F415E9272}"/>
              </a:ext>
            </a:extLst>
          </p:cNvPr>
          <p:cNvSpPr/>
          <p:nvPr/>
        </p:nvSpPr>
        <p:spPr>
          <a:xfrm>
            <a:off x="4882381" y="6232572"/>
            <a:ext cx="683288" cy="624114"/>
          </a:xfrm>
          <a:prstGeom prst="rect">
            <a:avLst/>
          </a:prstGeom>
          <a:solidFill>
            <a:srgbClr val="A9C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596265AB-4652-44D0-8955-FB6757C4F32A}"/>
              </a:ext>
            </a:extLst>
          </p:cNvPr>
          <p:cNvSpPr/>
          <p:nvPr/>
        </p:nvSpPr>
        <p:spPr>
          <a:xfrm>
            <a:off x="0" y="6233886"/>
            <a:ext cx="5074418" cy="624114"/>
          </a:xfrm>
          <a:prstGeom prst="rect">
            <a:avLst/>
          </a:prstGeom>
          <a:solidFill>
            <a:srgbClr val="293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7" name="Trójkąt równoramienny 16">
            <a:extLst>
              <a:ext uri="{FF2B5EF4-FFF2-40B4-BE49-F238E27FC236}">
                <a16:creationId xmlns:a16="http://schemas.microsoft.com/office/drawing/2014/main" id="{22D3D332-9AB9-441F-98FF-3C552B49A727}"/>
              </a:ext>
            </a:extLst>
          </p:cNvPr>
          <p:cNvSpPr/>
          <p:nvPr/>
        </p:nvSpPr>
        <p:spPr>
          <a:xfrm>
            <a:off x="4662435" y="6233886"/>
            <a:ext cx="823965" cy="622800"/>
          </a:xfrm>
          <a:prstGeom prst="triangle">
            <a:avLst/>
          </a:prstGeom>
          <a:solidFill>
            <a:srgbClr val="293F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EC00C781-2804-49B3-A2A7-33CCFEF7AF7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76" y="6318377"/>
            <a:ext cx="1173483" cy="402337"/>
          </a:xfrm>
          <a:prstGeom prst="rect">
            <a:avLst/>
          </a:prstGeom>
        </p:spPr>
      </p:pic>
      <p:sp>
        <p:nvSpPr>
          <p:cNvPr id="20" name="Tytuł 2">
            <a:extLst>
              <a:ext uri="{FF2B5EF4-FFF2-40B4-BE49-F238E27FC236}">
                <a16:creationId xmlns:a16="http://schemas.microsoft.com/office/drawing/2014/main" id="{9FA31326-FAAA-4BD0-97CF-95D99119D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76" y="923892"/>
            <a:ext cx="6112951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2800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Rozmieszczenie inwestycji mieszkaniowych w ramach działalności PFR Nieruchomości, </a:t>
            </a:r>
            <a:br>
              <a:rPr lang="pl-PL" sz="2800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pl-PL" sz="2800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według stanu na koniec 2021 r.</a:t>
            </a:r>
            <a:endParaRPr lang="pl-PL" sz="2800" dirty="0">
              <a:solidFill>
                <a:srgbClr val="FC780B"/>
              </a:solidFill>
              <a:latin typeface="+mn-lt"/>
            </a:endParaRPr>
          </a:p>
        </p:txBody>
      </p:sp>
      <p:pic>
        <p:nvPicPr>
          <p:cNvPr id="5122" name="Picture 2" descr="Obraz zawierający mapa&#10;&#10;Opis wygenerowany automatycznie">
            <a:extLst>
              <a:ext uri="{FF2B5EF4-FFF2-40B4-BE49-F238E27FC236}">
                <a16:creationId xmlns:a16="http://schemas.microsoft.com/office/drawing/2014/main" id="{D04E1154-16C1-52BA-A5A3-6E1D1E72B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339" y="0"/>
            <a:ext cx="5932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83469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1A6195D4-F617-45EF-BA00-CC4747B52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303" y="0"/>
            <a:ext cx="8918697" cy="685800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BB8033D-9A8E-42BB-BFAB-D15F266AD5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22" y="5699998"/>
            <a:ext cx="3129287" cy="804674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B1608330-865E-4164-9B68-D4314D8AB415}"/>
              </a:ext>
            </a:extLst>
          </p:cNvPr>
          <p:cNvSpPr/>
          <p:nvPr/>
        </p:nvSpPr>
        <p:spPr>
          <a:xfrm>
            <a:off x="0" y="0"/>
            <a:ext cx="4857136" cy="6858000"/>
          </a:xfrm>
          <a:prstGeom prst="rect">
            <a:avLst/>
          </a:prstGeom>
          <a:solidFill>
            <a:srgbClr val="293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AED80898-EB7B-4E70-B196-E716F65CA494}"/>
              </a:ext>
            </a:extLst>
          </p:cNvPr>
          <p:cNvSpPr txBox="1">
            <a:spLocks/>
          </p:cNvSpPr>
          <p:nvPr/>
        </p:nvSpPr>
        <p:spPr>
          <a:xfrm>
            <a:off x="401621" y="1181328"/>
            <a:ext cx="4989023" cy="8592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dirty="0">
              <a:solidFill>
                <a:srgbClr val="FC780B"/>
              </a:solidFill>
            </a:endParaRPr>
          </a:p>
        </p:txBody>
      </p:sp>
      <p:sp>
        <p:nvSpPr>
          <p:cNvPr id="12" name="Trójkąt równoramienny 11">
            <a:extLst>
              <a:ext uri="{FF2B5EF4-FFF2-40B4-BE49-F238E27FC236}">
                <a16:creationId xmlns:a16="http://schemas.microsoft.com/office/drawing/2014/main" id="{1FA63D60-2F89-41DB-B477-E7FFC857CE81}"/>
              </a:ext>
            </a:extLst>
          </p:cNvPr>
          <p:cNvSpPr/>
          <p:nvPr/>
        </p:nvSpPr>
        <p:spPr>
          <a:xfrm>
            <a:off x="1666568" y="0"/>
            <a:ext cx="6381136" cy="6858000"/>
          </a:xfrm>
          <a:prstGeom prst="triangle">
            <a:avLst/>
          </a:prstGeom>
          <a:solidFill>
            <a:srgbClr val="293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460F957C-1FFD-48CA-90BA-B4CAA31611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38" y="5699998"/>
            <a:ext cx="2506116" cy="859240"/>
          </a:xfrm>
          <a:prstGeom prst="rect">
            <a:avLst/>
          </a:prstGeom>
        </p:spPr>
      </p:pic>
      <p:sp>
        <p:nvSpPr>
          <p:cNvPr id="17" name="Tytuł 1">
            <a:extLst>
              <a:ext uri="{FF2B5EF4-FFF2-40B4-BE49-F238E27FC236}">
                <a16:creationId xmlns:a16="http://schemas.microsoft.com/office/drawing/2014/main" id="{F3108F8E-B5DA-475B-B56E-E2A29ADBABF3}"/>
              </a:ext>
            </a:extLst>
          </p:cNvPr>
          <p:cNvSpPr txBox="1">
            <a:spLocks/>
          </p:cNvSpPr>
          <p:nvPr/>
        </p:nvSpPr>
        <p:spPr>
          <a:xfrm>
            <a:off x="258792" y="2648902"/>
            <a:ext cx="6029022" cy="2017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pl-PL" sz="4000" b="1" dirty="0">
                <a:solidFill>
                  <a:srgbClr val="FFFFFF"/>
                </a:solidFill>
                <a:ea typeface="ＤＦ明朝体W5" panose="02010609010101010101" pitchFamily="49" charset="-128"/>
              </a:rPr>
              <a:t>Dziękuję za uwagę</a:t>
            </a:r>
          </a:p>
          <a:p>
            <a:pPr lvl="0">
              <a:lnSpc>
                <a:spcPct val="100000"/>
              </a:lnSpc>
              <a:defRPr/>
            </a:pPr>
            <a:endParaRPr lang="pl-PL" sz="3200" dirty="0">
              <a:solidFill>
                <a:srgbClr val="FFFFFF"/>
              </a:solidFill>
              <a:ea typeface="ＤＦ明朝体W5" panose="02010609010101010101" pitchFamily="49" charset="-128"/>
            </a:endParaRPr>
          </a:p>
          <a:p>
            <a:pPr lvl="0">
              <a:lnSpc>
                <a:spcPct val="100000"/>
              </a:lnSpc>
              <a:defRPr/>
            </a:pPr>
            <a:r>
              <a:rPr lang="pl-PL" sz="3200" dirty="0">
                <a:solidFill>
                  <a:srgbClr val="FFFFFF"/>
                </a:solidFill>
                <a:ea typeface="ＤＦ明朝体W5" panose="02010609010101010101" pitchFamily="49" charset="-128"/>
              </a:rPr>
              <a:t>Wojciech Jarczewski</a:t>
            </a:r>
          </a:p>
        </p:txBody>
      </p:sp>
    </p:spTree>
    <p:extLst>
      <p:ext uri="{BB962C8B-B14F-4D97-AF65-F5344CB8AC3E}">
        <p14:creationId xmlns:p14="http://schemas.microsoft.com/office/powerpoint/2010/main" val="354171294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0020"/>
            <a:ext cx="8249451" cy="5832000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1" y="128189"/>
            <a:ext cx="84022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700" b="1" dirty="0">
                <a:solidFill>
                  <a:srgbClr val="2D2147"/>
                </a:solidFill>
                <a:latin typeface="+mj-lt"/>
                <a:cs typeface="Arial" panose="020B0604020202020204" pitchFamily="34" charset="0"/>
              </a:rPr>
              <a:t>Procesy rozwoju i regresu demograficznego w Polsce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0" y="6560632"/>
            <a:ext cx="84022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>
                <a:latin typeface="+mj-lt"/>
              </a:rPr>
              <a:t>Źródło: opracowanie zespół IRMiR-KRK2050 na podstawie danych GUS (Bank Danych Lokalnych)</a:t>
            </a:r>
          </a:p>
        </p:txBody>
      </p:sp>
      <p:cxnSp>
        <p:nvCxnSpPr>
          <p:cNvPr id="17" name="Łącznik prosty 16"/>
          <p:cNvCxnSpPr/>
          <p:nvPr/>
        </p:nvCxnSpPr>
        <p:spPr>
          <a:xfrm>
            <a:off x="8402220" y="0"/>
            <a:ext cx="0" cy="685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/>
          <p:cNvSpPr txBox="1"/>
          <p:nvPr/>
        </p:nvSpPr>
        <p:spPr>
          <a:xfrm>
            <a:off x="8497839" y="5195489"/>
            <a:ext cx="36000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l-PL" b="1" dirty="0">
                <a:latin typeface="+mj-lt"/>
              </a:rPr>
              <a:t>W latach 2010–2020 liczba ludności miast spadła o </a:t>
            </a:r>
            <a:r>
              <a:rPr lang="pl-PL" b="1" dirty="0">
                <a:solidFill>
                  <a:srgbClr val="C00000"/>
                </a:solidFill>
                <a:latin typeface="+mj-lt"/>
              </a:rPr>
              <a:t>582,7 tys. osób </a:t>
            </a:r>
            <a:r>
              <a:rPr lang="pl-PL" b="1" dirty="0">
                <a:latin typeface="+mj-lt"/>
              </a:rPr>
              <a:t>(</a:t>
            </a:r>
            <a:r>
              <a:rPr lang="pl-PL" b="1" dirty="0">
                <a:solidFill>
                  <a:srgbClr val="C00000"/>
                </a:solidFill>
                <a:latin typeface="+mj-lt"/>
              </a:rPr>
              <a:t>-2,5%</a:t>
            </a:r>
            <a:r>
              <a:rPr lang="pl-PL" b="1" dirty="0">
                <a:latin typeface="+mj-lt"/>
              </a:rPr>
              <a:t>)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8497839" y="6033689"/>
            <a:ext cx="36000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l-PL" b="1" dirty="0">
                <a:latin typeface="+mj-lt"/>
              </a:rPr>
              <a:t>Spadek zaludnienia nastąpił aż w </a:t>
            </a:r>
            <a:r>
              <a:rPr lang="pl-PL" b="1" dirty="0">
                <a:solidFill>
                  <a:srgbClr val="C00000"/>
                </a:solidFill>
                <a:latin typeface="+mj-lt"/>
              </a:rPr>
              <a:t>754 ośrodkach miejskich</a:t>
            </a:r>
            <a:r>
              <a:rPr lang="pl-PL" b="1" dirty="0">
                <a:latin typeface="+mj-lt"/>
              </a:rPr>
              <a:t> (</a:t>
            </a:r>
            <a:r>
              <a:rPr lang="pl-PL" b="1" dirty="0">
                <a:solidFill>
                  <a:srgbClr val="C00000"/>
                </a:solidFill>
                <a:latin typeface="+mj-lt"/>
              </a:rPr>
              <a:t>83,5% ogółu</a:t>
            </a:r>
            <a:r>
              <a:rPr lang="pl-PL" b="1" dirty="0">
                <a:latin typeface="+mj-lt"/>
              </a:rPr>
              <a:t>)</a:t>
            </a:r>
          </a:p>
        </p:txBody>
      </p:sp>
      <p:graphicFrame>
        <p:nvGraphicFramePr>
          <p:cNvPr id="20" name="Wykres 19"/>
          <p:cNvGraphicFramePr>
            <a:graphicFrameLocks/>
          </p:cNvGraphicFramePr>
          <p:nvPr/>
        </p:nvGraphicFramePr>
        <p:xfrm>
          <a:off x="8497839" y="841005"/>
          <a:ext cx="3600000" cy="41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pole tekstowe 20"/>
          <p:cNvSpPr txBox="1"/>
          <p:nvPr/>
        </p:nvSpPr>
        <p:spPr>
          <a:xfrm>
            <a:off x="8497839" y="128189"/>
            <a:ext cx="3600000" cy="56630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l-PL" sz="1400" b="1" dirty="0">
                <a:latin typeface="+mj-lt"/>
              </a:rPr>
              <a:t>Struktura miast ze względu na zmianę liczby ludności w latach 2010–2020 wg województw</a:t>
            </a:r>
          </a:p>
        </p:txBody>
      </p:sp>
    </p:spTree>
    <p:extLst>
      <p:ext uri="{BB962C8B-B14F-4D97-AF65-F5344CB8AC3E}">
        <p14:creationId xmlns:p14="http://schemas.microsoft.com/office/powerpoint/2010/main" val="3376937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536" y="972037"/>
            <a:ext cx="6120000" cy="432656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" y="972037"/>
            <a:ext cx="6120000" cy="4326568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" y="128189"/>
            <a:ext cx="84022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700" b="1" dirty="0">
                <a:solidFill>
                  <a:srgbClr val="2D2147"/>
                </a:solidFill>
                <a:latin typeface="+mj-lt"/>
                <a:cs typeface="Arial" panose="020B0604020202020204" pitchFamily="34" charset="0"/>
              </a:rPr>
              <a:t>Procesy rozwoju i regresu demograficznego w Polsce</a:t>
            </a:r>
          </a:p>
        </p:txBody>
      </p:sp>
      <p:sp>
        <p:nvSpPr>
          <p:cNvPr id="7" name="Prostokąt 6"/>
          <p:cNvSpPr/>
          <p:nvPr/>
        </p:nvSpPr>
        <p:spPr>
          <a:xfrm>
            <a:off x="9177985" y="128189"/>
            <a:ext cx="2880000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pl-PL" b="1" dirty="0">
                <a:solidFill>
                  <a:schemeClr val="tx1"/>
                </a:solidFill>
                <a:latin typeface="+mj-lt"/>
              </a:rPr>
              <a:t>Dynamicznie postępujące</a:t>
            </a:r>
            <a:br>
              <a:rPr lang="pl-PL" b="1" dirty="0">
                <a:solidFill>
                  <a:schemeClr val="tx1"/>
                </a:solidFill>
                <a:latin typeface="+mj-lt"/>
              </a:rPr>
            </a:br>
            <a:r>
              <a:rPr lang="pl-PL" b="1" dirty="0">
                <a:solidFill>
                  <a:srgbClr val="C00000"/>
                </a:solidFill>
                <a:latin typeface="+mj-lt"/>
              </a:rPr>
              <a:t>starzenie ludności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802736" y="87283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>
                <a:latin typeface="+mj-lt"/>
              </a:rPr>
              <a:t>2010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0860365" y="87283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>
                <a:latin typeface="+mj-lt"/>
              </a:rPr>
              <a:t>2020</a:t>
            </a:r>
          </a:p>
        </p:txBody>
      </p:sp>
      <p:sp>
        <p:nvSpPr>
          <p:cNvPr id="10" name="Prostokąt 9"/>
          <p:cNvSpPr/>
          <p:nvPr/>
        </p:nvSpPr>
        <p:spPr>
          <a:xfrm>
            <a:off x="202140" y="5389616"/>
            <a:ext cx="2880000" cy="1080000"/>
          </a:xfrm>
          <a:prstGeom prst="rect">
            <a:avLst/>
          </a:prstGeom>
          <a:solidFill>
            <a:schemeClr val="bg2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pl-PL" sz="1600" b="1" dirty="0">
                <a:solidFill>
                  <a:schemeClr val="tx1"/>
                </a:solidFill>
                <a:latin typeface="+mj-lt"/>
              </a:rPr>
              <a:t>Wartość wskaźnika obciążenia demograficznego w Polsce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3231090" y="5389616"/>
            <a:ext cx="1440000" cy="468000"/>
          </a:xfrm>
          <a:prstGeom prst="rect">
            <a:avLst/>
          </a:prstGeom>
          <a:solidFill>
            <a:schemeClr val="bg2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pl-PL" b="1" dirty="0">
                <a:solidFill>
                  <a:schemeClr val="tx1"/>
                </a:solidFill>
                <a:latin typeface="+mj-lt"/>
              </a:rPr>
              <a:t>2010: </a:t>
            </a:r>
            <a:r>
              <a:rPr lang="pl-PL" b="1" dirty="0">
                <a:solidFill>
                  <a:srgbClr val="C00000"/>
                </a:solidFill>
                <a:latin typeface="+mj-lt"/>
              </a:rPr>
              <a:t>88,6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3231090" y="6001616"/>
            <a:ext cx="1440000" cy="468000"/>
          </a:xfrm>
          <a:prstGeom prst="rect">
            <a:avLst/>
          </a:prstGeom>
          <a:solidFill>
            <a:schemeClr val="bg2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pl-PL" b="1" dirty="0">
                <a:solidFill>
                  <a:schemeClr val="tx1"/>
                </a:solidFill>
                <a:latin typeface="+mj-lt"/>
              </a:rPr>
              <a:t>2020: </a:t>
            </a:r>
            <a:r>
              <a:rPr lang="pl-PL" b="1" dirty="0">
                <a:solidFill>
                  <a:srgbClr val="C00000"/>
                </a:solidFill>
                <a:latin typeface="+mj-lt"/>
              </a:rPr>
              <a:t>121,1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6139050" y="5389616"/>
            <a:ext cx="3060000" cy="1080000"/>
          </a:xfrm>
          <a:prstGeom prst="rect">
            <a:avLst/>
          </a:prstGeom>
          <a:solidFill>
            <a:schemeClr val="bg2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pl-PL" sz="1600" b="1" dirty="0">
                <a:solidFill>
                  <a:schemeClr val="tx1"/>
                </a:solidFill>
                <a:latin typeface="+mj-lt"/>
              </a:rPr>
              <a:t>Gminy, w których liczba osób w wieku 65 i więcej lat przewyższyła liczbę ludności w wieku 0–14 lat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9346140" y="5389616"/>
            <a:ext cx="2520000" cy="468000"/>
          </a:xfrm>
          <a:prstGeom prst="rect">
            <a:avLst/>
          </a:prstGeom>
          <a:solidFill>
            <a:schemeClr val="bg2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pl-PL" b="1" dirty="0">
                <a:solidFill>
                  <a:schemeClr val="tx1"/>
                </a:solidFill>
                <a:latin typeface="+mj-lt"/>
              </a:rPr>
              <a:t>2010: </a:t>
            </a:r>
            <a:r>
              <a:rPr lang="pl-PL" b="1" dirty="0">
                <a:solidFill>
                  <a:srgbClr val="C00000"/>
                </a:solidFill>
                <a:latin typeface="+mj-lt"/>
              </a:rPr>
              <a:t>534 </a:t>
            </a:r>
            <a:r>
              <a:rPr lang="pl-PL" b="1" dirty="0">
                <a:solidFill>
                  <a:schemeClr val="tx1"/>
                </a:solidFill>
                <a:latin typeface="+mj-lt"/>
              </a:rPr>
              <a:t>(</a:t>
            </a:r>
            <a:r>
              <a:rPr lang="pl-PL" b="1" dirty="0">
                <a:solidFill>
                  <a:srgbClr val="C00000"/>
                </a:solidFill>
                <a:latin typeface="+mj-lt"/>
              </a:rPr>
              <a:t>21,5% ogółu</a:t>
            </a:r>
            <a:r>
              <a:rPr lang="pl-PL" b="1" dirty="0">
                <a:solidFill>
                  <a:schemeClr val="tx1"/>
                </a:solidFill>
                <a:latin typeface="+mj-lt"/>
              </a:rPr>
              <a:t>)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9346140" y="6001616"/>
            <a:ext cx="2520000" cy="468000"/>
          </a:xfrm>
          <a:prstGeom prst="rect">
            <a:avLst/>
          </a:prstGeom>
          <a:solidFill>
            <a:schemeClr val="bg2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pl-PL" b="1" dirty="0">
                <a:solidFill>
                  <a:schemeClr val="tx1"/>
                </a:solidFill>
                <a:latin typeface="+mj-lt"/>
              </a:rPr>
              <a:t>2020: </a:t>
            </a:r>
            <a:r>
              <a:rPr lang="pl-PL" b="1" dirty="0">
                <a:solidFill>
                  <a:srgbClr val="C00000"/>
                </a:solidFill>
                <a:latin typeface="+mj-lt"/>
              </a:rPr>
              <a:t>1597 </a:t>
            </a:r>
            <a:r>
              <a:rPr lang="pl-PL" b="1" dirty="0">
                <a:solidFill>
                  <a:schemeClr val="tx1"/>
                </a:solidFill>
                <a:latin typeface="+mj-lt"/>
              </a:rPr>
              <a:t>(</a:t>
            </a:r>
            <a:r>
              <a:rPr lang="pl-PL" b="1" dirty="0">
                <a:solidFill>
                  <a:srgbClr val="C00000"/>
                </a:solidFill>
                <a:latin typeface="+mj-lt"/>
              </a:rPr>
              <a:t>64,5% ogółu</a:t>
            </a:r>
            <a:r>
              <a:rPr lang="pl-PL" b="1" dirty="0">
                <a:solidFill>
                  <a:schemeClr val="tx1"/>
                </a:solidFill>
                <a:latin typeface="+mj-lt"/>
              </a:rPr>
              <a:t>)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0" y="6560632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>
                <a:latin typeface="+mj-lt"/>
              </a:rPr>
              <a:t>Źródło: opracowanie zespół IRMiR-KRK2050 na podstawie danych GUS (Bank Danych Lokalnych)</a:t>
            </a:r>
          </a:p>
        </p:txBody>
      </p:sp>
    </p:spTree>
    <p:extLst>
      <p:ext uri="{BB962C8B-B14F-4D97-AF65-F5344CB8AC3E}">
        <p14:creationId xmlns:p14="http://schemas.microsoft.com/office/powerpoint/2010/main" val="2082736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zawartości 1"/>
          <p:cNvSpPr txBox="1">
            <a:spLocks/>
          </p:cNvSpPr>
          <p:nvPr/>
        </p:nvSpPr>
        <p:spPr>
          <a:xfrm>
            <a:off x="781050" y="19780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432D01F-0246-4537-85A3-02137C850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dirty="0"/>
              <a:t>4/20/23</a:t>
            </a:fld>
            <a:endParaRPr lang="en-US" dirty="0"/>
          </a:p>
        </p:txBody>
      </p:sp>
      <p:sp>
        <p:nvSpPr>
          <p:cNvPr id="13" name="Trójkąt równoramienny 12">
            <a:extLst>
              <a:ext uri="{FF2B5EF4-FFF2-40B4-BE49-F238E27FC236}">
                <a16:creationId xmlns:a16="http://schemas.microsoft.com/office/drawing/2014/main" id="{BE0DA4E1-8C71-43D3-BE5A-172012847346}"/>
              </a:ext>
            </a:extLst>
          </p:cNvPr>
          <p:cNvSpPr/>
          <p:nvPr/>
        </p:nvSpPr>
        <p:spPr>
          <a:xfrm>
            <a:off x="5153688" y="6235200"/>
            <a:ext cx="823965" cy="622800"/>
          </a:xfrm>
          <a:prstGeom prst="triangle">
            <a:avLst/>
          </a:prstGeom>
          <a:solidFill>
            <a:srgbClr val="A9C7D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831A5A64-6DF0-48F5-973D-4C2F415E9272}"/>
              </a:ext>
            </a:extLst>
          </p:cNvPr>
          <p:cNvSpPr/>
          <p:nvPr/>
        </p:nvSpPr>
        <p:spPr>
          <a:xfrm>
            <a:off x="4882381" y="6232572"/>
            <a:ext cx="683288" cy="624114"/>
          </a:xfrm>
          <a:prstGeom prst="rect">
            <a:avLst/>
          </a:prstGeom>
          <a:solidFill>
            <a:srgbClr val="A9C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596265AB-4652-44D0-8955-FB6757C4F32A}"/>
              </a:ext>
            </a:extLst>
          </p:cNvPr>
          <p:cNvSpPr/>
          <p:nvPr/>
        </p:nvSpPr>
        <p:spPr>
          <a:xfrm>
            <a:off x="0" y="6233886"/>
            <a:ext cx="5074418" cy="624114"/>
          </a:xfrm>
          <a:prstGeom prst="rect">
            <a:avLst/>
          </a:prstGeom>
          <a:solidFill>
            <a:srgbClr val="293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7" name="Trójkąt równoramienny 16">
            <a:extLst>
              <a:ext uri="{FF2B5EF4-FFF2-40B4-BE49-F238E27FC236}">
                <a16:creationId xmlns:a16="http://schemas.microsoft.com/office/drawing/2014/main" id="{22D3D332-9AB9-441F-98FF-3C552B49A727}"/>
              </a:ext>
            </a:extLst>
          </p:cNvPr>
          <p:cNvSpPr/>
          <p:nvPr/>
        </p:nvSpPr>
        <p:spPr>
          <a:xfrm>
            <a:off x="4662435" y="6233886"/>
            <a:ext cx="823965" cy="622800"/>
          </a:xfrm>
          <a:prstGeom prst="triangle">
            <a:avLst/>
          </a:prstGeom>
          <a:solidFill>
            <a:srgbClr val="293F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EC00C781-2804-49B3-A2A7-33CCFEF7AF7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76" y="6318377"/>
            <a:ext cx="1173483" cy="402337"/>
          </a:xfrm>
          <a:prstGeom prst="rect">
            <a:avLst/>
          </a:prstGeom>
        </p:spPr>
      </p:pic>
      <p:sp>
        <p:nvSpPr>
          <p:cNvPr id="20" name="Tytuł 2">
            <a:extLst>
              <a:ext uri="{FF2B5EF4-FFF2-40B4-BE49-F238E27FC236}">
                <a16:creationId xmlns:a16="http://schemas.microsoft.com/office/drawing/2014/main" id="{9FA31326-FAAA-4BD0-97CF-95D99119D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76" y="923892"/>
            <a:ext cx="6112951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pl-PL" sz="2800" dirty="0">
                <a:solidFill>
                  <a:srgbClr val="FC780B"/>
                </a:solidFill>
                <a:latin typeface="+mn-lt"/>
              </a:rPr>
            </a:br>
            <a:endParaRPr lang="pl-PL" sz="2800" dirty="0">
              <a:solidFill>
                <a:srgbClr val="FC780B"/>
              </a:solidFill>
              <a:latin typeface="+mn-lt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DE99EAE-8997-2F4D-A072-1D0E3FBB2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275992"/>
            <a:ext cx="7772400" cy="624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9519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zawartości 1"/>
          <p:cNvSpPr txBox="1">
            <a:spLocks/>
          </p:cNvSpPr>
          <p:nvPr/>
        </p:nvSpPr>
        <p:spPr>
          <a:xfrm>
            <a:off x="781050" y="19780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432D01F-0246-4537-85A3-02137C850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dirty="0"/>
              <a:t>4/20/23</a:t>
            </a:fld>
            <a:endParaRPr lang="en-US" dirty="0"/>
          </a:p>
        </p:txBody>
      </p:sp>
      <p:sp>
        <p:nvSpPr>
          <p:cNvPr id="13" name="Trójkąt równoramienny 12">
            <a:extLst>
              <a:ext uri="{FF2B5EF4-FFF2-40B4-BE49-F238E27FC236}">
                <a16:creationId xmlns:a16="http://schemas.microsoft.com/office/drawing/2014/main" id="{BE0DA4E1-8C71-43D3-BE5A-172012847346}"/>
              </a:ext>
            </a:extLst>
          </p:cNvPr>
          <p:cNvSpPr/>
          <p:nvPr/>
        </p:nvSpPr>
        <p:spPr>
          <a:xfrm>
            <a:off x="5153688" y="6235200"/>
            <a:ext cx="823965" cy="622800"/>
          </a:xfrm>
          <a:prstGeom prst="triangle">
            <a:avLst/>
          </a:prstGeom>
          <a:solidFill>
            <a:srgbClr val="A9C7D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831A5A64-6DF0-48F5-973D-4C2F415E9272}"/>
              </a:ext>
            </a:extLst>
          </p:cNvPr>
          <p:cNvSpPr/>
          <p:nvPr/>
        </p:nvSpPr>
        <p:spPr>
          <a:xfrm>
            <a:off x="4882381" y="6232572"/>
            <a:ext cx="683288" cy="624114"/>
          </a:xfrm>
          <a:prstGeom prst="rect">
            <a:avLst/>
          </a:prstGeom>
          <a:solidFill>
            <a:srgbClr val="A9C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596265AB-4652-44D0-8955-FB6757C4F32A}"/>
              </a:ext>
            </a:extLst>
          </p:cNvPr>
          <p:cNvSpPr/>
          <p:nvPr/>
        </p:nvSpPr>
        <p:spPr>
          <a:xfrm>
            <a:off x="0" y="6233886"/>
            <a:ext cx="5074418" cy="624114"/>
          </a:xfrm>
          <a:prstGeom prst="rect">
            <a:avLst/>
          </a:prstGeom>
          <a:solidFill>
            <a:srgbClr val="293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7" name="Trójkąt równoramienny 16">
            <a:extLst>
              <a:ext uri="{FF2B5EF4-FFF2-40B4-BE49-F238E27FC236}">
                <a16:creationId xmlns:a16="http://schemas.microsoft.com/office/drawing/2014/main" id="{22D3D332-9AB9-441F-98FF-3C552B49A727}"/>
              </a:ext>
            </a:extLst>
          </p:cNvPr>
          <p:cNvSpPr/>
          <p:nvPr/>
        </p:nvSpPr>
        <p:spPr>
          <a:xfrm>
            <a:off x="4662435" y="6233886"/>
            <a:ext cx="823965" cy="622800"/>
          </a:xfrm>
          <a:prstGeom prst="triangle">
            <a:avLst/>
          </a:prstGeom>
          <a:solidFill>
            <a:srgbClr val="293F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EC00C781-2804-49B3-A2A7-33CCFEF7AF7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76" y="6318377"/>
            <a:ext cx="1173483" cy="402337"/>
          </a:xfrm>
          <a:prstGeom prst="rect">
            <a:avLst/>
          </a:prstGeom>
        </p:spPr>
      </p:pic>
      <p:sp>
        <p:nvSpPr>
          <p:cNvPr id="20" name="Tytuł 2">
            <a:extLst>
              <a:ext uri="{FF2B5EF4-FFF2-40B4-BE49-F238E27FC236}">
                <a16:creationId xmlns:a16="http://schemas.microsoft.com/office/drawing/2014/main" id="{9FA31326-FAAA-4BD0-97CF-95D99119D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76" y="923892"/>
            <a:ext cx="6112951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2800" dirty="0">
                <a:solidFill>
                  <a:srgbClr val="FC780B"/>
                </a:solidFill>
                <a:latin typeface="+mn-lt"/>
              </a:rPr>
              <a:t>Hierarchia osadnicza </a:t>
            </a:r>
            <a:br>
              <a:rPr lang="pl-PL" sz="2800" dirty="0">
                <a:solidFill>
                  <a:srgbClr val="FC780B"/>
                </a:solidFill>
                <a:latin typeface="+mn-lt"/>
              </a:rPr>
            </a:br>
            <a:r>
              <a:rPr lang="pl-PL" sz="2800" dirty="0">
                <a:solidFill>
                  <a:srgbClr val="FC780B"/>
                </a:solidFill>
                <a:latin typeface="+mn-lt"/>
              </a:rPr>
              <a:t>miast w Polsce</a:t>
            </a:r>
            <a:br>
              <a:rPr lang="pl-PL" sz="2800" dirty="0">
                <a:solidFill>
                  <a:srgbClr val="FC780B"/>
                </a:solidFill>
                <a:latin typeface="+mn-lt"/>
              </a:rPr>
            </a:br>
            <a:endParaRPr lang="pl-PL" sz="2800" dirty="0">
              <a:solidFill>
                <a:srgbClr val="FC780B"/>
              </a:solidFill>
              <a:latin typeface="+mn-lt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9487E99-6104-70AB-0701-D768D8871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6011" y="241300"/>
            <a:ext cx="7379713" cy="6615386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537E2AB3-8950-DB2D-34E1-ED21457833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81713"/>
            <a:ext cx="4519448" cy="260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9600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655" y="59822"/>
            <a:ext cx="9180000" cy="6489857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83277" y="141540"/>
            <a:ext cx="43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i="0" u="none" strike="noStrike" dirty="0">
                <a:solidFill>
                  <a:srgbClr val="2D2147"/>
                </a:solidFill>
                <a:effectLst/>
                <a:latin typeface="+mj-lt"/>
                <a:cs typeface="Arial" panose="020B0604020202020204" pitchFamily="34" charset="0"/>
              </a:rPr>
              <a:t>Budownictwo mieszkaniowe</a:t>
            </a:r>
            <a:endParaRPr lang="pl-PL" sz="2800" b="1" dirty="0">
              <a:solidFill>
                <a:srgbClr val="2D2147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45179" y="1033575"/>
            <a:ext cx="280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+mj-lt"/>
              </a:rPr>
              <a:t>Koncentracja inwestycji mieszkaniowych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3117622" y="5586338"/>
            <a:ext cx="2506125" cy="7017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l-PL" sz="1200" b="1" dirty="0">
                <a:latin typeface="+mj-lt"/>
              </a:rPr>
              <a:t>Skala inwestycji mieszkaniowych przez pryzmat liczby mieszkań oddanych do użytkowania w latach 2010–2020</a:t>
            </a:r>
            <a:endParaRPr lang="pl-PL" sz="1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9676221" y="5004152"/>
            <a:ext cx="2223557" cy="8032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l-PL" sz="1400" b="1" dirty="0">
                <a:latin typeface="+mj-lt"/>
              </a:rPr>
              <a:t>Udział MOF stolic</a:t>
            </a:r>
            <a:br>
              <a:rPr lang="pl-PL" sz="1400" b="1" dirty="0">
                <a:latin typeface="+mj-lt"/>
              </a:rPr>
            </a:br>
            <a:r>
              <a:rPr lang="pl-PL" sz="1400" b="1" dirty="0">
                <a:latin typeface="+mj-lt"/>
              </a:rPr>
              <a:t>województw w inwestycjach </a:t>
            </a:r>
            <a:br>
              <a:rPr lang="pl-PL" sz="1400" b="1" dirty="0">
                <a:latin typeface="+mj-lt"/>
              </a:rPr>
            </a:br>
            <a:r>
              <a:rPr lang="pl-PL" sz="1400" b="1" dirty="0">
                <a:latin typeface="+mj-lt"/>
              </a:rPr>
              <a:t>mieszkaniowych: </a:t>
            </a:r>
            <a:r>
              <a:rPr lang="pl-PL" sz="1400" b="1" dirty="0">
                <a:solidFill>
                  <a:srgbClr val="C00000"/>
                </a:solidFill>
                <a:latin typeface="+mj-lt"/>
              </a:rPr>
              <a:t>59,4%</a:t>
            </a:r>
          </a:p>
        </p:txBody>
      </p:sp>
      <p:sp>
        <p:nvSpPr>
          <p:cNvPr id="9" name="Prostokąt 8"/>
          <p:cNvSpPr/>
          <p:nvPr/>
        </p:nvSpPr>
        <p:spPr>
          <a:xfrm>
            <a:off x="9530110" y="2567562"/>
            <a:ext cx="25157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solidFill>
                  <a:srgbClr val="C00000"/>
                </a:solidFill>
                <a:latin typeface="+mj-lt"/>
              </a:rPr>
              <a:t>80%</a:t>
            </a:r>
            <a:r>
              <a:rPr lang="pl-PL" sz="1600" b="1" dirty="0">
                <a:latin typeface="+mj-lt"/>
              </a:rPr>
              <a:t> wszystkich inwestycji mieszkaniowych przypada na </a:t>
            </a:r>
            <a:r>
              <a:rPr lang="pl-PL" sz="1600" b="1" dirty="0">
                <a:solidFill>
                  <a:srgbClr val="C00000"/>
                </a:solidFill>
                <a:latin typeface="+mj-lt"/>
              </a:rPr>
              <a:t>541 gmin </a:t>
            </a:r>
            <a:r>
              <a:rPr lang="pl-PL" sz="1600" b="1" dirty="0">
                <a:latin typeface="+mj-lt"/>
              </a:rPr>
              <a:t>(</a:t>
            </a:r>
            <a:r>
              <a:rPr lang="pl-PL" sz="1600" b="1" dirty="0">
                <a:solidFill>
                  <a:srgbClr val="C00000"/>
                </a:solidFill>
                <a:latin typeface="+mj-lt"/>
              </a:rPr>
              <a:t>21,8% ogółu</a:t>
            </a:r>
            <a:r>
              <a:rPr lang="pl-PL" sz="1600" b="1" dirty="0">
                <a:latin typeface="+mj-lt"/>
              </a:rPr>
              <a:t>)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3064278" y="6542940"/>
            <a:ext cx="90353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>
                <a:latin typeface="+mj-lt"/>
              </a:rPr>
              <a:t>Źródło: opracowanie IRMiR na podstawie danych GUS (Bank Danych Lokalnych)</a:t>
            </a:r>
          </a:p>
        </p:txBody>
      </p:sp>
      <p:grpSp>
        <p:nvGrpSpPr>
          <p:cNvPr id="16" name="Grupa 15"/>
          <p:cNvGrpSpPr/>
          <p:nvPr/>
        </p:nvGrpSpPr>
        <p:grpSpPr>
          <a:xfrm>
            <a:off x="372355" y="1883642"/>
            <a:ext cx="2353648" cy="4792634"/>
            <a:chOff x="308001" y="1893069"/>
            <a:chExt cx="2353648" cy="4792634"/>
          </a:xfrm>
        </p:grpSpPr>
        <p:sp>
          <p:nvSpPr>
            <p:cNvPr id="5" name="pole tekstowe 4"/>
            <p:cNvSpPr txBox="1"/>
            <p:nvPr/>
          </p:nvSpPr>
          <p:spPr>
            <a:xfrm>
              <a:off x="308001" y="1893069"/>
              <a:ext cx="2353648" cy="430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pl-PL" b="1" dirty="0">
                  <a:latin typeface="+mj-lt"/>
                </a:rPr>
                <a:t>MOF Warszawy: </a:t>
              </a:r>
              <a:r>
                <a:rPr lang="pl-PL" b="1" dirty="0">
                  <a:solidFill>
                    <a:srgbClr val="C00000"/>
                  </a:solidFill>
                  <a:latin typeface="+mj-lt"/>
                </a:rPr>
                <a:t>15,8%</a:t>
              </a:r>
            </a:p>
            <a:p>
              <a:pPr>
                <a:lnSpc>
                  <a:spcPct val="120000"/>
                </a:lnSpc>
              </a:pPr>
              <a:r>
                <a:rPr lang="pl-PL" b="1" dirty="0">
                  <a:latin typeface="+mj-lt"/>
                </a:rPr>
                <a:t>Warszawa: </a:t>
              </a:r>
              <a:r>
                <a:rPr lang="pl-PL" b="1" dirty="0">
                  <a:solidFill>
                    <a:srgbClr val="C00000"/>
                  </a:solidFill>
                  <a:latin typeface="+mj-lt"/>
                </a:rPr>
                <a:t>10,3%</a:t>
              </a:r>
            </a:p>
            <a:p>
              <a:pPr>
                <a:lnSpc>
                  <a:spcPct val="120000"/>
                </a:lnSpc>
              </a:pPr>
              <a:endParaRPr lang="pl-PL" sz="1000" b="1" dirty="0">
                <a:latin typeface="+mj-lt"/>
              </a:endParaRPr>
            </a:p>
            <a:p>
              <a:pPr>
                <a:lnSpc>
                  <a:spcPct val="120000"/>
                </a:lnSpc>
              </a:pPr>
              <a:r>
                <a:rPr lang="pl-PL" b="1" dirty="0">
                  <a:latin typeface="+mj-lt"/>
                </a:rPr>
                <a:t>MOF Wrocławia: </a:t>
              </a:r>
              <a:r>
                <a:rPr lang="pl-PL" b="1" dirty="0">
                  <a:solidFill>
                    <a:srgbClr val="C00000"/>
                  </a:solidFill>
                  <a:latin typeface="+mj-lt"/>
                </a:rPr>
                <a:t>6,7%</a:t>
              </a:r>
            </a:p>
            <a:p>
              <a:pPr>
                <a:lnSpc>
                  <a:spcPct val="120000"/>
                </a:lnSpc>
              </a:pPr>
              <a:r>
                <a:rPr lang="pl-PL" b="1" dirty="0">
                  <a:latin typeface="+mj-lt"/>
                </a:rPr>
                <a:t>Wrocław: </a:t>
              </a:r>
              <a:r>
                <a:rPr lang="pl-PL" b="1" dirty="0">
                  <a:solidFill>
                    <a:srgbClr val="C00000"/>
                  </a:solidFill>
                  <a:latin typeface="+mj-lt"/>
                </a:rPr>
                <a:t>4,7%</a:t>
              </a:r>
            </a:p>
            <a:p>
              <a:pPr>
                <a:lnSpc>
                  <a:spcPct val="120000"/>
                </a:lnSpc>
              </a:pPr>
              <a:endParaRPr lang="pl-PL" sz="1000" b="1" dirty="0">
                <a:latin typeface="+mj-lt"/>
              </a:endParaRPr>
            </a:p>
            <a:p>
              <a:pPr>
                <a:lnSpc>
                  <a:spcPct val="120000"/>
                </a:lnSpc>
              </a:pPr>
              <a:r>
                <a:rPr lang="pl-PL" b="1" dirty="0">
                  <a:latin typeface="+mj-lt"/>
                </a:rPr>
                <a:t>MOF Krakowa: </a:t>
              </a:r>
              <a:r>
                <a:rPr lang="pl-PL" b="1" dirty="0">
                  <a:solidFill>
                    <a:srgbClr val="C00000"/>
                  </a:solidFill>
                  <a:latin typeface="+mj-lt"/>
                </a:rPr>
                <a:t>6,5%</a:t>
              </a:r>
            </a:p>
            <a:p>
              <a:pPr>
                <a:lnSpc>
                  <a:spcPct val="120000"/>
                </a:lnSpc>
              </a:pPr>
              <a:r>
                <a:rPr lang="pl-PL" b="1" dirty="0">
                  <a:latin typeface="+mj-lt"/>
                </a:rPr>
                <a:t>Kraków: </a:t>
              </a:r>
              <a:r>
                <a:rPr lang="pl-PL" b="1" dirty="0">
                  <a:solidFill>
                    <a:srgbClr val="C00000"/>
                  </a:solidFill>
                  <a:latin typeface="+mj-lt"/>
                </a:rPr>
                <a:t>5,0%</a:t>
              </a:r>
            </a:p>
            <a:p>
              <a:pPr>
                <a:lnSpc>
                  <a:spcPct val="120000"/>
                </a:lnSpc>
              </a:pPr>
              <a:endParaRPr lang="pl-PL" sz="1000" b="1" dirty="0">
                <a:latin typeface="+mj-lt"/>
              </a:endParaRPr>
            </a:p>
            <a:p>
              <a:pPr>
                <a:lnSpc>
                  <a:spcPct val="120000"/>
                </a:lnSpc>
              </a:pPr>
              <a:r>
                <a:rPr lang="pl-PL" b="1" dirty="0">
                  <a:latin typeface="+mj-lt"/>
                </a:rPr>
                <a:t>MOF Trójmiasta: </a:t>
              </a:r>
              <a:r>
                <a:rPr lang="pl-PL" b="1" dirty="0">
                  <a:solidFill>
                    <a:srgbClr val="C00000"/>
                  </a:solidFill>
                  <a:latin typeface="+mj-lt"/>
                </a:rPr>
                <a:t>6,2%</a:t>
              </a:r>
            </a:p>
            <a:p>
              <a:pPr>
                <a:lnSpc>
                  <a:spcPct val="120000"/>
                </a:lnSpc>
              </a:pPr>
              <a:r>
                <a:rPr lang="pl-PL" b="1" dirty="0">
                  <a:latin typeface="+mj-lt"/>
                </a:rPr>
                <a:t>Trójmiasto: </a:t>
              </a:r>
              <a:r>
                <a:rPr lang="pl-PL" b="1" dirty="0">
                  <a:solidFill>
                    <a:srgbClr val="C00000"/>
                  </a:solidFill>
                  <a:latin typeface="+mj-lt"/>
                </a:rPr>
                <a:t>4,0%</a:t>
              </a:r>
            </a:p>
            <a:p>
              <a:pPr>
                <a:lnSpc>
                  <a:spcPct val="120000"/>
                </a:lnSpc>
              </a:pPr>
              <a:endParaRPr lang="pl-PL" sz="1000" b="1" dirty="0">
                <a:latin typeface="+mj-lt"/>
              </a:endParaRPr>
            </a:p>
            <a:p>
              <a:pPr>
                <a:lnSpc>
                  <a:spcPct val="120000"/>
                </a:lnSpc>
              </a:pPr>
              <a:r>
                <a:rPr lang="pl-PL" b="1" dirty="0">
                  <a:latin typeface="+mj-lt"/>
                </a:rPr>
                <a:t>MOF Poznania: </a:t>
              </a:r>
              <a:r>
                <a:rPr lang="pl-PL" b="1" dirty="0">
                  <a:solidFill>
                    <a:srgbClr val="C00000"/>
                  </a:solidFill>
                  <a:latin typeface="+mj-lt"/>
                </a:rPr>
                <a:t>4,8%</a:t>
              </a:r>
            </a:p>
            <a:p>
              <a:pPr>
                <a:lnSpc>
                  <a:spcPct val="120000"/>
                </a:lnSpc>
              </a:pPr>
              <a:r>
                <a:rPr lang="pl-PL" b="1" dirty="0">
                  <a:latin typeface="+mj-lt"/>
                </a:rPr>
                <a:t>Poznań: </a:t>
              </a:r>
              <a:r>
                <a:rPr lang="pl-PL" b="1" dirty="0">
                  <a:solidFill>
                    <a:srgbClr val="C00000"/>
                  </a:solidFill>
                  <a:latin typeface="+mj-lt"/>
                </a:rPr>
                <a:t>2,2%</a:t>
              </a:r>
            </a:p>
          </p:txBody>
        </p:sp>
        <p:cxnSp>
          <p:nvCxnSpPr>
            <p:cNvPr id="13" name="Łącznik prosty 12"/>
            <p:cNvCxnSpPr/>
            <p:nvPr/>
          </p:nvCxnSpPr>
          <p:spPr>
            <a:xfrm>
              <a:off x="308001" y="6173407"/>
              <a:ext cx="21618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pole tekstowe 13"/>
            <p:cNvSpPr txBox="1"/>
            <p:nvPr/>
          </p:nvSpPr>
          <p:spPr>
            <a:xfrm>
              <a:off x="308001" y="6283157"/>
              <a:ext cx="2353648" cy="402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pl-PL" b="1" dirty="0">
                  <a:latin typeface="+mj-lt"/>
                </a:rPr>
                <a:t>RAZEM: </a:t>
              </a:r>
              <a:r>
                <a:rPr lang="pl-PL" b="1" dirty="0">
                  <a:solidFill>
                    <a:srgbClr val="C00000"/>
                  </a:solidFill>
                  <a:latin typeface="+mj-lt"/>
                </a:rPr>
                <a:t>40,0%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9406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zawartości 1"/>
          <p:cNvSpPr txBox="1">
            <a:spLocks/>
          </p:cNvSpPr>
          <p:nvPr/>
        </p:nvSpPr>
        <p:spPr>
          <a:xfrm>
            <a:off x="781050" y="19780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432D01F-0246-4537-85A3-02137C850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dirty="0"/>
              <a:t>4/20/23</a:t>
            </a:fld>
            <a:endParaRPr lang="en-US" dirty="0"/>
          </a:p>
        </p:txBody>
      </p:sp>
      <p:sp>
        <p:nvSpPr>
          <p:cNvPr id="13" name="Trójkąt równoramienny 12">
            <a:extLst>
              <a:ext uri="{FF2B5EF4-FFF2-40B4-BE49-F238E27FC236}">
                <a16:creationId xmlns:a16="http://schemas.microsoft.com/office/drawing/2014/main" id="{BE0DA4E1-8C71-43D3-BE5A-172012847346}"/>
              </a:ext>
            </a:extLst>
          </p:cNvPr>
          <p:cNvSpPr/>
          <p:nvPr/>
        </p:nvSpPr>
        <p:spPr>
          <a:xfrm>
            <a:off x="5153688" y="6235200"/>
            <a:ext cx="823965" cy="622800"/>
          </a:xfrm>
          <a:prstGeom prst="triangle">
            <a:avLst/>
          </a:prstGeom>
          <a:solidFill>
            <a:srgbClr val="A9C7D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831A5A64-6DF0-48F5-973D-4C2F415E9272}"/>
              </a:ext>
            </a:extLst>
          </p:cNvPr>
          <p:cNvSpPr/>
          <p:nvPr/>
        </p:nvSpPr>
        <p:spPr>
          <a:xfrm>
            <a:off x="4882381" y="6232572"/>
            <a:ext cx="683288" cy="624114"/>
          </a:xfrm>
          <a:prstGeom prst="rect">
            <a:avLst/>
          </a:prstGeom>
          <a:solidFill>
            <a:srgbClr val="A9C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596265AB-4652-44D0-8955-FB6757C4F32A}"/>
              </a:ext>
            </a:extLst>
          </p:cNvPr>
          <p:cNvSpPr/>
          <p:nvPr/>
        </p:nvSpPr>
        <p:spPr>
          <a:xfrm>
            <a:off x="0" y="6233886"/>
            <a:ext cx="5074418" cy="624114"/>
          </a:xfrm>
          <a:prstGeom prst="rect">
            <a:avLst/>
          </a:prstGeom>
          <a:solidFill>
            <a:srgbClr val="293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7" name="Trójkąt równoramienny 16">
            <a:extLst>
              <a:ext uri="{FF2B5EF4-FFF2-40B4-BE49-F238E27FC236}">
                <a16:creationId xmlns:a16="http://schemas.microsoft.com/office/drawing/2014/main" id="{22D3D332-9AB9-441F-98FF-3C552B49A727}"/>
              </a:ext>
            </a:extLst>
          </p:cNvPr>
          <p:cNvSpPr/>
          <p:nvPr/>
        </p:nvSpPr>
        <p:spPr>
          <a:xfrm>
            <a:off x="4662435" y="6233886"/>
            <a:ext cx="823965" cy="622800"/>
          </a:xfrm>
          <a:prstGeom prst="triangle">
            <a:avLst/>
          </a:prstGeom>
          <a:solidFill>
            <a:srgbClr val="293F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EC00C781-2804-49B3-A2A7-33CCFEF7AF7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76" y="6318377"/>
            <a:ext cx="1173483" cy="402337"/>
          </a:xfrm>
          <a:prstGeom prst="rect">
            <a:avLst/>
          </a:prstGeom>
        </p:spPr>
      </p:pic>
      <p:sp>
        <p:nvSpPr>
          <p:cNvPr id="20" name="Tytuł 2">
            <a:extLst>
              <a:ext uri="{FF2B5EF4-FFF2-40B4-BE49-F238E27FC236}">
                <a16:creationId xmlns:a16="http://schemas.microsoft.com/office/drawing/2014/main" id="{9FA31326-FAAA-4BD0-97CF-95D99119D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-23813"/>
            <a:ext cx="11444287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2800" b="0" dirty="0">
                <a:effectLst/>
                <a:latin typeface="+mn-lt"/>
              </a:rPr>
              <a:t>Struktura mieszkań oddanych do użytku w latach 2017–2021 w podziale na sektory z uwzględnienie typów  miast </a:t>
            </a:r>
            <a:r>
              <a:rPr lang="pl-PL" sz="2800" b="1" dirty="0">
                <a:solidFill>
                  <a:srgbClr val="FC780B"/>
                </a:solidFill>
                <a:latin typeface="+mn-lt"/>
              </a:rPr>
              <a:t>  </a:t>
            </a:r>
            <a:endParaRPr lang="pl-PL" sz="2800" dirty="0">
              <a:solidFill>
                <a:srgbClr val="FC780B"/>
              </a:solidFill>
              <a:latin typeface="+mn-lt"/>
            </a:endParaRPr>
          </a:p>
        </p:txBody>
      </p:sp>
      <p:pic>
        <p:nvPicPr>
          <p:cNvPr id="1026" name="Picture 2" descr="Obraz zawierający wykres&#10;&#10;Opis wygenerowany automatycznie">
            <a:extLst>
              <a:ext uri="{FF2B5EF4-FFF2-40B4-BE49-F238E27FC236}">
                <a16:creationId xmlns:a16="http://schemas.microsoft.com/office/drawing/2014/main" id="{96759D6C-DD7F-7823-4D1B-07C4380A6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56945"/>
            <a:ext cx="9863137" cy="483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84457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zawartości 1"/>
          <p:cNvSpPr txBox="1">
            <a:spLocks/>
          </p:cNvSpPr>
          <p:nvPr/>
        </p:nvSpPr>
        <p:spPr>
          <a:xfrm>
            <a:off x="781050" y="19780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432D01F-0246-4537-85A3-02137C850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dirty="0"/>
              <a:t>4/20/23</a:t>
            </a:fld>
            <a:endParaRPr lang="en-US" dirty="0"/>
          </a:p>
        </p:txBody>
      </p:sp>
      <p:sp>
        <p:nvSpPr>
          <p:cNvPr id="13" name="Trójkąt równoramienny 12">
            <a:extLst>
              <a:ext uri="{FF2B5EF4-FFF2-40B4-BE49-F238E27FC236}">
                <a16:creationId xmlns:a16="http://schemas.microsoft.com/office/drawing/2014/main" id="{BE0DA4E1-8C71-43D3-BE5A-172012847346}"/>
              </a:ext>
            </a:extLst>
          </p:cNvPr>
          <p:cNvSpPr/>
          <p:nvPr/>
        </p:nvSpPr>
        <p:spPr>
          <a:xfrm>
            <a:off x="5153688" y="6235200"/>
            <a:ext cx="823965" cy="622800"/>
          </a:xfrm>
          <a:prstGeom prst="triangle">
            <a:avLst/>
          </a:prstGeom>
          <a:solidFill>
            <a:srgbClr val="A9C7D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831A5A64-6DF0-48F5-973D-4C2F415E9272}"/>
              </a:ext>
            </a:extLst>
          </p:cNvPr>
          <p:cNvSpPr/>
          <p:nvPr/>
        </p:nvSpPr>
        <p:spPr>
          <a:xfrm>
            <a:off x="4882381" y="6232572"/>
            <a:ext cx="683288" cy="624114"/>
          </a:xfrm>
          <a:prstGeom prst="rect">
            <a:avLst/>
          </a:prstGeom>
          <a:solidFill>
            <a:srgbClr val="A9C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596265AB-4652-44D0-8955-FB6757C4F32A}"/>
              </a:ext>
            </a:extLst>
          </p:cNvPr>
          <p:cNvSpPr/>
          <p:nvPr/>
        </p:nvSpPr>
        <p:spPr>
          <a:xfrm>
            <a:off x="0" y="6233886"/>
            <a:ext cx="5074418" cy="624114"/>
          </a:xfrm>
          <a:prstGeom prst="rect">
            <a:avLst/>
          </a:prstGeom>
          <a:solidFill>
            <a:srgbClr val="293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7" name="Trójkąt równoramienny 16">
            <a:extLst>
              <a:ext uri="{FF2B5EF4-FFF2-40B4-BE49-F238E27FC236}">
                <a16:creationId xmlns:a16="http://schemas.microsoft.com/office/drawing/2014/main" id="{22D3D332-9AB9-441F-98FF-3C552B49A727}"/>
              </a:ext>
            </a:extLst>
          </p:cNvPr>
          <p:cNvSpPr/>
          <p:nvPr/>
        </p:nvSpPr>
        <p:spPr>
          <a:xfrm>
            <a:off x="4662435" y="6233886"/>
            <a:ext cx="823965" cy="622800"/>
          </a:xfrm>
          <a:prstGeom prst="triangle">
            <a:avLst/>
          </a:prstGeom>
          <a:solidFill>
            <a:srgbClr val="293F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EC00C781-2804-49B3-A2A7-33CCFEF7AF7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76" y="6318377"/>
            <a:ext cx="1173483" cy="402337"/>
          </a:xfrm>
          <a:prstGeom prst="rect">
            <a:avLst/>
          </a:prstGeom>
        </p:spPr>
      </p:pic>
      <p:sp>
        <p:nvSpPr>
          <p:cNvPr id="20" name="Tytuł 2">
            <a:extLst>
              <a:ext uri="{FF2B5EF4-FFF2-40B4-BE49-F238E27FC236}">
                <a16:creationId xmlns:a16="http://schemas.microsoft.com/office/drawing/2014/main" id="{9FA31326-FAAA-4BD0-97CF-95D99119D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76" y="193674"/>
            <a:ext cx="11101249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2800" dirty="0">
                <a:solidFill>
                  <a:srgbClr val="FC780B"/>
                </a:solidFill>
                <a:latin typeface="+mn-lt"/>
              </a:rPr>
              <a:t>Instrumenty wsparcia mieszkalnictwa (</a:t>
            </a:r>
            <a:r>
              <a:rPr lang="pl-PL" sz="2800">
                <a:solidFill>
                  <a:srgbClr val="FC780B"/>
                </a:solidFill>
                <a:latin typeface="+mn-lt"/>
              </a:rPr>
              <a:t>poza budownictwem indywidualnym </a:t>
            </a:r>
            <a:r>
              <a:rPr lang="pl-PL" sz="2800" dirty="0">
                <a:solidFill>
                  <a:srgbClr val="FC780B"/>
                </a:solidFill>
                <a:latin typeface="+mn-lt"/>
              </a:rPr>
              <a:t>i deweloperskim)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27A1700-7E84-6321-009B-4E998143F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9237"/>
            <a:ext cx="12192000" cy="533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00961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zawartości 1"/>
          <p:cNvSpPr txBox="1">
            <a:spLocks/>
          </p:cNvSpPr>
          <p:nvPr/>
        </p:nvSpPr>
        <p:spPr>
          <a:xfrm>
            <a:off x="781050" y="19780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432D01F-0246-4537-85A3-02137C850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dirty="0"/>
              <a:t>4/20/23</a:t>
            </a:fld>
            <a:endParaRPr lang="en-US" dirty="0"/>
          </a:p>
        </p:txBody>
      </p:sp>
      <p:sp>
        <p:nvSpPr>
          <p:cNvPr id="13" name="Trójkąt równoramienny 12">
            <a:extLst>
              <a:ext uri="{FF2B5EF4-FFF2-40B4-BE49-F238E27FC236}">
                <a16:creationId xmlns:a16="http://schemas.microsoft.com/office/drawing/2014/main" id="{BE0DA4E1-8C71-43D3-BE5A-172012847346}"/>
              </a:ext>
            </a:extLst>
          </p:cNvPr>
          <p:cNvSpPr/>
          <p:nvPr/>
        </p:nvSpPr>
        <p:spPr>
          <a:xfrm>
            <a:off x="5153688" y="6235200"/>
            <a:ext cx="823965" cy="622800"/>
          </a:xfrm>
          <a:prstGeom prst="triangle">
            <a:avLst/>
          </a:prstGeom>
          <a:solidFill>
            <a:srgbClr val="A9C7D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831A5A64-6DF0-48F5-973D-4C2F415E9272}"/>
              </a:ext>
            </a:extLst>
          </p:cNvPr>
          <p:cNvSpPr/>
          <p:nvPr/>
        </p:nvSpPr>
        <p:spPr>
          <a:xfrm>
            <a:off x="4882381" y="6232572"/>
            <a:ext cx="683288" cy="624114"/>
          </a:xfrm>
          <a:prstGeom prst="rect">
            <a:avLst/>
          </a:prstGeom>
          <a:solidFill>
            <a:srgbClr val="A9C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596265AB-4652-44D0-8955-FB6757C4F32A}"/>
              </a:ext>
            </a:extLst>
          </p:cNvPr>
          <p:cNvSpPr/>
          <p:nvPr/>
        </p:nvSpPr>
        <p:spPr>
          <a:xfrm>
            <a:off x="0" y="6233886"/>
            <a:ext cx="5074418" cy="624114"/>
          </a:xfrm>
          <a:prstGeom prst="rect">
            <a:avLst/>
          </a:prstGeom>
          <a:solidFill>
            <a:srgbClr val="293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7" name="Trójkąt równoramienny 16">
            <a:extLst>
              <a:ext uri="{FF2B5EF4-FFF2-40B4-BE49-F238E27FC236}">
                <a16:creationId xmlns:a16="http://schemas.microsoft.com/office/drawing/2014/main" id="{22D3D332-9AB9-441F-98FF-3C552B49A727}"/>
              </a:ext>
            </a:extLst>
          </p:cNvPr>
          <p:cNvSpPr/>
          <p:nvPr/>
        </p:nvSpPr>
        <p:spPr>
          <a:xfrm>
            <a:off x="4662435" y="6233886"/>
            <a:ext cx="823965" cy="622800"/>
          </a:xfrm>
          <a:prstGeom prst="triangle">
            <a:avLst/>
          </a:prstGeom>
          <a:solidFill>
            <a:srgbClr val="293F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EC00C781-2804-49B3-A2A7-33CCFEF7AF7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76" y="6318377"/>
            <a:ext cx="1173483" cy="402337"/>
          </a:xfrm>
          <a:prstGeom prst="rect">
            <a:avLst/>
          </a:prstGeom>
        </p:spPr>
      </p:pic>
      <p:sp>
        <p:nvSpPr>
          <p:cNvPr id="20" name="Tytuł 2">
            <a:extLst>
              <a:ext uri="{FF2B5EF4-FFF2-40B4-BE49-F238E27FC236}">
                <a16:creationId xmlns:a16="http://schemas.microsoft.com/office/drawing/2014/main" id="{9FA31326-FAAA-4BD0-97CF-95D99119D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-23813"/>
            <a:ext cx="11444287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Wsparcie budowy mieszkań w latach 2007–2022 (rozpoczęte inwestycje) według stanu na dzień 23.09.2022 r. </a:t>
            </a:r>
            <a:endParaRPr lang="pl-PL" sz="2800" dirty="0">
              <a:solidFill>
                <a:srgbClr val="FC780B"/>
              </a:solidFill>
              <a:latin typeface="+mn-lt"/>
            </a:endParaRPr>
          </a:p>
        </p:txBody>
      </p:sp>
      <p:pic>
        <p:nvPicPr>
          <p:cNvPr id="3074" name="Picture 2" descr="Obraz zawierający wykres&#10;&#10;Opis wygenerowany automatycznie">
            <a:extLst>
              <a:ext uri="{FF2B5EF4-FFF2-40B4-BE49-F238E27FC236}">
                <a16:creationId xmlns:a16="http://schemas.microsoft.com/office/drawing/2014/main" id="{B5D418EF-085A-A563-83CA-05C7185D3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063" y="1011521"/>
            <a:ext cx="8323263" cy="570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78732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2820</TotalTime>
  <Words>340</Words>
  <Application>Microsoft Macintosh PowerPoint</Application>
  <PresentationFormat>Panoramiczny</PresentationFormat>
  <Paragraphs>63</Paragraphs>
  <Slides>11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 </vt:lpstr>
      <vt:lpstr>Hierarchia osadnicza  miast w Polsce </vt:lpstr>
      <vt:lpstr>Prezentacja programu PowerPoint</vt:lpstr>
      <vt:lpstr>Struktura mieszkań oddanych do użytku w latach 2017–2021 w podziale na sektory z uwzględnienie typów  miast   </vt:lpstr>
      <vt:lpstr>Instrumenty wsparcia mieszkalnictwa (poza budownictwem indywidualnym i deweloperskim)</vt:lpstr>
      <vt:lpstr>Wsparcie budowy mieszkań w latach 2007–2022 (rozpoczęte inwestycje) według stanu na dzień 23.09.2022 r. </vt:lpstr>
      <vt:lpstr>Rozmieszczenie inwestycji mieszkaniowych w ramach działalności PFR Nieruchomości,  według stanu na koniec 2021 r.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 Salata</dc:creator>
  <cp:lastModifiedBy>Wojciech Jarczewski</cp:lastModifiedBy>
  <cp:revision>148</cp:revision>
  <dcterms:created xsi:type="dcterms:W3CDTF">2019-09-03T09:42:27Z</dcterms:created>
  <dcterms:modified xsi:type="dcterms:W3CDTF">2023-04-20T07:50:21Z</dcterms:modified>
</cp:coreProperties>
</file>