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678" r:id="rId5"/>
    <p:sldMasterId id="2147483674" r:id="rId6"/>
  </p:sldMasterIdLst>
  <p:notesMasterIdLst>
    <p:notesMasterId r:id="rId22"/>
  </p:notesMasterIdLst>
  <p:sldIdLst>
    <p:sldId id="263" r:id="rId7"/>
    <p:sldId id="262" r:id="rId8"/>
    <p:sldId id="265" r:id="rId9"/>
    <p:sldId id="266" r:id="rId10"/>
    <p:sldId id="267" r:id="rId11"/>
    <p:sldId id="269" r:id="rId12"/>
    <p:sldId id="274" r:id="rId13"/>
    <p:sldId id="276" r:id="rId14"/>
    <p:sldId id="277" r:id="rId15"/>
    <p:sldId id="275" r:id="rId16"/>
    <p:sldId id="260" r:id="rId17"/>
    <p:sldId id="273" r:id="rId18"/>
    <p:sldId id="278" r:id="rId19"/>
    <p:sldId id="261" r:id="rId20"/>
    <p:sldId id="271" r:id="rId21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45F"/>
    <a:srgbClr val="1A1A1A"/>
    <a:srgbClr val="595959"/>
    <a:srgbClr val="434343"/>
    <a:srgbClr val="FBB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iej Schiffmann" userId="0307762c-1365-4977-9b9b-fcf8aeeee942" providerId="ADAL" clId="{5506C16A-2BCB-4592-93D2-F9D4FCA5A1BD}"/>
    <pc:docChg chg="modSld">
      <pc:chgData name="Maciej Schiffmann" userId="0307762c-1365-4977-9b9b-fcf8aeeee942" providerId="ADAL" clId="{5506C16A-2BCB-4592-93D2-F9D4FCA5A1BD}" dt="2023-04-20T13:47:30.882" v="7" actId="20577"/>
      <pc:docMkLst>
        <pc:docMk/>
      </pc:docMkLst>
      <pc:sldChg chg="modSp">
        <pc:chgData name="Maciej Schiffmann" userId="0307762c-1365-4977-9b9b-fcf8aeeee942" providerId="ADAL" clId="{5506C16A-2BCB-4592-93D2-F9D4FCA5A1BD}" dt="2023-04-20T13:47:30.882" v="7" actId="20577"/>
        <pc:sldMkLst>
          <pc:docMk/>
          <pc:sldMk cId="4065117122" sldId="277"/>
        </pc:sldMkLst>
        <pc:spChg chg="mod">
          <ac:chgData name="Maciej Schiffmann" userId="0307762c-1365-4977-9b9b-fcf8aeeee942" providerId="ADAL" clId="{5506C16A-2BCB-4592-93D2-F9D4FCA5A1BD}" dt="2023-04-20T13:47:30.882" v="7" actId="20577"/>
          <ac:spMkLst>
            <pc:docMk/>
            <pc:sldMk cId="4065117122" sldId="277"/>
            <ac:spMk id="5" creationId="{BD69C0BB-0CC3-6321-CEE3-A9B24567BF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A0DDF-1BBC-414C-94C4-81B432A91B9E}" type="datetimeFigureOut">
              <a:rPr lang="pl-PL" smtClean="0"/>
              <a:t>20.04.2023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C87ED-7B4B-490B-A594-4839EFC70B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00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C87ED-7B4B-490B-A594-4839EFC70B7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17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C87ED-7B4B-490B-A594-4839EFC70B7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75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1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87954" y="1321285"/>
            <a:ext cx="4140000" cy="27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3848" y="1321285"/>
            <a:ext cx="4140000" cy="27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04F562EB-0355-4B70-8743-731EA46E5E4C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987954" y="4233852"/>
            <a:ext cx="4068001" cy="45269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53;p7">
            <a:extLst>
              <a:ext uri="{FF2B5EF4-FFF2-40B4-BE49-F238E27FC236}">
                <a16:creationId xmlns:a16="http://schemas.microsoft.com/office/drawing/2014/main" id="{71368CDE-33F0-4A5F-8638-DBCF7134DE5C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73848" y="4213432"/>
            <a:ext cx="4068000" cy="45269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4888968B-5079-4C73-9CA4-3CCF6D86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0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4468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i krótk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52116" y="1237065"/>
            <a:ext cx="46836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57099" y="3076665"/>
            <a:ext cx="2581200" cy="1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6E9AD8-83CA-4AC6-8B7F-ABC5B9100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DD479602-0B39-4C84-8526-E90362850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099" y="1237065"/>
            <a:ext cx="3322800" cy="160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34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aż 3 zdjęć (pion)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5297" y="1255065"/>
            <a:ext cx="1976400" cy="326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71200" y="1255065"/>
            <a:ext cx="1972800" cy="16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5" name="Symbol zastępczy obrazu 2">
            <a:extLst>
              <a:ext uri="{FF2B5EF4-FFF2-40B4-BE49-F238E27FC236}">
                <a16:creationId xmlns:a16="http://schemas.microsoft.com/office/drawing/2014/main" id="{798D8A14-4D13-493C-BE80-435A6CEDFF6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171200" y="2903865"/>
            <a:ext cx="1972800" cy="16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2B12E869-96FF-466F-A149-B7AAD23EE87A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065297" y="4552665"/>
            <a:ext cx="4068000" cy="4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A5F4AD-9828-49A1-83A3-17FAC94F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1" name="Google Shape;53;p7">
            <a:extLst>
              <a:ext uri="{FF2B5EF4-FFF2-40B4-BE49-F238E27FC236}">
                <a16:creationId xmlns:a16="http://schemas.microsoft.com/office/drawing/2014/main" id="{6743D218-C9E8-449D-807B-7C4AEA55F65F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757098" y="1255065"/>
            <a:ext cx="3374679" cy="753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800" b="1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6AFD9FD-854E-4796-9E8D-094DC883B7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904" y="2505656"/>
            <a:ext cx="3322800" cy="21564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85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aż 3 zdjęć (poziom)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40;p30">
            <a:extLst>
              <a:ext uri="{FF2B5EF4-FFF2-40B4-BE49-F238E27FC236}">
                <a16:creationId xmlns:a16="http://schemas.microsoft.com/office/drawing/2014/main" id="{1A2AF6AF-88F2-4213-98A1-765F7BD8937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547;p30">
            <a:extLst>
              <a:ext uri="{FF2B5EF4-FFF2-40B4-BE49-F238E27FC236}">
                <a16:creationId xmlns:a16="http://schemas.microsoft.com/office/drawing/2014/main" id="{4A75AAD0-55C9-45E8-A826-14FD3FFB93BC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" name="Symbol zastępczy tytułu 1">
            <a:extLst>
              <a:ext uri="{FF2B5EF4-FFF2-40B4-BE49-F238E27FC236}">
                <a16:creationId xmlns:a16="http://schemas.microsoft.com/office/drawing/2014/main" id="{C65EAC7E-B018-4901-9DE8-4C3C9F1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28" name="Google Shape;540;p30">
            <a:extLst>
              <a:ext uri="{FF2B5EF4-FFF2-40B4-BE49-F238E27FC236}">
                <a16:creationId xmlns:a16="http://schemas.microsoft.com/office/drawing/2014/main" id="{869B3BCC-4A32-45DC-84CA-FE9F6B74DF32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Google Shape;547;p30">
            <a:extLst>
              <a:ext uri="{FF2B5EF4-FFF2-40B4-BE49-F238E27FC236}">
                <a16:creationId xmlns:a16="http://schemas.microsoft.com/office/drawing/2014/main" id="{E9A43360-68F1-4B79-9349-1D7D5214ADF3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" name="Google Shape;540;p30">
            <a:extLst>
              <a:ext uri="{FF2B5EF4-FFF2-40B4-BE49-F238E27FC236}">
                <a16:creationId xmlns:a16="http://schemas.microsoft.com/office/drawing/2014/main" id="{67459BA8-A166-4787-BEA1-63D774ABB2D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" name="Google Shape;547;p30">
            <a:extLst>
              <a:ext uri="{FF2B5EF4-FFF2-40B4-BE49-F238E27FC236}">
                <a16:creationId xmlns:a16="http://schemas.microsoft.com/office/drawing/2014/main" id="{29A9D6FC-E798-48CC-B5A9-1C36D882D50A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" name="Symbol zastępczy obrazu 3">
            <a:extLst>
              <a:ext uri="{FF2B5EF4-FFF2-40B4-BE49-F238E27FC236}">
                <a16:creationId xmlns:a16="http://schemas.microsoft.com/office/drawing/2014/main" id="{7D35C5A7-BC60-408A-8D3D-1B825A275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716" y="1583150"/>
            <a:ext cx="2501699" cy="13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39" name="Symbol zastępczy obrazu 32">
            <a:extLst>
              <a:ext uri="{FF2B5EF4-FFF2-40B4-BE49-F238E27FC236}">
                <a16:creationId xmlns:a16="http://schemas.microsoft.com/office/drawing/2014/main" id="{CAC2AA08-A06A-4E5A-9007-A680F9987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5922" y="1583150"/>
            <a:ext cx="2502000" cy="13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40" name="Symbol zastępczy obrazu 36">
            <a:extLst>
              <a:ext uri="{FF2B5EF4-FFF2-40B4-BE49-F238E27FC236}">
                <a16:creationId xmlns:a16="http://schemas.microsoft.com/office/drawing/2014/main" id="{21B7017C-7767-4359-9724-3B5A2917BD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4223" y="2926457"/>
            <a:ext cx="2502000" cy="13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80DA5C08-1A2E-4EAF-A78F-D974132B271A}"/>
              </a:ext>
            </a:extLst>
          </p:cNvPr>
          <p:cNvSpPr/>
          <p:nvPr userDrawn="1"/>
        </p:nvSpPr>
        <p:spPr>
          <a:xfrm>
            <a:off x="3294223" y="1572857"/>
            <a:ext cx="2502000" cy="13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rójkąt równoramienny 41">
            <a:extLst>
              <a:ext uri="{FF2B5EF4-FFF2-40B4-BE49-F238E27FC236}">
                <a16:creationId xmlns:a16="http://schemas.microsoft.com/office/drawing/2014/main" id="{96E75230-7F16-4019-AED8-4CD10A2AF71F}"/>
              </a:ext>
            </a:extLst>
          </p:cNvPr>
          <p:cNvSpPr/>
          <p:nvPr userDrawn="1"/>
        </p:nvSpPr>
        <p:spPr>
          <a:xfrm rot="10800000">
            <a:off x="3530093" y="2926457"/>
            <a:ext cx="304800" cy="147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D700FE66-780E-4977-9F9D-31EE795C0C20}"/>
              </a:ext>
            </a:extLst>
          </p:cNvPr>
          <p:cNvSpPr/>
          <p:nvPr userDrawn="1"/>
        </p:nvSpPr>
        <p:spPr>
          <a:xfrm>
            <a:off x="792223" y="2936750"/>
            <a:ext cx="2502000" cy="13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673A52D6-94A9-4F7B-B703-E5C002B625BB}"/>
              </a:ext>
            </a:extLst>
          </p:cNvPr>
          <p:cNvSpPr/>
          <p:nvPr userDrawn="1"/>
        </p:nvSpPr>
        <p:spPr>
          <a:xfrm>
            <a:off x="5795922" y="2926456"/>
            <a:ext cx="2502000" cy="13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rójkąt równoramienny 44">
            <a:extLst>
              <a:ext uri="{FF2B5EF4-FFF2-40B4-BE49-F238E27FC236}">
                <a16:creationId xmlns:a16="http://schemas.microsoft.com/office/drawing/2014/main" id="{DF6A7CBF-FBD3-4D6F-8DD6-306565EFA0A0}"/>
              </a:ext>
            </a:extLst>
          </p:cNvPr>
          <p:cNvSpPr/>
          <p:nvPr userDrawn="1"/>
        </p:nvSpPr>
        <p:spPr>
          <a:xfrm>
            <a:off x="1034563" y="2799923"/>
            <a:ext cx="304800" cy="147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Trójkąt równoramienny 45">
            <a:extLst>
              <a:ext uri="{FF2B5EF4-FFF2-40B4-BE49-F238E27FC236}">
                <a16:creationId xmlns:a16="http://schemas.microsoft.com/office/drawing/2014/main" id="{897A9E98-89FE-487A-8B95-9C768359767F}"/>
              </a:ext>
            </a:extLst>
          </p:cNvPr>
          <p:cNvSpPr/>
          <p:nvPr userDrawn="1"/>
        </p:nvSpPr>
        <p:spPr>
          <a:xfrm>
            <a:off x="7804637" y="2789630"/>
            <a:ext cx="304800" cy="147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Symbol zastępczy tekstu 5">
            <a:extLst>
              <a:ext uri="{FF2B5EF4-FFF2-40B4-BE49-F238E27FC236}">
                <a16:creationId xmlns:a16="http://schemas.microsoft.com/office/drawing/2014/main" id="{E0328A80-7119-43CE-8A2F-8591D8B893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0221" y="1658143"/>
            <a:ext cx="2267153" cy="11124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Lato" panose="020B0604020202020204"/>
              </a:defRPr>
            </a:lvl1pPr>
            <a:lvl5pPr marL="1828800" indent="0">
              <a:buNone/>
              <a:defRPr/>
            </a:lvl5pPr>
          </a:lstStyle>
          <a:p>
            <a:pPr lvl="0"/>
            <a:endParaRPr lang="pl-PL"/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A36CC064-DC4A-44CB-BF03-79B3B15729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7231" y="3047050"/>
            <a:ext cx="2267153" cy="11124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Lato" panose="020B0604020202020204"/>
              </a:defRPr>
            </a:lvl1pPr>
            <a:lvl5pPr marL="1828800" indent="0">
              <a:buNone/>
              <a:defRPr/>
            </a:lvl5pPr>
          </a:lstStyle>
          <a:p>
            <a:pPr lvl="0"/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D4F745A4-70E6-4FA1-A5E1-2521DCB1BE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3496" y="3047050"/>
            <a:ext cx="2267153" cy="11124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Lato" panose="020B0604020202020204"/>
              </a:defRPr>
            </a:lvl1pPr>
            <a:lvl5pPr marL="1828800" indent="0">
              <a:buNone/>
              <a:defRPr/>
            </a:lvl5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18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40;p30">
            <a:extLst>
              <a:ext uri="{FF2B5EF4-FFF2-40B4-BE49-F238E27FC236}">
                <a16:creationId xmlns:a16="http://schemas.microsoft.com/office/drawing/2014/main" id="{1A2AF6AF-88F2-4213-98A1-765F7BD8937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547;p30">
            <a:extLst>
              <a:ext uri="{FF2B5EF4-FFF2-40B4-BE49-F238E27FC236}">
                <a16:creationId xmlns:a16="http://schemas.microsoft.com/office/drawing/2014/main" id="{4A75AAD0-55C9-45E8-A826-14FD3FFB93BC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" name="Symbol zastępczy tytułu 1">
            <a:extLst>
              <a:ext uri="{FF2B5EF4-FFF2-40B4-BE49-F238E27FC236}">
                <a16:creationId xmlns:a16="http://schemas.microsoft.com/office/drawing/2014/main" id="{C65EAC7E-B018-4901-9DE8-4C3C9F1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Symbol zastępczy obrazu 2">
            <a:extLst>
              <a:ext uri="{FF2B5EF4-FFF2-40B4-BE49-F238E27FC236}">
                <a16:creationId xmlns:a16="http://schemas.microsoft.com/office/drawing/2014/main" id="{58880032-7E3E-424D-9C7F-BA8B9003A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519" y="1249806"/>
            <a:ext cx="7752778" cy="34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6ABF0EAA-2DF8-4E28-8B87-974777AE7330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43520" y="4705966"/>
            <a:ext cx="7752777" cy="336431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59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51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lan prezentacji">
    <p:bg>
      <p:bgPr>
        <a:solidFill>
          <a:srgbClr val="3C4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9AB5A-106D-49A8-86BA-0867AD3E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7886700" cy="96720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8B4C7D-EF8C-4E91-9EE9-1282C401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752" y="1891903"/>
            <a:ext cx="3409312" cy="2371577"/>
          </a:xfrm>
        </p:spPr>
        <p:txBody>
          <a:bodyPr>
            <a:normAutofit/>
          </a:bodyPr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DCDB782-9F40-480F-8A6F-C0E0CE47B2FA}"/>
              </a:ext>
            </a:extLst>
          </p:cNvPr>
          <p:cNvGrpSpPr/>
          <p:nvPr userDrawn="1"/>
        </p:nvGrpSpPr>
        <p:grpSpPr>
          <a:xfrm>
            <a:off x="628671" y="4361149"/>
            <a:ext cx="745762" cy="45826"/>
            <a:chOff x="628671" y="4361149"/>
            <a:chExt cx="745762" cy="45826"/>
          </a:xfrm>
        </p:grpSpPr>
        <p:sp>
          <p:nvSpPr>
            <p:cNvPr id="14" name="Google Shape;26;p4">
              <a:extLst>
                <a:ext uri="{FF2B5EF4-FFF2-40B4-BE49-F238E27FC236}">
                  <a16:creationId xmlns:a16="http://schemas.microsoft.com/office/drawing/2014/main" id="{F1D2DA65-BC39-4379-9631-D49BE742D40B}"/>
                </a:ext>
              </a:extLst>
            </p:cNvPr>
            <p:cNvSpPr/>
            <p:nvPr/>
          </p:nvSpPr>
          <p:spPr>
            <a:xfrm rot="16200000">
              <a:off x="1165091" y="4197632"/>
              <a:ext cx="45826" cy="37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15" name="Google Shape;27;p4">
              <a:extLst>
                <a:ext uri="{FF2B5EF4-FFF2-40B4-BE49-F238E27FC236}">
                  <a16:creationId xmlns:a16="http://schemas.microsoft.com/office/drawing/2014/main" id="{9D716913-1FC1-47CF-A9F5-870322B1CA3D}"/>
                </a:ext>
              </a:extLst>
            </p:cNvPr>
            <p:cNvSpPr/>
            <p:nvPr/>
          </p:nvSpPr>
          <p:spPr>
            <a:xfrm rot="16200000">
              <a:off x="793764" y="4196056"/>
              <a:ext cx="45826" cy="376012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984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szare tło">
    <p:bg>
      <p:bgPr>
        <a:solidFill>
          <a:srgbClr val="595959">
            <a:alpha val="3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9AB5A-106D-49A8-86BA-0867AD3E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7886700" cy="2347393"/>
          </a:xfrm>
        </p:spPr>
        <p:txBody>
          <a:bodyPr anchor="t">
            <a:normAutofit/>
          </a:bodyPr>
          <a:lstStyle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BFB6F83-DD95-4FE5-8CB8-EEE1BB33AEDF}"/>
              </a:ext>
            </a:extLst>
          </p:cNvPr>
          <p:cNvGrpSpPr/>
          <p:nvPr userDrawn="1"/>
        </p:nvGrpSpPr>
        <p:grpSpPr>
          <a:xfrm>
            <a:off x="628671" y="4361149"/>
            <a:ext cx="745762" cy="45826"/>
            <a:chOff x="628671" y="4361149"/>
            <a:chExt cx="745762" cy="45826"/>
          </a:xfrm>
        </p:grpSpPr>
        <p:sp>
          <p:nvSpPr>
            <p:cNvPr id="21" name="Google Shape;26;p4">
              <a:extLst>
                <a:ext uri="{FF2B5EF4-FFF2-40B4-BE49-F238E27FC236}">
                  <a16:creationId xmlns:a16="http://schemas.microsoft.com/office/drawing/2014/main" id="{5DDD4061-5105-4726-9117-6D34D45E3FD2}"/>
                </a:ext>
              </a:extLst>
            </p:cNvPr>
            <p:cNvSpPr/>
            <p:nvPr/>
          </p:nvSpPr>
          <p:spPr>
            <a:xfrm rot="16200000">
              <a:off x="1165091" y="4197632"/>
              <a:ext cx="45826" cy="37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22" name="Google Shape;27;p4">
              <a:extLst>
                <a:ext uri="{FF2B5EF4-FFF2-40B4-BE49-F238E27FC236}">
                  <a16:creationId xmlns:a16="http://schemas.microsoft.com/office/drawing/2014/main" id="{4ACBFDE0-270E-451A-99A9-700ADC62B29E}"/>
                </a:ext>
              </a:extLst>
            </p:cNvPr>
            <p:cNvSpPr/>
            <p:nvPr/>
          </p:nvSpPr>
          <p:spPr>
            <a:xfrm rot="16200000">
              <a:off x="793764" y="4196056"/>
              <a:ext cx="45826" cy="376012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7728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ażna myśl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1B263B-8343-4068-B97F-D39194396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89" y="1454986"/>
            <a:ext cx="7009200" cy="349200"/>
          </a:xfrm>
        </p:spPr>
        <p:txBody>
          <a:bodyPr lIns="0" anchor="t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E585EE-8F29-4A8E-95F3-A50C82F83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989" y="1951037"/>
            <a:ext cx="6858000" cy="1243013"/>
          </a:xfrm>
        </p:spPr>
        <p:txBody>
          <a:bodyPr lIns="0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Lato" panose="020B060402020202020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grpSp>
        <p:nvGrpSpPr>
          <p:cNvPr id="7" name="Google Shape;89;p14">
            <a:extLst>
              <a:ext uri="{FF2B5EF4-FFF2-40B4-BE49-F238E27FC236}">
                <a16:creationId xmlns:a16="http://schemas.microsoft.com/office/drawing/2014/main" id="{F5313D9F-BBDA-4D26-BEF9-8DE8A3A5920D}"/>
              </a:ext>
            </a:extLst>
          </p:cNvPr>
          <p:cNvGrpSpPr/>
          <p:nvPr userDrawn="1"/>
        </p:nvGrpSpPr>
        <p:grpSpPr>
          <a:xfrm>
            <a:off x="757989" y="1262309"/>
            <a:ext cx="745762" cy="45826"/>
            <a:chOff x="4580561" y="2589004"/>
            <a:chExt cx="1064462" cy="25200"/>
          </a:xfrm>
        </p:grpSpPr>
        <p:sp>
          <p:nvSpPr>
            <p:cNvPr id="8" name="Google Shape;90;p14">
              <a:extLst>
                <a:ext uri="{FF2B5EF4-FFF2-40B4-BE49-F238E27FC236}">
                  <a16:creationId xmlns:a16="http://schemas.microsoft.com/office/drawing/2014/main" id="{3ACBC9DA-E36D-4260-B4B3-EA1D0F8C6BF5}"/>
                </a:ext>
              </a:extLst>
            </p:cNvPr>
            <p:cNvSpPr/>
            <p:nvPr/>
          </p:nvSpPr>
          <p:spPr>
            <a:xfrm rot="16200000">
              <a:off x="5366323" y="2335504"/>
              <a:ext cx="25200" cy="532200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;p14">
              <a:extLst>
                <a:ext uri="{FF2B5EF4-FFF2-40B4-BE49-F238E27FC236}">
                  <a16:creationId xmlns:a16="http://schemas.microsoft.com/office/drawing/2014/main" id="{7F6F6D40-27AC-4F28-9300-99878021AC25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342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żny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22D7295-7AD4-4301-9F59-B8BB79DB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400" y="736544"/>
            <a:ext cx="7495200" cy="3672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07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28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żny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22D7295-7AD4-4301-9F59-B8BB79DB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400" y="736544"/>
            <a:ext cx="7495200" cy="3672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8408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żny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22D7295-7AD4-4301-9F59-B8BB79DB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400" y="736544"/>
            <a:ext cx="7495200" cy="3672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873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tytuł i teks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-49"/>
            <a:ext cx="4572000" cy="5145088"/>
          </a:xfrm>
          <a:prstGeom prst="rect">
            <a:avLst/>
          </a:prstGeom>
          <a:solidFill>
            <a:srgbClr val="595959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B9A3C89-8B7A-4B27-B8C8-32258F880009}"/>
              </a:ext>
            </a:extLst>
          </p:cNvPr>
          <p:cNvGrpSpPr/>
          <p:nvPr userDrawn="1"/>
        </p:nvGrpSpPr>
        <p:grpSpPr>
          <a:xfrm>
            <a:off x="830393" y="1191624"/>
            <a:ext cx="745762" cy="45840"/>
            <a:chOff x="830393" y="1191624"/>
            <a:chExt cx="745762" cy="45840"/>
          </a:xfrm>
        </p:grpSpPr>
        <p:sp>
          <p:nvSpPr>
            <p:cNvPr id="64" name="Google Shape;64;p9"/>
            <p:cNvSpPr/>
            <p:nvPr/>
          </p:nvSpPr>
          <p:spPr>
            <a:xfrm rot="16200000">
              <a:off x="1366806" y="1028114"/>
              <a:ext cx="45840" cy="3728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9"/>
            <p:cNvSpPr/>
            <p:nvPr/>
          </p:nvSpPr>
          <p:spPr>
            <a:xfrm rot="16200000">
              <a:off x="995479" y="1026538"/>
              <a:ext cx="45840" cy="376012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9057"/>
            <a:ext cx="3300900" cy="1687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rgbClr val="1A1A1A"/>
                </a:solidFill>
                <a:latin typeface="Raleway" pitchFamily="2" charset="-1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2501"/>
            <a:ext cx="3300900" cy="759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1A1A1A"/>
                </a:solidFill>
                <a:latin typeface="Lato" panose="020B0604020202020204" charset="-1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3043"/>
            <a:ext cx="3374400" cy="3026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6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378" y="1181359"/>
            <a:ext cx="7886700" cy="9937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987" y="2377993"/>
            <a:ext cx="3943350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8343" y="2377993"/>
            <a:ext cx="3868735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947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378" y="1181359"/>
            <a:ext cx="7886700" cy="9937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987" y="2377993"/>
            <a:ext cx="3943350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8343" y="2377993"/>
            <a:ext cx="3868735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5016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0961EB6-23C7-4A7C-960F-D8056EFB1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811" y="1475509"/>
            <a:ext cx="6858000" cy="3044535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14000"/>
              </a:lnSpc>
              <a:buFont typeface="+mj-lt"/>
              <a:buNone/>
              <a:defRPr sz="1800">
                <a:solidFill>
                  <a:srgbClr val="1A1A1A"/>
                </a:solidFill>
                <a:latin typeface="Lato" panose="020B060402020202020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E32FD628-3B70-468F-96D3-33A5B31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4197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243BF8F4-109C-4E17-8550-148B9FF3F4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0664" y="1187965"/>
            <a:ext cx="4873336" cy="3128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Google Shape;53;p7">
            <a:extLst>
              <a:ext uri="{FF2B5EF4-FFF2-40B4-BE49-F238E27FC236}">
                <a16:creationId xmlns:a16="http://schemas.microsoft.com/office/drawing/2014/main" id="{30D636F6-3329-4551-A04F-4103E5ACCDBF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270664" y="4451813"/>
            <a:ext cx="4873336" cy="4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53;p7">
            <a:extLst>
              <a:ext uri="{FF2B5EF4-FFF2-40B4-BE49-F238E27FC236}">
                <a16:creationId xmlns:a16="http://schemas.microsoft.com/office/drawing/2014/main" id="{6C2BF07A-46EA-4A88-80FF-A033431164FF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22168" y="1187965"/>
            <a:ext cx="3444587" cy="3128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00" b="1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15C294-3259-4A70-9802-7083190C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6960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46516CE4-9E00-4103-A91F-0B4884BDD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16688"/>
            <a:ext cx="9144000" cy="132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C82F9B-2CA1-43C5-B20A-357161A4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D60D44C6-0C7E-41A9-A656-051A3A9F7C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753" y="1194954"/>
            <a:ext cx="7887600" cy="2138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63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wyliczen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8D1C49-D49C-4464-96B7-8366BF5D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33FF-FC2C-4855-9CF0-ED6DB57DC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1465263"/>
            <a:ext cx="3520800" cy="27072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92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51BA76-D7D8-4135-B48B-B5B30FF0D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81A0E9-AD35-4243-8A5A-93124B56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926C6-DB87-42D8-9D2B-26DD9ECB8224}" type="datetimeFigureOut">
              <a:rPr lang="pl-PL" smtClean="0"/>
              <a:t>20.04.2023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6EFDCD-7144-48ED-BC96-37AD79726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F29D35-E301-492A-8578-0CC2FDF2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5D6F7-48D3-4449-8F28-D28C2C059B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5" r:id="rId3"/>
    <p:sldLayoutId id="2147483732" r:id="rId4"/>
    <p:sldLayoutId id="214748373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;p5">
            <a:extLst>
              <a:ext uri="{FF2B5EF4-FFF2-40B4-BE49-F238E27FC236}">
                <a16:creationId xmlns:a16="http://schemas.microsoft.com/office/drawing/2014/main" id="{B8D29AE1-4AD8-4030-8B5E-A491E7C9F9F2}"/>
              </a:ext>
            </a:extLst>
          </p:cNvPr>
          <p:cNvSpPr/>
          <p:nvPr userDrawn="1"/>
        </p:nvSpPr>
        <p:spPr>
          <a:xfrm>
            <a:off x="0" y="0"/>
            <a:ext cx="9144000" cy="7576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5;p4">
            <a:extLst>
              <a:ext uri="{FF2B5EF4-FFF2-40B4-BE49-F238E27FC236}">
                <a16:creationId xmlns:a16="http://schemas.microsoft.com/office/drawing/2014/main" id="{2BF5512A-5AC4-427F-B5BF-15E269BFA5F1}"/>
              </a:ext>
            </a:extLst>
          </p:cNvPr>
          <p:cNvGrpSpPr/>
          <p:nvPr userDrawn="1"/>
        </p:nvGrpSpPr>
        <p:grpSpPr>
          <a:xfrm>
            <a:off x="745784" y="1196198"/>
            <a:ext cx="745763" cy="45826"/>
            <a:chOff x="4580561" y="2589004"/>
            <a:chExt cx="1064464" cy="25200"/>
          </a:xfrm>
        </p:grpSpPr>
        <p:sp>
          <p:nvSpPr>
            <p:cNvPr id="9" name="Google Shape;26;p4">
              <a:extLst>
                <a:ext uri="{FF2B5EF4-FFF2-40B4-BE49-F238E27FC236}">
                  <a16:creationId xmlns:a16="http://schemas.microsoft.com/office/drawing/2014/main" id="{D256E864-C0BB-4E4B-8DCB-CE00F4827F7C}"/>
                </a:ext>
              </a:extLst>
            </p:cNvPr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10" name="Google Shape;27;p4">
              <a:extLst>
                <a:ext uri="{FF2B5EF4-FFF2-40B4-BE49-F238E27FC236}">
                  <a16:creationId xmlns:a16="http://schemas.microsoft.com/office/drawing/2014/main" id="{7EB294CC-8124-4CEF-AF4C-437963FB1E80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32D567-2836-49A0-8082-1345E78C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26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4" r:id="rId3"/>
    <p:sldLayoutId id="2147483690" r:id="rId4"/>
    <p:sldLayoutId id="2147483687" r:id="rId5"/>
    <p:sldLayoutId id="2147483691" r:id="rId6"/>
    <p:sldLayoutId id="2147483692" r:id="rId7"/>
    <p:sldLayoutId id="2147483693" r:id="rId8"/>
    <p:sldLayoutId id="2147483694" r:id="rId9"/>
    <p:sldLayoutId id="21474837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1A1A1A"/>
          </a:solidFill>
          <a:latin typeface="Raleway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A63CA70-92E1-4995-89AB-BED5DEE7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7401F0-5783-495F-85DD-1F18BA70F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FA14EF-C170-49A6-9891-CEBE67A5A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EACE-7A77-45FE-827F-3CF663087824}" type="datetimeFigureOut">
              <a:rPr lang="pl-PL" smtClean="0"/>
              <a:t>20.04.2023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BFA4A7-A055-4E29-9343-01B57C92F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2399C2D-8730-45BC-8389-BA47B5267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5434-17ED-4918-B557-1FFBB6A3E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13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2" r:id="rId2"/>
    <p:sldLayoutId id="2147483695" r:id="rId3"/>
    <p:sldLayoutId id="2147483726" r:id="rId4"/>
    <p:sldLayoutId id="2147483728" r:id="rId5"/>
    <p:sldLayoutId id="2147483729" r:id="rId6"/>
    <p:sldLayoutId id="21474837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335D45-0E2E-4FE1-907C-16DEAD44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l-PL" dirty="0"/>
              <a:t>Innowacje cyfrowe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468FEC-B6F4-FA7D-1E3B-72A13A988CC1}"/>
              </a:ext>
            </a:extLst>
          </p:cNvPr>
          <p:cNvSpPr txBox="1">
            <a:spLocks/>
          </p:cNvSpPr>
          <p:nvPr/>
        </p:nvSpPr>
        <p:spPr>
          <a:xfrm>
            <a:off x="4435201" y="3931011"/>
            <a:ext cx="4487820" cy="69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sz="1800" kern="120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Szymon Ciupa, Związek Miast Polskich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291DE98E-337B-19F7-0F2D-18CC3C1FD747}"/>
              </a:ext>
            </a:extLst>
          </p:cNvPr>
          <p:cNvSpPr txBox="1">
            <a:spLocks/>
          </p:cNvSpPr>
          <p:nvPr/>
        </p:nvSpPr>
        <p:spPr>
          <a:xfrm>
            <a:off x="206087" y="3006365"/>
            <a:ext cx="3739513" cy="162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sz="1800" kern="120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II Kongres Małych i Średnich Miast w Chełmie</a:t>
            </a:r>
          </a:p>
        </p:txBody>
      </p:sp>
    </p:spTree>
    <p:extLst>
      <p:ext uri="{BB962C8B-B14F-4D97-AF65-F5344CB8AC3E}">
        <p14:creationId xmlns:p14="http://schemas.microsoft.com/office/powerpoint/2010/main" val="949071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53126"/>
            <a:ext cx="8743950" cy="75322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</a:rPr>
              <a:t>HACKATHONY MIEJSKIE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1C63E7-4D55-192B-2341-91700D757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753" y="1194954"/>
            <a:ext cx="8154247" cy="2138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Miejskie maratony programistyczne ukierunkowane na angażowanie młodych osób w identyfikację i rozwiązywanie wyzwań miejskich</a:t>
            </a:r>
          </a:p>
        </p:txBody>
      </p:sp>
      <p:sp>
        <p:nvSpPr>
          <p:cNvPr id="4" name="AutoShape 4" descr="biało-czerwona flaga polska obok napis Rzeczpospolita Polska Logotyp">
            <a:extLst>
              <a:ext uri="{FF2B5EF4-FFF2-40B4-BE49-F238E27FC236}">
                <a16:creationId xmlns:a16="http://schemas.microsoft.com/office/drawing/2014/main" id="{7BFCB397-6C6C-DEB8-8467-71D2EAB8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B8CBB15-37F6-292E-6403-7C73F6310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2"/>
          <a:stretch/>
        </p:blipFill>
        <p:spPr bwMode="auto">
          <a:xfrm>
            <a:off x="2520000" y="2003813"/>
            <a:ext cx="4104000" cy="13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2829640_1603533836349780_7403676837410957476_o">
            <a:extLst>
              <a:ext uri="{FF2B5EF4-FFF2-40B4-BE49-F238E27FC236}">
                <a16:creationId xmlns:a16="http://schemas.microsoft.com/office/drawing/2014/main" id="{B6BE4E58-A575-0F18-3C15-AE9059815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" y="3521885"/>
            <a:ext cx="2076050" cy="13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22828991_1603534413016389_4354713097203517636_o">
            <a:extLst>
              <a:ext uri="{FF2B5EF4-FFF2-40B4-BE49-F238E27FC236}">
                <a16:creationId xmlns:a16="http://schemas.microsoft.com/office/drawing/2014/main" id="{3CEBF332-6BB2-866B-C189-005DC9A3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50" y="3521884"/>
            <a:ext cx="2076050" cy="13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ackathon Idea Kielce - kolejny krok w stronę #smartcity | Smart City  Expert - blog o miastach prawdziwie inteligentnych - smart city">
            <a:extLst>
              <a:ext uri="{FF2B5EF4-FFF2-40B4-BE49-F238E27FC236}">
                <a16:creationId xmlns:a16="http://schemas.microsoft.com/office/drawing/2014/main" id="{BD5E9AF7-91D9-34FD-C817-899B04EB0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74" y="3523593"/>
            <a:ext cx="2076051" cy="13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0171124_191503">
            <a:extLst>
              <a:ext uri="{FF2B5EF4-FFF2-40B4-BE49-F238E27FC236}">
                <a16:creationId xmlns:a16="http://schemas.microsoft.com/office/drawing/2014/main" id="{3BC49E7C-938C-8C36-9E2A-DEEA78E2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98" y="3521883"/>
            <a:ext cx="2460251" cy="13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5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052E98-B0A7-4808-9EC3-2F2E671C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/>
              <a:t>Gdzie jesteśmy?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3F8CFB-2B39-48D0-A5FE-547E08209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501141"/>
            <a:ext cx="8012430" cy="27623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1800" dirty="0">
                <a:ea typeface="Open Sans" panose="020B0606030504020204" pitchFamily="34" charset="0"/>
                <a:cs typeface="Open Sans" panose="020B0606030504020204" pitchFamily="34" charset="0"/>
              </a:rPr>
              <a:t>Coraz więcej usług cyfrowych (o różnej dojrzałości)</a:t>
            </a:r>
          </a:p>
          <a:p>
            <a:pPr marL="0" indent="0">
              <a:buNone/>
            </a:pPr>
            <a:r>
              <a:rPr lang="pl-PL" sz="1800" dirty="0">
                <a:ea typeface="Open Sans" panose="020B0606030504020204" pitchFamily="34" charset="0"/>
                <a:cs typeface="Open Sans" panose="020B0606030504020204" pitchFamily="34" charset="0"/>
              </a:rPr>
              <a:t>Coraz więcej rozwiązań informatycznych</a:t>
            </a:r>
          </a:p>
          <a:p>
            <a:pPr marL="0" indent="0">
              <a:buNone/>
            </a:pPr>
            <a:r>
              <a:rPr lang="pl-PL" dirty="0">
                <a:ea typeface="Open Sans" panose="020B0606030504020204" pitchFamily="34" charset="0"/>
                <a:cs typeface="Open Sans" panose="020B0606030504020204" pitchFamily="34" charset="0"/>
              </a:rPr>
              <a:t>Coraz większe zastosowania i możliwości wykorzystania danych w zarządzaniu miastem (wsparcie postępowań administracyjnych, wsparcie podejmowania decyzji operacyjnych i strategicznych, monitorowanie rozwoju, partycypacja społeczna)</a:t>
            </a:r>
          </a:p>
          <a:p>
            <a:pPr marL="0" indent="0">
              <a:buNone/>
            </a:pPr>
            <a:r>
              <a:rPr lang="pl-PL" sz="1800" dirty="0">
                <a:ea typeface="Open Sans" panose="020B0606030504020204" pitchFamily="34" charset="0"/>
                <a:cs typeface="Open Sans" panose="020B0606030504020204" pitchFamily="34" charset="0"/>
              </a:rPr>
              <a:t>Coraz większa świadomość mieszkańców i liderów miasta</a:t>
            </a:r>
          </a:p>
          <a:p>
            <a:pPr marL="0" indent="0">
              <a:buNone/>
            </a:pPr>
            <a:r>
              <a:rPr lang="pl-PL" dirty="0">
                <a:ea typeface="Open Sans" panose="020B0606030504020204" pitchFamily="34" charset="0"/>
                <a:cs typeface="Open Sans" panose="020B0606030504020204" pitchFamily="34" charset="0"/>
              </a:rPr>
              <a:t>Coraz więcej otwartych danych</a:t>
            </a:r>
          </a:p>
          <a:p>
            <a:pPr marL="0" indent="0">
              <a:buNone/>
            </a:pPr>
            <a:r>
              <a:rPr lang="pl-PL" dirty="0">
                <a:ea typeface="Open Sans" panose="020B0606030504020204" pitchFamily="34" charset="0"/>
                <a:cs typeface="Open Sans" panose="020B0606030504020204" pitchFamily="34" charset="0"/>
              </a:rPr>
              <a:t>Coraz więcej innowacyjnych, efektywnych wdrożeń...</a:t>
            </a:r>
          </a:p>
          <a:p>
            <a:pPr marL="0" indent="0">
              <a:buNone/>
            </a:pPr>
            <a:endParaRPr lang="pl-PL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dirty="0">
                <a:ea typeface="Open Sans" panose="020B0606030504020204" pitchFamily="34" charset="0"/>
                <a:cs typeface="Open Sans" panose="020B0606030504020204" pitchFamily="34" charset="0"/>
              </a:rPr>
              <a:t>					…ale czy już jesteśmy smart?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4255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b="1" dirty="0"/>
              <a:t>Czy polskie miasta są otwarte na innowacje?</a:t>
            </a:r>
            <a:endParaRPr lang="pl-PL" sz="24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1C63E7-4D55-192B-2341-91700D757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456" y="1654950"/>
            <a:ext cx="3941144" cy="2138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Możliwość uzyskania grantów w wysokości 50 000 na testowe wdrożenie technologii miejskich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3/5 naborów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ponad 300</a:t>
            </a:r>
            <a:r>
              <a:rPr lang="pl-PL" sz="1600" dirty="0"/>
              <a:t> wniosków na </a:t>
            </a:r>
            <a:br>
              <a:rPr lang="pl-PL" sz="1600" dirty="0"/>
            </a:br>
            <a:r>
              <a:rPr lang="pl-PL" sz="1600" dirty="0"/>
              <a:t>21 grantów (do tej pory)</a:t>
            </a:r>
          </a:p>
        </p:txBody>
      </p:sp>
      <p:sp>
        <p:nvSpPr>
          <p:cNvPr id="4" name="AutoShape 4" descr="biało-czerwona flaga polska obok napis Rzeczpospolita Polska Logotyp">
            <a:extLst>
              <a:ext uri="{FF2B5EF4-FFF2-40B4-BE49-F238E27FC236}">
                <a16:creationId xmlns:a16="http://schemas.microsoft.com/office/drawing/2014/main" id="{7BFCB397-6C6C-DEB8-8467-71D2EAB8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2" name="Picture 8" descr="giełda miejskich technologii">
            <a:extLst>
              <a:ext uri="{FF2B5EF4-FFF2-40B4-BE49-F238E27FC236}">
                <a16:creationId xmlns:a16="http://schemas.microsoft.com/office/drawing/2014/main" id="{931DCD67-0FB5-97B1-CFB9-3DA71396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35114"/>
            <a:ext cx="4467107" cy="29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0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335D45-0E2E-4FE1-907C-16DEAD44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l-PL" dirty="0"/>
              <a:t>Innowacje cyfrowe 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291DE98E-337B-19F7-0F2D-18CC3C1FD747}"/>
              </a:ext>
            </a:extLst>
          </p:cNvPr>
          <p:cNvSpPr txBox="1">
            <a:spLocks/>
          </p:cNvSpPr>
          <p:nvPr/>
        </p:nvSpPr>
        <p:spPr>
          <a:xfrm>
            <a:off x="105287" y="2718365"/>
            <a:ext cx="8693113" cy="162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sz="1800" kern="120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200" dirty="0"/>
              <a:t>Chełm | Pruszcz Gdański  | Przemyśl</a:t>
            </a:r>
          </a:p>
        </p:txBody>
      </p:sp>
    </p:spTree>
    <p:extLst>
      <p:ext uri="{BB962C8B-B14F-4D97-AF65-F5344CB8AC3E}">
        <p14:creationId xmlns:p14="http://schemas.microsoft.com/office/powerpoint/2010/main" val="315937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606C05-CAD2-4E8E-8BD5-C0D677D5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FC36450-AB08-44FB-87AF-53F5E0BA4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7543" y="2282225"/>
            <a:ext cx="3868735" cy="898007"/>
          </a:xfrm>
        </p:spPr>
        <p:txBody>
          <a:bodyPr/>
          <a:lstStyle/>
          <a:p>
            <a:r>
              <a:rPr lang="pl-PL" dirty="0"/>
              <a:t>Szymon Ciupa</a:t>
            </a:r>
            <a:br>
              <a:rPr lang="pl-PL" dirty="0"/>
            </a:br>
            <a:r>
              <a:rPr lang="pl-PL" dirty="0"/>
              <a:t>szymon.ciupa@zmp.poznan.pl</a:t>
            </a:r>
          </a:p>
        </p:txBody>
      </p:sp>
    </p:spTree>
    <p:extLst>
      <p:ext uri="{BB962C8B-B14F-4D97-AF65-F5344CB8AC3E}">
        <p14:creationId xmlns:p14="http://schemas.microsoft.com/office/powerpoint/2010/main" val="6894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052E98-B0A7-4808-9EC3-2F2E671C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/>
              <a:t>Wymagane działania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3F8CFB-2B39-48D0-A5FE-547E08209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501141"/>
            <a:ext cx="8012430" cy="2762340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/>
              <a:t>Kompleksowa</a:t>
            </a:r>
            <a:r>
              <a:rPr lang="pl-PL" dirty="0"/>
              <a:t> cyfryzacja wraz z optymalizacją usług i procesów</a:t>
            </a:r>
          </a:p>
          <a:p>
            <a:r>
              <a:rPr lang="pl-PL" dirty="0"/>
              <a:t>Zmiany organizacyjne, zarządcze, technologiczne umożliwiające wykorzystanie posiadanych lub dostępnych </a:t>
            </a:r>
            <a:r>
              <a:rPr lang="pl-PL" b="1" dirty="0"/>
              <a:t>danych</a:t>
            </a:r>
            <a:r>
              <a:rPr lang="pl-PL" dirty="0"/>
              <a:t> w zarządzaniu miastem (</a:t>
            </a:r>
            <a:r>
              <a:rPr lang="pl-PL" b="1" dirty="0"/>
              <a:t>optymalizacja, oszczędności, efektywność</a:t>
            </a:r>
            <a:r>
              <a:rPr lang="pl-PL" dirty="0"/>
              <a:t>)</a:t>
            </a:r>
          </a:p>
          <a:p>
            <a:r>
              <a:rPr lang="pl-PL" dirty="0"/>
              <a:t>Stałe podnoszenie </a:t>
            </a:r>
            <a:r>
              <a:rPr lang="pl-PL" b="1" dirty="0"/>
              <a:t>kompetencji cyfrowych </a:t>
            </a:r>
            <a:r>
              <a:rPr lang="pl-PL" dirty="0"/>
              <a:t>liderów miast, urzędników oraz mieszkańców </a:t>
            </a:r>
          </a:p>
          <a:p>
            <a:r>
              <a:rPr lang="pl-PL" b="1" dirty="0"/>
              <a:t>Otwieranie danych </a:t>
            </a:r>
            <a:r>
              <a:rPr lang="pl-PL" dirty="0"/>
              <a:t>oraz partycypacja społeczna wykorzystująca technologie cyfrowe </a:t>
            </a:r>
          </a:p>
          <a:p>
            <a:r>
              <a:rPr lang="pl-PL" b="1" dirty="0"/>
              <a:t>Rozwój miejskich usług cyfrowych </a:t>
            </a:r>
            <a:r>
              <a:rPr lang="pl-PL" dirty="0"/>
              <a:t>dla mieszkańców (różni odbiorcy i różni świadczeniodawcy)</a:t>
            </a:r>
          </a:p>
        </p:txBody>
      </p:sp>
    </p:spTree>
    <p:extLst>
      <p:ext uri="{BB962C8B-B14F-4D97-AF65-F5344CB8AC3E}">
        <p14:creationId xmlns:p14="http://schemas.microsoft.com/office/powerpoint/2010/main" val="226547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/>
              <a:t>Transformacja cyfrowa miasta</a:t>
            </a:r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753" y="1374477"/>
            <a:ext cx="7887600" cy="2138400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Całokształt przemian w mieście w obszarze </a:t>
            </a:r>
            <a:r>
              <a:rPr lang="pl-PL" sz="18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usług miejskich</a:t>
            </a: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18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procesów</a:t>
            </a: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18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zasobów</a:t>
            </a: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18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kultury organizacyjnej </a:t>
            </a: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miasta oraz </a:t>
            </a:r>
            <a:r>
              <a:rPr lang="pl-PL" sz="18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kompetencji</a:t>
            </a: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w celu: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podnoszenia jakości usług publicznych,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usprawnienia pracy urzędu miasta i jednostek miejskich,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wsparcia procesów podejmowania decyzji na poziomie strategicznym oraz operacyjnym,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podnoszenia transparentności działania miasta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angażowania mieszkańców w życie miasta 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wykorzystujący </a:t>
            </a:r>
            <a:r>
              <a:rPr lang="pl-PL" sz="18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potencjał technologii cyfrowych</a:t>
            </a:r>
            <a:r>
              <a:rPr lang="pl-PL" sz="1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pl-PL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800" dirty="0"/>
          </a:p>
          <a:p>
            <a:endParaRPr lang="pl-PL" dirty="0"/>
          </a:p>
        </p:txBody>
      </p:sp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A84BA75-318E-3AF7-D18B-E83F68E06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01" y="3770611"/>
            <a:ext cx="958074" cy="95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BE9C76B-3B7C-BF0D-6B1D-A95CE224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3" y="1273770"/>
            <a:ext cx="6896000" cy="3481109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/>
              <a:t>Model tradycyjny funkcjonowania miasta</a:t>
            </a:r>
            <a:endParaRPr lang="pl-PL" sz="3200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0819" y="1945124"/>
            <a:ext cx="2485508" cy="213840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Ograniczone zarządzanie strategiczne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Ograniczona możliwość wdrażania polityk miejskich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Brak lub niska interoperacyjność danych i systemów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Brak lub niewielkie skoncentrowanie na potrzebach mieszkańców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Niska efektywność pracy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Zamknięte i nie otwarte na innowacje systemy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Niskie możliwości współpracy między jednostkami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Brak możliwości wprowadzania szybkich zmian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88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E60D2A5-16F7-E774-07F2-9CAD74145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40"/>
          <a:stretch/>
        </p:blipFill>
        <p:spPr>
          <a:xfrm>
            <a:off x="228600" y="1074420"/>
            <a:ext cx="6511811" cy="3486205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/>
              <a:t>Zintegrowany model funkcjonowania miasta</a:t>
            </a:r>
            <a:endParaRPr lang="pl-PL" sz="2800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7460" y="1476893"/>
            <a:ext cx="2682240" cy="3182791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Integracja zarządzania strategicznego i operacyjnego z technologiami cyfrowymi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Oddzielenie danych, usług i obsługi klienta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Uwolnione i zintegrowane dane miejskie z poszczególnych jednostek organizacyjnych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Społeczność, MŚP oraz społeczni przedsiębiorcy są w stanie tworzyć usługi publiczne i nową wartość na bazie danych miejskich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Usprawnione i zintegrowane świadczenie usług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Optymalizacja zasobów miasta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Możliwość wprowadzania szybkich zmian</a:t>
            </a:r>
          </a:p>
        </p:txBody>
      </p:sp>
    </p:spTree>
    <p:extLst>
      <p:ext uri="{BB962C8B-B14F-4D97-AF65-F5344CB8AC3E}">
        <p14:creationId xmlns:p14="http://schemas.microsoft.com/office/powerpoint/2010/main" val="368553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052E98-B0A7-4808-9EC3-2F2E671C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/>
              <a:t>Gdzie jesteśmy?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3F8CFB-2B39-48D0-A5FE-547E08209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501141"/>
            <a:ext cx="8012430" cy="27623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Na jeden urząd samorządowy przypada </a:t>
            </a:r>
            <a:r>
              <a:rPr lang="pl-PL" b="1" dirty="0"/>
              <a:t>1,5 specjalisty ICT</a:t>
            </a:r>
            <a:r>
              <a:rPr lang="pl-PL" dirty="0"/>
              <a:t>, a prawie połowa jednostek</a:t>
            </a:r>
            <a:br>
              <a:rPr lang="pl-PL" dirty="0"/>
            </a:br>
            <a:r>
              <a:rPr lang="pl-PL" dirty="0"/>
              <a:t>administracji samorządowej nie szkoli pracowników w zakresie ICT. Podobnie sytuacja wygląda w zakresie cyfrowej obsługi mieszkańców – tylko 46% miast zapewnia autorskie rozwiązania do</a:t>
            </a:r>
            <a:br>
              <a:rPr lang="pl-PL" dirty="0"/>
            </a:br>
            <a:r>
              <a:rPr lang="pl-PL" dirty="0"/>
              <a:t>załatwiania spraw (w tym e-usługi). </a:t>
            </a:r>
          </a:p>
          <a:p>
            <a:pPr marL="0" indent="0">
              <a:buNone/>
            </a:pPr>
            <a:r>
              <a:rPr lang="pl-PL" dirty="0"/>
              <a:t>Jako bariery w cyfryzacji najczęściej przez urzędy miast wskazywane są: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brak środków finansowych (63%),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niekorzystanie przez pracowników z istniejących rozwiązań (24%)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brak kadry z odpowiednimi kompetencjami (17%),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problemy z dostępną na rynku ofertą państwową lub komercyjną (20%)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niskie zainteresowanie lub niewystarczające kompetencje cyfrowe mieszkańców (4%, ale aż 7% w przypadku miast dużych)</a:t>
            </a:r>
          </a:p>
          <a:p>
            <a:endParaRPr lang="pl-PL" dirty="0"/>
          </a:p>
          <a:p>
            <a:pPr marL="0" indent="0" algn="r">
              <a:buNone/>
            </a:pPr>
            <a:r>
              <a:rPr lang="pl-PL" dirty="0"/>
              <a:t>Źródło: Krajowa Polityka Miejska 2030</a:t>
            </a:r>
            <a:br>
              <a:rPr lang="pl-PL" dirty="0"/>
            </a:b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431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Wyzwania i bariery transformacji cyfrowej miast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0" y="4762500"/>
            <a:ext cx="5219700" cy="255324"/>
          </a:xfrm>
        </p:spPr>
        <p:txBody>
          <a:bodyPr/>
          <a:lstStyle/>
          <a:p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Źródło: z doświadczeń Związku Miast Polskich przy wdrażaniu Programu Rozwój Lokalny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046439-4EE8-0FB3-6ED8-364C24568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877623"/>
            <a:ext cx="8442960" cy="38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53126"/>
            <a:ext cx="8743950" cy="75322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</a:rPr>
              <a:t>KOŁOBRZEG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1C63E7-4D55-192B-2341-91700D757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594" y="1352486"/>
            <a:ext cx="4295047" cy="19010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Strategia Smart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Portal e-usług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Aplikacja turystyczna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System Informacji Przestrzennej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Wsparcie planowania i zarządzania przestrzenią dzięki danym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Portal partycypacji społecznej</a:t>
            </a:r>
          </a:p>
        </p:txBody>
      </p:sp>
      <p:sp>
        <p:nvSpPr>
          <p:cNvPr id="4" name="AutoShape 4" descr="biało-czerwona flaga polska obok napis Rzeczpospolita Polska Logotyp">
            <a:extLst>
              <a:ext uri="{FF2B5EF4-FFF2-40B4-BE49-F238E27FC236}">
                <a16:creationId xmlns:a16="http://schemas.microsoft.com/office/drawing/2014/main" id="{7BFCB397-6C6C-DEB8-8467-71D2EAB8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0" name="Picture 2" descr="Aplikacja mobilna KOŁOBRZEG RE:GENERACJA">
            <a:extLst>
              <a:ext uri="{FF2B5EF4-FFF2-40B4-BE49-F238E27FC236}">
                <a16:creationId xmlns:a16="http://schemas.microsoft.com/office/drawing/2014/main" id="{BFF4BD9D-D2BF-4151-6406-B5ECC8FC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22" y="1156850"/>
            <a:ext cx="3543578" cy="19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A5DCF4-13D9-DCD7-389F-AACAE958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1" y="3467778"/>
            <a:ext cx="3107530" cy="155782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620F4FA-EC2A-22B4-A8F9-99B57891A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283" y="3580098"/>
            <a:ext cx="2719717" cy="13205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6F6C441-7DBC-C01F-F0F1-0EE6DFD99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784" y="2860590"/>
            <a:ext cx="3251216" cy="216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53126"/>
            <a:ext cx="8743950" cy="75322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</a:rPr>
              <a:t>ŚWIDNICA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biało-czerwona flaga polska obok napis Rzeczpospolita Polska Logotyp">
            <a:extLst>
              <a:ext uri="{FF2B5EF4-FFF2-40B4-BE49-F238E27FC236}">
                <a16:creationId xmlns:a16="http://schemas.microsoft.com/office/drawing/2014/main" id="{7BFCB397-6C6C-DEB8-8467-71D2EAB8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69C0BB-0CC3-6321-CEE3-A9B24567BF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753" y="1194954"/>
            <a:ext cx="3986647" cy="2138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Kompleksowe podejście do cyfryzacji miasta (diagnoza, wizja, działanie)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Rozbudowany system informacji przestrzennej wspierający zarządzanie miastem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Aplikacje i usługi dla mieszkańców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8617998-A566-3FBF-5FAA-71CFB871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974" y="926909"/>
            <a:ext cx="4287975" cy="213840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21F9C7D-520F-F876-1C80-DA6F5F3C8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974" y="2870494"/>
            <a:ext cx="4019550" cy="193960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5515D3C-17E1-ECD1-F568-1D992D152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2870494"/>
            <a:ext cx="3973179" cy="19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21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72000"/>
            <a:ext cx="8261550" cy="62809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</a:rPr>
              <a:t>TRYŃCZA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biało-czerwona flaga polska obok napis Rzeczpospolita Polska Logotyp">
            <a:extLst>
              <a:ext uri="{FF2B5EF4-FFF2-40B4-BE49-F238E27FC236}">
                <a16:creationId xmlns:a16="http://schemas.microsoft.com/office/drawing/2014/main" id="{7BFCB397-6C6C-DEB8-8467-71D2EAB8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69C0BB-0CC3-6321-CEE3-A9B24567BF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753" y="1194954"/>
            <a:ext cx="4626247" cy="2138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Innowacyjna infrastruktura gminna</a:t>
            </a:r>
          </a:p>
          <a:p>
            <a:pPr marL="539750" lvl="1" indent="-285750"/>
            <a:r>
              <a:rPr lang="pl-PL" sz="1800" dirty="0"/>
              <a:t>Wielofunkcyjne wiaty rowerowe</a:t>
            </a:r>
          </a:p>
          <a:p>
            <a:pPr marL="539750" lvl="1" indent="-285750"/>
            <a:r>
              <a:rPr lang="pl-PL" sz="1800" dirty="0"/>
              <a:t>Wiaty przystankowe </a:t>
            </a:r>
          </a:p>
          <a:p>
            <a:pPr marL="539750" lvl="1" indent="-285750"/>
            <a:r>
              <a:rPr lang="pl-PL" sz="1800" dirty="0"/>
              <a:t>Wyświetlacze wykorzystujący e-papier</a:t>
            </a:r>
            <a:br>
              <a:rPr lang="pl-PL" sz="1800" dirty="0"/>
            </a:br>
            <a:r>
              <a:rPr lang="pl-PL" sz="1800" dirty="0"/>
              <a:t>(rozkłady jazdy z możliwością aktualizacji przez przewoźników) informacja turystyczna)</a:t>
            </a:r>
          </a:p>
          <a:p>
            <a:pPr marL="539750" lvl="1" indent="-285750"/>
            <a:r>
              <a:rPr lang="pl-PL" sz="1800"/>
              <a:t>Fotowoltaika</a:t>
            </a:r>
            <a:r>
              <a:rPr lang="pl-PL" sz="1800" dirty="0"/>
              <a:t> i magazyn energii</a:t>
            </a:r>
          </a:p>
          <a:p>
            <a:pPr marL="539750" lvl="1" indent="-285750"/>
            <a:r>
              <a:rPr lang="pl-PL" sz="1800" dirty="0"/>
              <a:t>Stacja ładowania (samochody, e-hulajnogi, e-rowery, urządzenia mobilne)</a:t>
            </a:r>
          </a:p>
          <a:p>
            <a:pPr marL="539750" lvl="1" indent="-285750"/>
            <a:r>
              <a:rPr lang="pl-PL" sz="1800" dirty="0"/>
              <a:t>Sensor smogu</a:t>
            </a:r>
          </a:p>
          <a:p>
            <a:pPr marL="971550" lvl="1" indent="-285750"/>
            <a:endParaRPr lang="pl-PL" sz="18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A03BAE3-791F-30EA-F929-806BCA4FE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0" y="1420828"/>
            <a:ext cx="3354235" cy="23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7122"/>
      </p:ext>
    </p:extLst>
  </p:cSld>
  <p:clrMapOvr>
    <a:masterClrMapping/>
  </p:clrMapOvr>
</p:sld>
</file>

<file path=ppt/theme/theme1.xml><?xml version="1.0" encoding="utf-8"?>
<a:theme xmlns:a="http://schemas.openxmlformats.org/drawingml/2006/main" name="4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21CEC128513E468D693A444DC5A13C" ma:contentTypeVersion="16" ma:contentTypeDescription="Utwórz nowy dokument." ma:contentTypeScope="" ma:versionID="2094006da1281bf6bc9dca633b3eebfa">
  <xsd:schema xmlns:xsd="http://www.w3.org/2001/XMLSchema" xmlns:xs="http://www.w3.org/2001/XMLSchema" xmlns:p="http://schemas.microsoft.com/office/2006/metadata/properties" xmlns:ns2="e8befe75-3807-4551-8189-c773152414b1" xmlns:ns3="6c81c184-838d-4944-b958-9173f85e406b" targetNamespace="http://schemas.microsoft.com/office/2006/metadata/properties" ma:root="true" ma:fieldsID="dc0aa666fbbf5629ef30d8dec653524f" ns2:_="" ns3:_="">
    <xsd:import namespace="e8befe75-3807-4551-8189-c773152414b1"/>
    <xsd:import namespace="6c81c184-838d-4944-b958-9173f85e40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efe75-3807-4551-8189-c77315241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75c27e3-948d-411c-9739-2292ede3f0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1c184-838d-4944-b958-9173f85e4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ed4533f-91b1-4f20-978e-f0369a2657a9}" ma:internalName="TaxCatchAll" ma:showField="CatchAllData" ma:web="6c81c184-838d-4944-b958-9173f85e40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befe75-3807-4551-8189-c773152414b1">
      <Terms xmlns="http://schemas.microsoft.com/office/infopath/2007/PartnerControls"/>
    </lcf76f155ced4ddcb4097134ff3c332f>
    <TaxCatchAll xmlns="6c81c184-838d-4944-b958-9173f85e406b" xsi:nil="true"/>
  </documentManagement>
</p:properties>
</file>

<file path=customXml/itemProps1.xml><?xml version="1.0" encoding="utf-8"?>
<ds:datastoreItem xmlns:ds="http://schemas.openxmlformats.org/officeDocument/2006/customXml" ds:itemID="{FC3020F8-6374-4691-A605-EE9483B5AB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CD88A0-F860-423F-A839-E62EBCC8BB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befe75-3807-4551-8189-c773152414b1"/>
    <ds:schemaRef ds:uri="6c81c184-838d-4944-b958-9173f85e40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660F9B-3517-4570-A176-26C5503FA656}">
  <ds:schemaRefs>
    <ds:schemaRef ds:uri="http://schemas.microsoft.com/office/2006/documentManagement/types"/>
    <ds:schemaRef ds:uri="e8befe75-3807-4551-8189-c773152414b1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c81c184-838d-4944-b958-9173f85e406b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4126</TotalTime>
  <Words>625</Words>
  <Application>Microsoft Office PowerPoint</Application>
  <PresentationFormat>Niestandardowy</PresentationFormat>
  <Paragraphs>87</Paragraphs>
  <Slides>15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Open Sans</vt:lpstr>
      <vt:lpstr>Raleway</vt:lpstr>
      <vt:lpstr>Times New Roman</vt:lpstr>
      <vt:lpstr>4_Projekt niestandardowy</vt:lpstr>
      <vt:lpstr>1_Projekt niestandardowy</vt:lpstr>
      <vt:lpstr>Projekt niestandardowy</vt:lpstr>
      <vt:lpstr>Innowacje cyfrowe </vt:lpstr>
      <vt:lpstr>Transformacja cyfrowa miasta</vt:lpstr>
      <vt:lpstr>Model tradycyjny funkcjonowania miasta</vt:lpstr>
      <vt:lpstr>Zintegrowany model funkcjonowania miasta</vt:lpstr>
      <vt:lpstr>Gdzie jesteśmy?</vt:lpstr>
      <vt:lpstr>Wyzwania i bariery transformacji cyfrowej miast</vt:lpstr>
      <vt:lpstr>KOŁOBRZEG</vt:lpstr>
      <vt:lpstr>ŚWIDNICA</vt:lpstr>
      <vt:lpstr>TRYŃCZA</vt:lpstr>
      <vt:lpstr>HACKATHONY MIEJSKIE</vt:lpstr>
      <vt:lpstr>Gdzie jesteśmy?</vt:lpstr>
      <vt:lpstr>Czy polskie miasta są otwarte na innowacje?</vt:lpstr>
      <vt:lpstr>Innowacje cyfrowe </vt:lpstr>
      <vt:lpstr>Dziękuję za uwagę!</vt:lpstr>
      <vt:lpstr>Wymagane działania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Majchrowska</dc:creator>
  <cp:lastModifiedBy>Maciej Schiffmann</cp:lastModifiedBy>
  <cp:revision>9</cp:revision>
  <dcterms:created xsi:type="dcterms:W3CDTF">2021-02-12T11:02:36Z</dcterms:created>
  <dcterms:modified xsi:type="dcterms:W3CDTF">2023-04-20T13:47:40Z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0x0101004C21CEC128513E468D693A444DC5A13C</vt:lpwstr>
  </property>
</Properties>
</file>