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315" r:id="rId2"/>
    <p:sldId id="316" r:id="rId3"/>
    <p:sldId id="317" r:id="rId4"/>
    <p:sldId id="319" r:id="rId5"/>
    <p:sldId id="257" r:id="rId6"/>
    <p:sldId id="281" r:id="rId7"/>
    <p:sldId id="264" r:id="rId8"/>
    <p:sldId id="265" r:id="rId9"/>
    <p:sldId id="303" r:id="rId10"/>
    <p:sldId id="295" r:id="rId11"/>
    <p:sldId id="296" r:id="rId12"/>
    <p:sldId id="284" r:id="rId13"/>
    <p:sldId id="285" r:id="rId14"/>
    <p:sldId id="286" r:id="rId15"/>
    <p:sldId id="289" r:id="rId16"/>
    <p:sldId id="290" r:id="rId17"/>
    <p:sldId id="293" r:id="rId18"/>
    <p:sldId id="294" r:id="rId19"/>
    <p:sldId id="283" r:id="rId20"/>
    <p:sldId id="312" r:id="rId21"/>
    <p:sldId id="314" r:id="rId22"/>
  </p:sldIdLst>
  <p:sldSz cx="12192000" cy="6858000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19E58-9708-44A2-AA58-F2DCC599B2F7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F9685-09FF-4BD6-AC7E-C07DEE091B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726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84263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2529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6C91F-F2F3-4DBF-84CA-4000E1AFCFB0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5566-CDE7-46EC-BDEC-402351216367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663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6C91F-F2F3-4DBF-84CA-4000E1AFCFB0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5566-CDE7-46EC-BDEC-402351216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787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6C91F-F2F3-4DBF-84CA-4000E1AFCFB0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5566-CDE7-46EC-BDEC-402351216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5120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6C91F-F2F3-4DBF-84CA-4000E1AFCFB0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5566-CDE7-46EC-BDEC-402351216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78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6C91F-F2F3-4DBF-84CA-4000E1AFCFB0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5566-CDE7-46EC-BDEC-402351216367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12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6C91F-F2F3-4DBF-84CA-4000E1AFCFB0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5566-CDE7-46EC-BDEC-402351216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829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6C91F-F2F3-4DBF-84CA-4000E1AFCFB0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5566-CDE7-46EC-BDEC-402351216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876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6C91F-F2F3-4DBF-84CA-4000E1AFCFB0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5566-CDE7-46EC-BDEC-402351216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659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6C91F-F2F3-4DBF-84CA-4000E1AFCFB0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5566-CDE7-46EC-BDEC-402351216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0532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896C91F-F2F3-4DBF-84CA-4000E1AFCFB0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805566-CDE7-46EC-BDEC-402351216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0558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6C91F-F2F3-4DBF-84CA-4000E1AFCFB0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5566-CDE7-46EC-BDEC-402351216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852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896C91F-F2F3-4DBF-84CA-4000E1AFCFB0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1805566-CDE7-46EC-BDEC-402351216367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68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jp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jpe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.jp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jp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jp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2.wmf"/><Relationship Id="rId9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jpeg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41BB0-C75D-4794-B7DA-3B0DEA1C3C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/>
              <a:t>Praktyczne narzędzia przeciwstawiania się mowie nienawiści obecnej w przestrzeniach publicznych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F6AF489-6549-4990-B3C0-3C6CDE1C85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>Bartłomiej Ciążyński</a:t>
            </a:r>
          </a:p>
          <a:p>
            <a:pPr algn="ctr"/>
            <a:r>
              <a:rPr lang="pl-PL" sz="1500" dirty="0">
                <a:solidFill>
                  <a:schemeClr val="tx1"/>
                </a:solidFill>
                <a:latin typeface="Garamond" panose="02020404030301010803" pitchFamily="18" charset="0"/>
              </a:rPr>
              <a:t>Wiceprezydent </a:t>
            </a:r>
            <a:r>
              <a:rPr lang="pl-PL" sz="1500" dirty="0" err="1">
                <a:solidFill>
                  <a:schemeClr val="tx1"/>
                </a:solidFill>
                <a:latin typeface="Garamond" panose="02020404030301010803" pitchFamily="18" charset="0"/>
              </a:rPr>
              <a:t>wrocławia</a:t>
            </a:r>
            <a:endParaRPr lang="pl-PL" sz="15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endParaRPr lang="pl-PL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784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6" y="432606"/>
            <a:ext cx="11591739" cy="569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35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284505"/>
            <a:ext cx="11377784" cy="565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27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010F33D-5040-49E7-97E7-A423454DE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36225"/>
            <a:ext cx="7084062" cy="398478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C13D1BE-E47A-48C2-85ED-A67CC1498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247" y="2519875"/>
            <a:ext cx="6599237" cy="3712071"/>
          </a:xfrm>
          <a:prstGeom prst="rect">
            <a:avLst/>
          </a:prstGeom>
        </p:spPr>
      </p:pic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9ED98661-7C21-460D-8DE2-31E9281B1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090922"/>
              </p:ext>
            </p:extLst>
          </p:nvPr>
        </p:nvGraphicFramePr>
        <p:xfrm>
          <a:off x="272400" y="5116006"/>
          <a:ext cx="1368348" cy="1072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Image" r:id="rId5" imgW="3822120" imgH="2996640" progId="Photoshop.Image.13">
                  <p:embed/>
                </p:oleObj>
              </mc:Choice>
              <mc:Fallback>
                <p:oleObj name="Image" r:id="rId5" imgW="3822120" imgH="2996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2400" y="5116006"/>
                        <a:ext cx="1368348" cy="1072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9135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DC586857-F6D9-49D6-8CF9-5B2F545533D8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981200" y="113770"/>
            <a:ext cx="3800475" cy="6187677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9AC4694-CEC3-492C-BF6E-6B334B787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866" y="113770"/>
            <a:ext cx="4110916" cy="61876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9ED98661-7C21-460D-8DE2-31E9281B1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7532730"/>
              </p:ext>
            </p:extLst>
          </p:nvPr>
        </p:nvGraphicFramePr>
        <p:xfrm>
          <a:off x="115147" y="5099073"/>
          <a:ext cx="1368348" cy="1072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name="Image" r:id="rId5" imgW="3822120" imgH="2996640" progId="Photoshop.Image.13">
                  <p:embed/>
                </p:oleObj>
              </mc:Choice>
              <mc:Fallback>
                <p:oleObj name="Image" r:id="rId5" imgW="3822120" imgH="2996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147" y="5099073"/>
                        <a:ext cx="1368348" cy="1072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0222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9738F1B-848A-4574-80AC-E79FC0C0C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56" y="156305"/>
            <a:ext cx="7360888" cy="5496130"/>
          </a:xfrm>
          <a:prstGeom prst="rect">
            <a:avLst/>
          </a:prstGeom>
        </p:spPr>
      </p:pic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9ED98661-7C21-460D-8DE2-31E9281B1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208372"/>
              </p:ext>
            </p:extLst>
          </p:nvPr>
        </p:nvGraphicFramePr>
        <p:xfrm>
          <a:off x="272400" y="5116006"/>
          <a:ext cx="1368348" cy="1072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Image" r:id="rId4" imgW="3822120" imgH="2996640" progId="Photoshop.Image.13">
                  <p:embed/>
                </p:oleObj>
              </mc:Choice>
              <mc:Fallback>
                <p:oleObj name="Image" r:id="rId4" imgW="3822120" imgH="2996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2400" y="5116006"/>
                        <a:ext cx="1368348" cy="1072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97A67E06-3362-4E34-938D-D3841E68E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348" y="2734733"/>
            <a:ext cx="6140678" cy="345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03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48" y="140482"/>
            <a:ext cx="4199481" cy="5245031"/>
          </a:xfrm>
          <a:prstGeom prst="rect">
            <a:avLst/>
          </a:prstGeom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9ED98661-7C21-460D-8DE2-31E9281B1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208372"/>
              </p:ext>
            </p:extLst>
          </p:nvPr>
        </p:nvGraphicFramePr>
        <p:xfrm>
          <a:off x="272400" y="5116006"/>
          <a:ext cx="1368348" cy="1072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Image" r:id="rId4" imgW="3822120" imgH="2996640" progId="Photoshop.Image.13">
                  <p:embed/>
                </p:oleObj>
              </mc:Choice>
              <mc:Fallback>
                <p:oleObj name="Image" r:id="rId4" imgW="3822120" imgH="2996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2400" y="5116006"/>
                        <a:ext cx="1368348" cy="1072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96" y="2857322"/>
            <a:ext cx="5922741" cy="333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4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17" y="137382"/>
            <a:ext cx="6075165" cy="4534535"/>
          </a:xfrm>
          <a:prstGeom prst="rect">
            <a:avLst/>
          </a:prstGeom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9ED98661-7C21-460D-8DE2-31E9281B1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208372"/>
              </p:ext>
            </p:extLst>
          </p:nvPr>
        </p:nvGraphicFramePr>
        <p:xfrm>
          <a:off x="272400" y="5116006"/>
          <a:ext cx="1368348" cy="1072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6" name="Image" r:id="rId4" imgW="3822120" imgH="2996640" progId="Photoshop.Image.13">
                  <p:embed/>
                </p:oleObj>
              </mc:Choice>
              <mc:Fallback>
                <p:oleObj name="Image" r:id="rId4" imgW="3822120" imgH="2996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2400" y="5116006"/>
                        <a:ext cx="1368348" cy="1072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65" y="137382"/>
            <a:ext cx="6438790" cy="362181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08" y="3031073"/>
            <a:ext cx="5834113" cy="32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03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76" y="2106620"/>
            <a:ext cx="7257323" cy="4082244"/>
          </a:xfrm>
          <a:prstGeom prst="rect">
            <a:avLst/>
          </a:prstGeom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9ED98661-7C21-460D-8DE2-31E9281B1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208372"/>
              </p:ext>
            </p:extLst>
          </p:nvPr>
        </p:nvGraphicFramePr>
        <p:xfrm>
          <a:off x="272400" y="5116006"/>
          <a:ext cx="1368348" cy="1072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8" name="Image" r:id="rId4" imgW="3822120" imgH="2996640" progId="Photoshop.Image.13">
                  <p:embed/>
                </p:oleObj>
              </mc:Choice>
              <mc:Fallback>
                <p:oleObj name="Image" r:id="rId4" imgW="3822120" imgH="2996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2400" y="5116006"/>
                        <a:ext cx="1368348" cy="1072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5" y="119136"/>
            <a:ext cx="6851799" cy="38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12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1" y="190592"/>
            <a:ext cx="5552570" cy="416442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81" y="1902299"/>
            <a:ext cx="5715420" cy="4286565"/>
          </a:xfrm>
          <a:prstGeom prst="rect">
            <a:avLst/>
          </a:prstGeom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9ED98661-7C21-460D-8DE2-31E9281B1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208372"/>
              </p:ext>
            </p:extLst>
          </p:nvPr>
        </p:nvGraphicFramePr>
        <p:xfrm>
          <a:off x="272400" y="5116006"/>
          <a:ext cx="1368348" cy="1072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3" name="Image" r:id="rId5" imgW="3822120" imgH="2996640" progId="Photoshop.Image.13">
                  <p:embed/>
                </p:oleObj>
              </mc:Choice>
              <mc:Fallback>
                <p:oleObj name="Image" r:id="rId5" imgW="3822120" imgH="2996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2400" y="5116006"/>
                        <a:ext cx="1368348" cy="1072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0440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229360" y="287338"/>
            <a:ext cx="10058400" cy="112553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Usuwanie mowy nienawiści </a:t>
            </a:r>
            <a:br>
              <a:rPr lang="pl-PL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przestrzeni miejskiej Wrocławia</a:t>
            </a:r>
            <a:endParaRPr lang="pl-PL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229360" y="1825943"/>
            <a:ext cx="10058400" cy="402272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pl-PL" b="1" dirty="0"/>
          </a:p>
          <a:p>
            <a:pPr algn="ctr">
              <a:lnSpc>
                <a:spcPct val="100000"/>
              </a:lnSpc>
            </a:pPr>
            <a:r>
              <a:rPr lang="pl-PL" b="1" dirty="0"/>
              <a:t>Wrocławskie Centrum Sprawiedliwości Naprawczej </a:t>
            </a:r>
          </a:p>
          <a:p>
            <a:pPr algn="ctr">
              <a:lnSpc>
                <a:spcPct val="100000"/>
              </a:lnSpc>
            </a:pPr>
            <a:r>
              <a:rPr lang="pl-PL" dirty="0"/>
              <a:t>przy pomocy osób Skazanych na karę ograniczenia wolności </a:t>
            </a:r>
            <a:br>
              <a:rPr lang="pl-PL" dirty="0"/>
            </a:br>
            <a:r>
              <a:rPr lang="pl-PL" dirty="0"/>
              <a:t>w postaci prac na cele społeczne usuwa z przestrzenni miejskiej Wrocławia </a:t>
            </a:r>
          </a:p>
          <a:p>
            <a:pPr algn="ctr">
              <a:lnSpc>
                <a:spcPct val="100000"/>
              </a:lnSpc>
            </a:pPr>
            <a:br>
              <a:rPr lang="pl-PL" dirty="0"/>
            </a:br>
            <a:r>
              <a:rPr lang="pl-PL" dirty="0"/>
              <a:t>około </a:t>
            </a:r>
            <a:r>
              <a:rPr lang="pl-PL" sz="2500" b="1" dirty="0"/>
              <a:t>3 000 elementów mowy nienawiści rocznie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0050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C964F9E-1DBE-418B-ABAC-B2F3F6EF7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45" y="263952"/>
            <a:ext cx="10134905" cy="5967166"/>
          </a:xfrm>
        </p:spPr>
      </p:pic>
    </p:spTree>
    <p:extLst>
      <p:ext uri="{BB962C8B-B14F-4D97-AF65-F5344CB8AC3E}">
        <p14:creationId xmlns:p14="http://schemas.microsoft.com/office/powerpoint/2010/main" val="2493472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117600" y="-111759"/>
            <a:ext cx="10058400" cy="8432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WCSN w mediach</a:t>
            </a:r>
            <a:endParaRPr lang="pl-PL" sz="32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0" y="804926"/>
            <a:ext cx="6243888" cy="313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19" y="804926"/>
            <a:ext cx="3779841" cy="34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60" y="1061729"/>
            <a:ext cx="3730230" cy="257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9" y="3637502"/>
            <a:ext cx="4363624" cy="245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7" y="4012710"/>
            <a:ext cx="3483459" cy="208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29" y="4012710"/>
            <a:ext cx="4638336" cy="22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510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29175" y="201336"/>
            <a:ext cx="112412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pl-PL" sz="2400" dirty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WROCŁAW PIERWSZYM MIASTEM SPRAWIEDLIWOŚCI NAPRAWCZEJ W POLSCE </a:t>
            </a:r>
          </a:p>
          <a:p>
            <a:pPr algn="ctr"/>
            <a:endParaRPr lang="pl-PL" sz="2400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pl-PL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8 listopada 2021 roku Wrocław podczas międzynarodowej konferencji</a:t>
            </a:r>
          </a:p>
          <a:p>
            <a:pPr algn="ctr"/>
            <a:r>
              <a:rPr lang="pl-PL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pl-PL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„Miasto Sprawiedliwości Naprawczej – most do porozumienia” </a:t>
            </a:r>
          </a:p>
          <a:p>
            <a:pPr algn="ctr"/>
            <a:endParaRPr lang="pl-PL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pl-PL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przystąpił do grona miast Sprawiedliwości Naprawczej</a:t>
            </a:r>
          </a:p>
          <a:p>
            <a:endParaRPr lang="pl-PL" sz="4800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19" y="2302474"/>
            <a:ext cx="4843849" cy="48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69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DF508BB-A1D1-41A4-BC25-E8E05CE14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25" y="207391"/>
            <a:ext cx="9407950" cy="5854044"/>
          </a:xfrm>
        </p:spPr>
      </p:pic>
    </p:spTree>
    <p:extLst>
      <p:ext uri="{BB962C8B-B14F-4D97-AF65-F5344CB8AC3E}">
        <p14:creationId xmlns:p14="http://schemas.microsoft.com/office/powerpoint/2010/main" val="1619444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9260BE3-79FF-40EA-850E-13D7BDCCC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20" y="3657600"/>
            <a:ext cx="4305300" cy="223415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EFD18C30-90B8-4D66-83E4-621AA0A725E0}"/>
              </a:ext>
            </a:extLst>
          </p:cNvPr>
          <p:cNvSpPr/>
          <p:nvPr/>
        </p:nvSpPr>
        <p:spPr>
          <a:xfrm>
            <a:off x="4543720" y="886120"/>
            <a:ext cx="718322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/>
              <a:t>Zgromadzenie 1 marca 2019 r. – rozwiązane z uwagi na antysemicką mowę nienawiści – postanowienie SO we Wrocławiu z 18.04.2019 r. (XII </a:t>
            </a:r>
            <a:r>
              <a:rPr lang="pl-PL" sz="2200" dirty="0" err="1"/>
              <a:t>Ns</a:t>
            </a:r>
            <a:r>
              <a:rPr lang="pl-PL" sz="2200" dirty="0"/>
              <a:t> 4/19): oddala odwołanie</a:t>
            </a:r>
          </a:p>
          <a:p>
            <a:endParaRPr lang="pl-PL" sz="2200" dirty="0"/>
          </a:p>
          <a:p>
            <a:r>
              <a:rPr lang="pl-PL" sz="2200" dirty="0"/>
              <a:t>Zgromadzenie 11 lipca 2019 r. – rozwiązane z uwagi na antyukraińską mowę nienawiści – postanowienie SO we Wrocławiu z 07.11.2019 r. (I </a:t>
            </a:r>
            <a:r>
              <a:rPr lang="pl-PL" sz="2200" dirty="0" err="1"/>
              <a:t>Ns</a:t>
            </a:r>
            <a:r>
              <a:rPr lang="pl-PL" sz="2200" dirty="0"/>
              <a:t> 5/19): oddala odwołanie</a:t>
            </a:r>
          </a:p>
          <a:p>
            <a:endParaRPr lang="pl-PL" sz="2200" dirty="0"/>
          </a:p>
          <a:p>
            <a:r>
              <a:rPr lang="pl-PL" sz="2200" dirty="0"/>
              <a:t>Zgromadzenie 11 listopada 2019 r. – rozwiązane z uwagi na nawoływanie do nienawiści i użycie pirotechniki – postanowienie SO we Wrocławiu z 22.07.2020 r. (I </a:t>
            </a:r>
            <a:r>
              <a:rPr lang="pl-PL" sz="2200" dirty="0" err="1"/>
              <a:t>Ns</a:t>
            </a:r>
            <a:r>
              <a:rPr lang="pl-PL" sz="2200" dirty="0"/>
              <a:t> 11/19): </a:t>
            </a:r>
            <a:r>
              <a:rPr lang="pl-PL" sz="2200" u="sng" dirty="0"/>
              <a:t>uwzględnia odwołanie organizatora i uchyla decyzję Prezydenta Wrocławia z 11.11.2019 r.</a:t>
            </a:r>
            <a:r>
              <a:rPr lang="pl-PL" sz="2200" dirty="0"/>
              <a:t>; postanowienie SA we Wrocławiu z 18.11.2020 r. (I Acz 479/20): zmienia i odwołanie organizatora oddala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C0CEBBF-0DD7-425F-BBAE-33C89EBDAF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76" y="966246"/>
            <a:ext cx="4331944" cy="246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04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8" y="153274"/>
            <a:ext cx="10206682" cy="6549236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5338955" y="976696"/>
            <a:ext cx="4600912" cy="14240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4800" b="1" dirty="0">
                <a:solidFill>
                  <a:schemeClr val="accent2">
                    <a:lumMod val="75000"/>
                  </a:schemeClr>
                </a:solidFill>
                <a:latin typeface="AvenirNext LT Pro Regular"/>
              </a:rPr>
              <a:t>Wrocławskie Centrum Sprawiedliwości Naprawczej</a:t>
            </a:r>
          </a:p>
        </p:txBody>
      </p:sp>
      <p:graphicFrame>
        <p:nvGraphicFramePr>
          <p:cNvPr id="11" name="Obi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503708"/>
              </p:ext>
            </p:extLst>
          </p:nvPr>
        </p:nvGraphicFramePr>
        <p:xfrm>
          <a:off x="10765293" y="1892522"/>
          <a:ext cx="1297918" cy="1016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" name="Image" r:id="rId4" imgW="3822222" imgH="2996825" progId="Photoshop.Image.13">
                  <p:embed/>
                </p:oleObj>
              </mc:Choice>
              <mc:Fallback>
                <p:oleObj name="Image" r:id="rId4" imgW="3822222" imgH="2996825" progId="Photoshop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5293" y="1892522"/>
                        <a:ext cx="1297918" cy="1016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ytuł 1"/>
          <p:cNvSpPr txBox="1">
            <a:spLocks/>
          </p:cNvSpPr>
          <p:nvPr/>
        </p:nvSpPr>
        <p:spPr>
          <a:xfrm>
            <a:off x="5338954" y="2826285"/>
            <a:ext cx="4400553" cy="17118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4800" dirty="0">
                <a:solidFill>
                  <a:schemeClr val="bg1"/>
                </a:solidFill>
                <a:latin typeface="AvenirNext LT Pro Regular"/>
              </a:rPr>
              <a:t>ORGANIZACJA KARY OGRANICZENIA WOLNOŚCI</a:t>
            </a:r>
          </a:p>
        </p:txBody>
      </p:sp>
      <p:sp>
        <p:nvSpPr>
          <p:cNvPr id="19" name="Tytuł 1"/>
          <p:cNvSpPr txBox="1">
            <a:spLocks/>
          </p:cNvSpPr>
          <p:nvPr/>
        </p:nvSpPr>
        <p:spPr>
          <a:xfrm>
            <a:off x="5338953" y="4625763"/>
            <a:ext cx="4400553" cy="17118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endParaRPr lang="pl-PL" sz="1800" dirty="0">
              <a:solidFill>
                <a:schemeClr val="accent6">
                  <a:lumMod val="60000"/>
                  <a:lumOff val="40000"/>
                </a:schemeClr>
              </a:solidFill>
              <a:latin typeface="AvenirNext LT Pro Regular"/>
            </a:endParaRP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CD9C7482-CFE5-4C2C-A37A-1E2976A333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442196"/>
              </p:ext>
            </p:extLst>
          </p:nvPr>
        </p:nvGraphicFramePr>
        <p:xfrm>
          <a:off x="10804017" y="1073584"/>
          <a:ext cx="1206598" cy="615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" name="Image" r:id="rId6" imgW="405360" imgH="207000" progId="Photoshop.Image.13">
                  <p:embed/>
                </p:oleObj>
              </mc:Choice>
              <mc:Fallback>
                <p:oleObj name="Image" r:id="rId6" imgW="405360" imgH="207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804017" y="1073584"/>
                        <a:ext cx="1206598" cy="615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79" y="3394989"/>
            <a:ext cx="1185046" cy="140050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260" y="4865749"/>
            <a:ext cx="1499740" cy="66702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850" y="5140184"/>
            <a:ext cx="1952826" cy="195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0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>
            <a:extLst>
              <a:ext uri="{FF2B5EF4-FFF2-40B4-BE49-F238E27FC236}">
                <a16:creationId xmlns:a16="http://schemas.microsoft.com/office/drawing/2014/main" id="{AAC46AAD-0846-4478-8820-60D690B61334}"/>
              </a:ext>
            </a:extLst>
          </p:cNvPr>
          <p:cNvSpPr/>
          <p:nvPr/>
        </p:nvSpPr>
        <p:spPr>
          <a:xfrm>
            <a:off x="88686" y="4826107"/>
            <a:ext cx="4030583" cy="141577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000000"/>
                </a:solidFill>
                <a:latin typeface="AvenirNext LT Pro Regular" pitchFamily="34"/>
              </a:rPr>
              <a:t>Usunięcie elementu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000000"/>
                </a:solidFill>
                <a:latin typeface="AvenirNext LT Pro Regular" pitchFamily="34"/>
              </a:rPr>
              <a:t>g</a:t>
            </a:r>
            <a:r>
              <a:rPr lang="pl-PL" sz="2200" b="0" i="0" u="none" strike="noStrike" kern="0" cap="none" spc="0" baseline="0" dirty="0">
                <a:solidFill>
                  <a:srgbClr val="000000"/>
                </a:solidFill>
                <a:uFillTx/>
                <a:latin typeface="AvenirNext LT Pro Regular" pitchFamily="34"/>
              </a:rPr>
              <a:t>raficznego mowy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000000"/>
                </a:solidFill>
                <a:latin typeface="AvenirNext LT Pro Regular" pitchFamily="34"/>
              </a:rPr>
              <a:t>nienawiści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0" cap="none" spc="0" baseline="0" dirty="0">
                <a:solidFill>
                  <a:schemeClr val="accent1"/>
                </a:solidFill>
                <a:uFillTx/>
                <a:latin typeface="AvenirNext LT Pro Regular" pitchFamily="34"/>
              </a:rPr>
              <a:t>(priorytetowo przez zarządcę)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446C10D8-BB4E-4A3F-8D04-D9CB2D106928}"/>
              </a:ext>
            </a:extLst>
          </p:cNvPr>
          <p:cNvSpPr/>
          <p:nvPr/>
        </p:nvSpPr>
        <p:spPr>
          <a:xfrm>
            <a:off x="4265177" y="733215"/>
            <a:ext cx="4081443" cy="7694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000000"/>
                </a:solidFill>
                <a:latin typeface="AvenirNext LT Pro Regular" pitchFamily="34"/>
              </a:rPr>
              <a:t>Zgłoszenie elementu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000000"/>
                </a:solidFill>
                <a:latin typeface="AvenirNext LT Pro Regular" pitchFamily="34"/>
              </a:rPr>
              <a:t>graficznego m</a:t>
            </a:r>
            <a:r>
              <a:rPr lang="pl-PL" sz="2200" i="0" u="none" strike="noStrike" kern="0" cap="none" spc="0" baseline="0" dirty="0">
                <a:solidFill>
                  <a:srgbClr val="000000"/>
                </a:solidFill>
                <a:uFillTx/>
                <a:latin typeface="AvenirNext LT Pro Regular" pitchFamily="34"/>
              </a:rPr>
              <a:t>owy nienawiści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4D918195-3193-4E6A-A51D-3B1B4A305DF5}"/>
              </a:ext>
            </a:extLst>
          </p:cNvPr>
          <p:cNvSpPr/>
          <p:nvPr/>
        </p:nvSpPr>
        <p:spPr>
          <a:xfrm>
            <a:off x="8622150" y="4826107"/>
            <a:ext cx="2002471" cy="11079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0" i="0" u="none" strike="noStrike" kern="0" cap="none" spc="0" baseline="0" dirty="0">
                <a:solidFill>
                  <a:srgbClr val="000000"/>
                </a:solidFill>
                <a:uFillTx/>
                <a:latin typeface="AvenirNext LT Pro Regular" pitchFamily="34"/>
              </a:rPr>
              <a:t>Informacja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0" i="0" u="none" strike="noStrike" kern="0" cap="none" spc="0" baseline="0" dirty="0">
                <a:solidFill>
                  <a:srgbClr val="000000"/>
                </a:solidFill>
                <a:uFillTx/>
                <a:latin typeface="AvenirNext LT Pro Regular" pitchFamily="34"/>
              </a:rPr>
              <a:t>i współpraca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0" i="0" u="none" strike="noStrike" kern="0" cap="none" spc="0" baseline="0" dirty="0">
                <a:solidFill>
                  <a:srgbClr val="000000"/>
                </a:solidFill>
                <a:uFillTx/>
                <a:latin typeface="AvenirNext LT Pro Regular" pitchFamily="34"/>
              </a:rPr>
              <a:t>ze </a:t>
            </a:r>
            <a:r>
              <a:rPr lang="pl-PL" sz="2200" kern="0" dirty="0">
                <a:solidFill>
                  <a:srgbClr val="000000"/>
                </a:solidFill>
                <a:latin typeface="AvenirNext LT Pro Regular" pitchFamily="34"/>
              </a:rPr>
              <a:t>SM i Policją</a:t>
            </a:r>
            <a:endParaRPr lang="pl-PL" sz="2200" b="0" i="0" u="none" strike="noStrike" kern="0" cap="none" spc="0" baseline="0" dirty="0">
              <a:solidFill>
                <a:srgbClr val="000000"/>
              </a:solidFill>
              <a:uFillTx/>
              <a:latin typeface="AvenirNext LT Pro Regular" pitchFamily="34"/>
            </a:endParaRPr>
          </a:p>
        </p:txBody>
      </p:sp>
      <p:sp>
        <p:nvSpPr>
          <p:cNvPr id="29" name="Prostokąt 4">
            <a:extLst>
              <a:ext uri="{FF2B5EF4-FFF2-40B4-BE49-F238E27FC236}">
                <a16:creationId xmlns:a16="http://schemas.microsoft.com/office/drawing/2014/main" id="{9D42F008-54EC-41CF-B0E0-DE97DA889B57}"/>
              </a:ext>
            </a:extLst>
          </p:cNvPr>
          <p:cNvSpPr/>
          <p:nvPr/>
        </p:nvSpPr>
        <p:spPr>
          <a:xfrm rot="20414723">
            <a:off x="6454160" y="2228212"/>
            <a:ext cx="2044149" cy="40011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0" cap="none" spc="0" baseline="0" dirty="0">
                <a:solidFill>
                  <a:srgbClr val="FF0000"/>
                </a:solidFill>
                <a:uFillTx/>
                <a:latin typeface="AvenirNext LT Pro Regular" pitchFamily="34"/>
              </a:rPr>
              <a:t>.............................</a:t>
            </a:r>
          </a:p>
        </p:txBody>
      </p:sp>
      <p:sp>
        <p:nvSpPr>
          <p:cNvPr id="30" name="Prostokąt 4">
            <a:extLst>
              <a:ext uri="{FF2B5EF4-FFF2-40B4-BE49-F238E27FC236}">
                <a16:creationId xmlns:a16="http://schemas.microsoft.com/office/drawing/2014/main" id="{64B275B3-B2B4-4AB1-A1D9-DF18FA40F306}"/>
              </a:ext>
            </a:extLst>
          </p:cNvPr>
          <p:cNvSpPr/>
          <p:nvPr/>
        </p:nvSpPr>
        <p:spPr>
          <a:xfrm rot="1288926">
            <a:off x="6536342" y="3630788"/>
            <a:ext cx="2044149" cy="40011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0" cap="none" spc="0" baseline="0" dirty="0">
                <a:solidFill>
                  <a:srgbClr val="FF0000"/>
                </a:solidFill>
                <a:uFillTx/>
                <a:latin typeface="AvenirNext LT Pro Regular" pitchFamily="34"/>
              </a:rPr>
              <a:t>.............................</a:t>
            </a:r>
          </a:p>
        </p:txBody>
      </p:sp>
      <p:sp>
        <p:nvSpPr>
          <p:cNvPr id="31" name="Prostokąt 4">
            <a:extLst>
              <a:ext uri="{FF2B5EF4-FFF2-40B4-BE49-F238E27FC236}">
                <a16:creationId xmlns:a16="http://schemas.microsoft.com/office/drawing/2014/main" id="{BFE80295-7D5B-44B9-B3DF-4CA26FFD1857}"/>
              </a:ext>
            </a:extLst>
          </p:cNvPr>
          <p:cNvSpPr/>
          <p:nvPr/>
        </p:nvSpPr>
        <p:spPr>
          <a:xfrm rot="16200000">
            <a:off x="5416593" y="1917834"/>
            <a:ext cx="954107" cy="40011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0" cap="none" spc="0" baseline="0" dirty="0">
                <a:solidFill>
                  <a:srgbClr val="FF0000"/>
                </a:solidFill>
                <a:uFillTx/>
                <a:latin typeface="AvenirNext LT Pro Regular" pitchFamily="34"/>
              </a:rPr>
              <a:t>............</a:t>
            </a:r>
          </a:p>
        </p:txBody>
      </p:sp>
      <p:sp>
        <p:nvSpPr>
          <p:cNvPr id="32" name="Prostokąt 4">
            <a:extLst>
              <a:ext uri="{FF2B5EF4-FFF2-40B4-BE49-F238E27FC236}">
                <a16:creationId xmlns:a16="http://schemas.microsoft.com/office/drawing/2014/main" id="{D5B294A2-CC86-4667-8C1E-AF0D674585C7}"/>
              </a:ext>
            </a:extLst>
          </p:cNvPr>
          <p:cNvSpPr/>
          <p:nvPr/>
        </p:nvSpPr>
        <p:spPr>
          <a:xfrm rot="19860356">
            <a:off x="3350054" y="3793609"/>
            <a:ext cx="2217675" cy="40011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0" cap="none" spc="0" baseline="0" dirty="0">
                <a:solidFill>
                  <a:srgbClr val="FF0000"/>
                </a:solidFill>
                <a:uFillTx/>
                <a:latin typeface="AvenirNext LT Pro Regular" pitchFamily="34"/>
              </a:rPr>
              <a:t>.............................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AC88B3DF-6C80-43AC-90C1-2F166839F1A2}"/>
              </a:ext>
            </a:extLst>
          </p:cNvPr>
          <p:cNvSpPr/>
          <p:nvPr/>
        </p:nvSpPr>
        <p:spPr>
          <a:xfrm>
            <a:off x="8437029" y="1784934"/>
            <a:ext cx="2560316" cy="7694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0" i="0" u="none" strike="noStrike" kern="0" cap="none" spc="0" baseline="0" dirty="0">
                <a:solidFill>
                  <a:srgbClr val="000000"/>
                </a:solidFill>
                <a:uFillTx/>
                <a:latin typeface="AvenirNext LT Pro Regular" pitchFamily="34"/>
              </a:rPr>
              <a:t>Ustalenie zarządcy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000000"/>
                </a:solidFill>
                <a:latin typeface="AvenirNext LT Pro Regular" pitchFamily="34"/>
              </a:rPr>
              <a:t>nieruchomości</a:t>
            </a:r>
          </a:p>
        </p:txBody>
      </p:sp>
      <p:sp>
        <p:nvSpPr>
          <p:cNvPr id="34" name="Prostokąt 4">
            <a:extLst>
              <a:ext uri="{FF2B5EF4-FFF2-40B4-BE49-F238E27FC236}">
                <a16:creationId xmlns:a16="http://schemas.microsoft.com/office/drawing/2014/main" id="{A01E344A-836F-4346-8188-39166DE06909}"/>
              </a:ext>
            </a:extLst>
          </p:cNvPr>
          <p:cNvSpPr/>
          <p:nvPr/>
        </p:nvSpPr>
        <p:spPr>
          <a:xfrm rot="16200000">
            <a:off x="5430173" y="4084789"/>
            <a:ext cx="954107" cy="40011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0" cap="none" spc="0" baseline="0" dirty="0">
                <a:solidFill>
                  <a:srgbClr val="FF0000"/>
                </a:solidFill>
                <a:uFillTx/>
                <a:latin typeface="AvenirNext LT Pro Regular" pitchFamily="34"/>
              </a:rPr>
              <a:t>............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650D38AC-D7A8-4C78-93DE-2813A0727F70}"/>
              </a:ext>
            </a:extLst>
          </p:cNvPr>
          <p:cNvSpPr/>
          <p:nvPr/>
        </p:nvSpPr>
        <p:spPr>
          <a:xfrm>
            <a:off x="4841219" y="5568233"/>
            <a:ext cx="29097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000000"/>
                </a:solidFill>
                <a:latin typeface="AvenirNext LT Pro Regular" pitchFamily="34"/>
              </a:rPr>
              <a:t>Działania na rzecz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000000"/>
                </a:solidFill>
                <a:latin typeface="AvenirNext LT Pro Regular" pitchFamily="34"/>
              </a:rPr>
              <a:t>społeczności lokalnej</a:t>
            </a:r>
          </a:p>
        </p:txBody>
      </p:sp>
      <p:graphicFrame>
        <p:nvGraphicFramePr>
          <p:cNvPr id="36" name="Obiekt 35">
            <a:extLst>
              <a:ext uri="{FF2B5EF4-FFF2-40B4-BE49-F238E27FC236}">
                <a16:creationId xmlns:a16="http://schemas.microsoft.com/office/drawing/2014/main" id="{9ED98661-7C21-460D-8DE2-31E9281B1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7934228"/>
              </p:ext>
            </p:extLst>
          </p:nvPr>
        </p:nvGraphicFramePr>
        <p:xfrm>
          <a:off x="5572533" y="2525206"/>
          <a:ext cx="1368348" cy="1072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8" name="Image" r:id="rId3" imgW="3822120" imgH="2996640" progId="Photoshop.Image.13">
                  <p:embed/>
                </p:oleObj>
              </mc:Choice>
              <mc:Fallback>
                <p:oleObj name="Image" r:id="rId3" imgW="3822120" imgH="2996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72533" y="2525206"/>
                        <a:ext cx="1368348" cy="1072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iekt 36">
            <a:extLst>
              <a:ext uri="{FF2B5EF4-FFF2-40B4-BE49-F238E27FC236}">
                <a16:creationId xmlns:a16="http://schemas.microsoft.com/office/drawing/2014/main" id="{8004D626-BAE2-4968-BBB2-ECC063450C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147556"/>
              </p:ext>
            </p:extLst>
          </p:nvPr>
        </p:nvGraphicFramePr>
        <p:xfrm>
          <a:off x="5789194" y="110506"/>
          <a:ext cx="417659" cy="47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9" name="Image" r:id="rId5" imgW="711000" imgH="812520" progId="Photoshop.Image.13">
                  <p:embed/>
                </p:oleObj>
              </mc:Choice>
              <mc:Fallback>
                <p:oleObj name="Image" r:id="rId5" imgW="711000" imgH="812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89194" y="110506"/>
                        <a:ext cx="417659" cy="47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Prostokąt 4">
            <a:extLst>
              <a:ext uri="{FF2B5EF4-FFF2-40B4-BE49-F238E27FC236}">
                <a16:creationId xmlns:a16="http://schemas.microsoft.com/office/drawing/2014/main" id="{C4F28831-A757-4B0F-A3DA-4A44C03F787E}"/>
              </a:ext>
            </a:extLst>
          </p:cNvPr>
          <p:cNvSpPr/>
          <p:nvPr/>
        </p:nvSpPr>
        <p:spPr>
          <a:xfrm rot="1310514">
            <a:off x="3299385" y="1969226"/>
            <a:ext cx="2044149" cy="40011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0" cap="none" spc="0" baseline="0" dirty="0">
                <a:solidFill>
                  <a:srgbClr val="FF0000"/>
                </a:solidFill>
                <a:uFillTx/>
                <a:latin typeface="AvenirNext LT Pro Regular" pitchFamily="34"/>
              </a:rPr>
              <a:t>.............................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49159F72-297D-4B7B-85FD-A06C91BC881D}"/>
              </a:ext>
            </a:extLst>
          </p:cNvPr>
          <p:cNvSpPr/>
          <p:nvPr/>
        </p:nvSpPr>
        <p:spPr>
          <a:xfrm>
            <a:off x="1527673" y="2093119"/>
            <a:ext cx="5038725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000000"/>
                </a:solidFill>
                <a:latin typeface="AvenirNext LT Pro Regular" pitchFamily="34"/>
              </a:rPr>
              <a:t>Współpraca wielu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kern="0" dirty="0">
                <a:solidFill>
                  <a:srgbClr val="000000"/>
                </a:solidFill>
                <a:latin typeface="AvenirNext LT Pro Regular" pitchFamily="34"/>
              </a:rPr>
              <a:t>podmiotów</a:t>
            </a:r>
          </a:p>
        </p:txBody>
      </p:sp>
      <p:graphicFrame>
        <p:nvGraphicFramePr>
          <p:cNvPr id="40" name="Obiekt 39">
            <a:extLst>
              <a:ext uri="{FF2B5EF4-FFF2-40B4-BE49-F238E27FC236}">
                <a16:creationId xmlns:a16="http://schemas.microsoft.com/office/drawing/2014/main" id="{91FC4FDE-3C1B-418F-87A9-892233AAC4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341997"/>
              </p:ext>
            </p:extLst>
          </p:nvPr>
        </p:nvGraphicFramePr>
        <p:xfrm>
          <a:off x="9543744" y="1253521"/>
          <a:ext cx="417659" cy="47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0" name="Image" r:id="rId7" imgW="711000" imgH="812520" progId="Photoshop.Image.13">
                  <p:embed/>
                </p:oleObj>
              </mc:Choice>
              <mc:Fallback>
                <p:oleObj name="Image" r:id="rId7" imgW="711000" imgH="812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43744" y="1253521"/>
                        <a:ext cx="417659" cy="47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iekt 40">
            <a:extLst>
              <a:ext uri="{FF2B5EF4-FFF2-40B4-BE49-F238E27FC236}">
                <a16:creationId xmlns:a16="http://schemas.microsoft.com/office/drawing/2014/main" id="{F3645D59-6731-4E89-A27C-0B4E289FA4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3025240"/>
              </p:ext>
            </p:extLst>
          </p:nvPr>
        </p:nvGraphicFramePr>
        <p:xfrm>
          <a:off x="9147854" y="4309052"/>
          <a:ext cx="417659" cy="47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1" name="Image" r:id="rId8" imgW="711000" imgH="812520" progId="Photoshop.Image.13">
                  <p:embed/>
                </p:oleObj>
              </mc:Choice>
              <mc:Fallback>
                <p:oleObj name="Image" r:id="rId8" imgW="711000" imgH="812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7854" y="4309052"/>
                        <a:ext cx="417659" cy="47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iekt 41">
            <a:extLst>
              <a:ext uri="{FF2B5EF4-FFF2-40B4-BE49-F238E27FC236}">
                <a16:creationId xmlns:a16="http://schemas.microsoft.com/office/drawing/2014/main" id="{3ABB8181-245F-4435-B8B7-319B84AF52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45033"/>
              </p:ext>
            </p:extLst>
          </p:nvPr>
        </p:nvGraphicFramePr>
        <p:xfrm>
          <a:off x="5781070" y="5030728"/>
          <a:ext cx="417659" cy="47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2" name="Image" r:id="rId9" imgW="711000" imgH="812520" progId="Photoshop.Image.13">
                  <p:embed/>
                </p:oleObj>
              </mc:Choice>
              <mc:Fallback>
                <p:oleObj name="Image" r:id="rId9" imgW="711000" imgH="812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81070" y="5030728"/>
                        <a:ext cx="417659" cy="47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iekt 42">
            <a:extLst>
              <a:ext uri="{FF2B5EF4-FFF2-40B4-BE49-F238E27FC236}">
                <a16:creationId xmlns:a16="http://schemas.microsoft.com/office/drawing/2014/main" id="{EC97EB63-2390-40F5-A431-BDD91BE023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0778"/>
              </p:ext>
            </p:extLst>
          </p:nvPr>
        </p:nvGraphicFramePr>
        <p:xfrm>
          <a:off x="2710926" y="4391296"/>
          <a:ext cx="417659" cy="47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3" name="Image" r:id="rId10" imgW="711000" imgH="812520" progId="Photoshop.Image.13">
                  <p:embed/>
                </p:oleObj>
              </mc:Choice>
              <mc:Fallback>
                <p:oleObj name="Image" r:id="rId10" imgW="711000" imgH="812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10926" y="4391296"/>
                        <a:ext cx="417659" cy="47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iekt 43">
            <a:extLst>
              <a:ext uri="{FF2B5EF4-FFF2-40B4-BE49-F238E27FC236}">
                <a16:creationId xmlns:a16="http://schemas.microsoft.com/office/drawing/2014/main" id="{AF083075-6711-434D-8004-3D583628D0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704534"/>
              </p:ext>
            </p:extLst>
          </p:nvPr>
        </p:nvGraphicFramePr>
        <p:xfrm>
          <a:off x="2723270" y="1376407"/>
          <a:ext cx="417659" cy="47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" name="Image" r:id="rId11" imgW="711000" imgH="812520" progId="Photoshop.Image.13">
                  <p:embed/>
                </p:oleObj>
              </mc:Choice>
              <mc:Fallback>
                <p:oleObj name="Image" r:id="rId11" imgW="711000" imgH="812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23270" y="1376407"/>
                        <a:ext cx="417659" cy="47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1518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311239" y="81713"/>
            <a:ext cx="9956935" cy="862885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Schemat działania WCSN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414338" y="1681163"/>
            <a:ext cx="11777662" cy="4289425"/>
          </a:xfrm>
        </p:spPr>
        <p:txBody>
          <a:bodyPr>
            <a:normAutofit/>
          </a:bodyPr>
          <a:lstStyle/>
          <a:p>
            <a:r>
              <a:rPr lang="pl-PL" b="1" dirty="0"/>
              <a:t>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6" name="Elipsa 5"/>
          <p:cNvSpPr/>
          <p:nvPr/>
        </p:nvSpPr>
        <p:spPr>
          <a:xfrm>
            <a:off x="1028133" y="2354575"/>
            <a:ext cx="1940553" cy="13565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trzałka zakrzywiona w prawo 8"/>
          <p:cNvSpPr/>
          <p:nvPr/>
        </p:nvSpPr>
        <p:spPr>
          <a:xfrm>
            <a:off x="296613" y="3194965"/>
            <a:ext cx="731520" cy="1552092"/>
          </a:xfrm>
          <a:prstGeom prst="curvedRightArrow">
            <a:avLst/>
          </a:prstGeom>
          <a:solidFill>
            <a:srgbClr val="00206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910972" y="4410105"/>
            <a:ext cx="2983216" cy="17453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990966" y="4774935"/>
            <a:ext cx="2983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WERYFIKACJA ZGŁOSZENIA PRZEZ WCI:</a:t>
            </a:r>
          </a:p>
          <a:p>
            <a:pPr marL="171450" indent="-171450">
              <a:buFontTx/>
              <a:buChar char="-"/>
            </a:pPr>
            <a: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Zgodność z założeniami projektu</a:t>
            </a:r>
          </a:p>
          <a:p>
            <a:pPr marL="171450" indent="-171450">
              <a:buFontTx/>
              <a:buChar char="-"/>
            </a:pPr>
            <a: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Rodzaj elewacji</a:t>
            </a:r>
          </a:p>
          <a:p>
            <a:pPr marL="171450" indent="-171450">
              <a:buFontTx/>
              <a:buChar char="-"/>
            </a:pPr>
            <a: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Ustalenie Zarządcy nieruchomości</a:t>
            </a:r>
          </a:p>
        </p:txBody>
      </p:sp>
      <p:sp>
        <p:nvSpPr>
          <p:cNvPr id="15" name="Elipsa 14"/>
          <p:cNvSpPr/>
          <p:nvPr/>
        </p:nvSpPr>
        <p:spPr>
          <a:xfrm>
            <a:off x="3485314" y="3071747"/>
            <a:ext cx="2410691" cy="159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Strzałka zakrzywiona w prawo 17"/>
          <p:cNvSpPr/>
          <p:nvPr/>
        </p:nvSpPr>
        <p:spPr>
          <a:xfrm rot="14243991">
            <a:off x="9007309" y="4948882"/>
            <a:ext cx="840401" cy="2163709"/>
          </a:xfrm>
          <a:prstGeom prst="curvedRightArrow">
            <a:avLst/>
          </a:prstGeom>
          <a:solidFill>
            <a:srgbClr val="00206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9" name="Elipsa 18"/>
          <p:cNvSpPr/>
          <p:nvPr/>
        </p:nvSpPr>
        <p:spPr>
          <a:xfrm>
            <a:off x="8608659" y="3343571"/>
            <a:ext cx="2528830" cy="1872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8977560" y="3636817"/>
            <a:ext cx="179102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PRACA SKAZANYCH</a:t>
            </a:r>
          </a:p>
          <a:p>
            <a:pPr marL="171450" indent="-171450">
              <a:buFontTx/>
              <a:buChar char="-"/>
            </a:pPr>
            <a: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Organizacja pracy</a:t>
            </a:r>
          </a:p>
          <a:p>
            <a:pPr marL="171450" indent="-171450">
              <a:buFontTx/>
              <a:buChar char="-"/>
            </a:pPr>
            <a: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Usunięcie przedmiotu zgłoszenia pod nadzorem pracownika WCI</a:t>
            </a:r>
          </a:p>
          <a:p>
            <a:pPr marL="171450" indent="-171450">
              <a:buFontTx/>
              <a:buChar char="-"/>
            </a:pPr>
            <a:endParaRPr lang="pl-PL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543397" y="3432294"/>
            <a:ext cx="2368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ZAWIADOMIENIE STRAŻY MIEJSKIEJ PRZEZ WCI</a:t>
            </a:r>
          </a:p>
          <a:p>
            <a:pPr marL="171450" indent="-171450">
              <a:buFontTx/>
              <a:buChar char="-"/>
            </a:pPr>
            <a: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Informacja o lokalizacji</a:t>
            </a:r>
          </a:p>
          <a:p>
            <a:pPr marL="171450" indent="-171450">
              <a:buFontTx/>
              <a:buChar char="-"/>
            </a:pPr>
            <a: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Dokumentacja fotograficzna</a:t>
            </a:r>
          </a:p>
        </p:txBody>
      </p:sp>
      <p:sp>
        <p:nvSpPr>
          <p:cNvPr id="8" name="Elipsa 7"/>
          <p:cNvSpPr/>
          <p:nvPr/>
        </p:nvSpPr>
        <p:spPr>
          <a:xfrm>
            <a:off x="5685535" y="4623839"/>
            <a:ext cx="2949262" cy="16242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6146564" y="4928130"/>
            <a:ext cx="2086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KONTAKT Z ZARZĄDCĄ PRZEZ WCI</a:t>
            </a:r>
          </a:p>
          <a:p>
            <a:pPr marL="171450" indent="-171450">
              <a:buFontTx/>
              <a:buChar char="-"/>
            </a:pPr>
            <a: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Podpisanie porozumienia i zgody na usunięcie szkody</a:t>
            </a:r>
          </a:p>
          <a:p>
            <a:pPr marL="171450" indent="-171450">
              <a:buFontTx/>
              <a:buChar char="-"/>
            </a:pPr>
            <a: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Dobór farby i materiałów</a:t>
            </a:r>
          </a:p>
        </p:txBody>
      </p:sp>
      <p:sp>
        <p:nvSpPr>
          <p:cNvPr id="21" name="Elipsa 20"/>
          <p:cNvSpPr/>
          <p:nvPr/>
        </p:nvSpPr>
        <p:spPr>
          <a:xfrm>
            <a:off x="6059757" y="1523292"/>
            <a:ext cx="2875064" cy="21996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/>
          <p:cNvSpPr txBox="1"/>
          <p:nvPr/>
        </p:nvSpPr>
        <p:spPr>
          <a:xfrm>
            <a:off x="6320849" y="1872442"/>
            <a:ext cx="2371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KONTAKT Z ZARZĄDCĄ PRZEZ STRAŻ MIEJSKĄ</a:t>
            </a:r>
          </a:p>
          <a:p>
            <a:pPr marL="171450" indent="-171450">
              <a:buFontTx/>
              <a:buChar char="-"/>
            </a:pPr>
            <a: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Zobowiązanie do usunięcia przedmiotu zgłoszenia (mowy nienawiści)</a:t>
            </a:r>
          </a:p>
          <a:p>
            <a:pPr marL="171450" indent="-171450">
              <a:buFontTx/>
              <a:buChar char="-"/>
            </a:pPr>
            <a: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Kontrola Zarządcy pod kątem zastosowania do zaleceń</a:t>
            </a:r>
          </a:p>
          <a:p>
            <a:pPr marL="171450" indent="-171450">
              <a:buFontTx/>
              <a:buChar char="-"/>
            </a:pPr>
            <a: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Informacja zwrotna do WCI</a:t>
            </a:r>
          </a:p>
        </p:txBody>
      </p:sp>
      <p:sp>
        <p:nvSpPr>
          <p:cNvPr id="23" name="Elipsa 22"/>
          <p:cNvSpPr/>
          <p:nvPr/>
        </p:nvSpPr>
        <p:spPr>
          <a:xfrm>
            <a:off x="9248667" y="1734373"/>
            <a:ext cx="2528830" cy="1586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ole tekstowe 23"/>
          <p:cNvSpPr txBox="1"/>
          <p:nvPr/>
        </p:nvSpPr>
        <p:spPr>
          <a:xfrm>
            <a:off x="9538929" y="1961930"/>
            <a:ext cx="1914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ZAKOŃCZENIE PRAC</a:t>
            </a:r>
          </a:p>
          <a:p>
            <a: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Podpisanie między Zarządcą a WCI protokołu odbioru należytego wykonania prac</a:t>
            </a:r>
          </a:p>
        </p:txBody>
      </p:sp>
      <p:sp>
        <p:nvSpPr>
          <p:cNvPr id="25" name="Strzałka zakrzywiona w górę 24"/>
          <p:cNvSpPr/>
          <p:nvPr/>
        </p:nvSpPr>
        <p:spPr>
          <a:xfrm rot="17272511">
            <a:off x="10636979" y="3460265"/>
            <a:ext cx="1633820" cy="731520"/>
          </a:xfrm>
          <a:prstGeom prst="curvedUpArrow">
            <a:avLst/>
          </a:prstGeom>
          <a:solidFill>
            <a:srgbClr val="00206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6" name="Strzałka w prawo 25"/>
          <p:cNvSpPr/>
          <p:nvPr/>
        </p:nvSpPr>
        <p:spPr>
          <a:xfrm rot="19546251">
            <a:off x="2513416" y="3939143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trzałka w prawo 26"/>
          <p:cNvSpPr/>
          <p:nvPr/>
        </p:nvSpPr>
        <p:spPr>
          <a:xfrm rot="19420862">
            <a:off x="5104108" y="2513738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ole tekstowe 29"/>
          <p:cNvSpPr txBox="1"/>
          <p:nvPr/>
        </p:nvSpPr>
        <p:spPr>
          <a:xfrm>
            <a:off x="1162153" y="2802020"/>
            <a:ext cx="1780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ZGŁOSZENIE NA PLATFORMĘ WCSN</a:t>
            </a:r>
          </a:p>
        </p:txBody>
      </p:sp>
      <p:sp>
        <p:nvSpPr>
          <p:cNvPr id="31" name="Strzałka w prawo 30"/>
          <p:cNvSpPr/>
          <p:nvPr/>
        </p:nvSpPr>
        <p:spPr>
          <a:xfrm rot="1501692">
            <a:off x="5091884" y="4799233"/>
            <a:ext cx="1008008" cy="44436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Elipsa 27"/>
          <p:cNvSpPr/>
          <p:nvPr/>
        </p:nvSpPr>
        <p:spPr>
          <a:xfrm>
            <a:off x="2639529" y="857201"/>
            <a:ext cx="2410691" cy="159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pole tekstowe 33"/>
          <p:cNvSpPr txBox="1"/>
          <p:nvPr/>
        </p:nvSpPr>
        <p:spPr>
          <a:xfrm>
            <a:off x="2830020" y="939680"/>
            <a:ext cx="2069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IDENTYFIKACJA ELEMENTÓW MOWY NIENAWIŚCI</a:t>
            </a:r>
          </a:p>
        </p:txBody>
      </p:sp>
      <p:sp>
        <p:nvSpPr>
          <p:cNvPr id="35" name="pole tekstowe 34"/>
          <p:cNvSpPr txBox="1"/>
          <p:nvPr/>
        </p:nvSpPr>
        <p:spPr>
          <a:xfrm>
            <a:off x="2912077" y="1555726"/>
            <a:ext cx="2124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Rada Osiedla</a:t>
            </a:r>
          </a:p>
          <a:p>
            <a:r>
              <a:rPr lang="pl-PL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Organizacja pozarządowa</a:t>
            </a:r>
          </a:p>
          <a:p>
            <a:pPr marL="171450" indent="-171450">
              <a:buFontTx/>
              <a:buChar char="-"/>
            </a:pPr>
            <a:r>
              <a:rPr lang="pl-PL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Zarządca nieruchomości</a:t>
            </a:r>
          </a:p>
          <a:p>
            <a:pPr marL="171450" indent="-171450">
              <a:buFontTx/>
              <a:buChar char="-"/>
            </a:pPr>
            <a:r>
              <a:rPr lang="pl-PL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Jednostki miejskie</a:t>
            </a:r>
          </a:p>
          <a:p>
            <a:pPr marL="285750" indent="-285750">
              <a:buFontTx/>
              <a:buChar char="-"/>
            </a:pPr>
            <a:endParaRPr lang="pl-PL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endParaRPr lang="pl-PL" dirty="0"/>
          </a:p>
        </p:txBody>
      </p:sp>
      <p:sp>
        <p:nvSpPr>
          <p:cNvPr id="36" name="Elipsa 35"/>
          <p:cNvSpPr/>
          <p:nvPr/>
        </p:nvSpPr>
        <p:spPr>
          <a:xfrm>
            <a:off x="382630" y="513156"/>
            <a:ext cx="2065652" cy="12572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440064" y="604614"/>
            <a:ext cx="2069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IDENTYFIKACJA ELEMENTÓW MOWY NIENAWIŚCI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650650" y="1146586"/>
            <a:ext cx="1648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 - </a:t>
            </a:r>
            <a:r>
              <a:rPr lang="pl-PL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Patrol WCSN</a:t>
            </a:r>
          </a:p>
        </p:txBody>
      </p:sp>
      <p:sp>
        <p:nvSpPr>
          <p:cNvPr id="40" name="Strzałka w prawo 39"/>
          <p:cNvSpPr/>
          <p:nvPr/>
        </p:nvSpPr>
        <p:spPr>
          <a:xfrm rot="4462450">
            <a:off x="1516157" y="1941102"/>
            <a:ext cx="522272" cy="24282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trzałka w prawo 40"/>
          <p:cNvSpPr/>
          <p:nvPr/>
        </p:nvSpPr>
        <p:spPr>
          <a:xfrm rot="7612127">
            <a:off x="2237668" y="2032788"/>
            <a:ext cx="522272" cy="24282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0437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9570" y="1816690"/>
            <a:ext cx="3200400" cy="1236371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Mowa Nienawiści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08" y="339387"/>
            <a:ext cx="3614427" cy="2030326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282485" y="2935910"/>
            <a:ext cx="3554569" cy="496501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endParaRPr lang="pl-PL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pl-PL" sz="2000" dirty="0">
                <a:ea typeface="Tahoma" panose="020B0604030504040204" pitchFamily="34" charset="0"/>
                <a:cs typeface="Tahoma" panose="020B0604030504040204" pitchFamily="34" charset="0"/>
              </a:rPr>
              <a:t>to wszelkie formy wypowiedzi, które szerzą, propagują czy usprawiedliwiają nienawiść rasową, ksenofobię, antysemityzm oraz inne formy nienawiści bazujące na nietolerancji.</a:t>
            </a:r>
            <a:endParaRPr lang="pl-PL" sz="11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29" y="2820474"/>
            <a:ext cx="3838126" cy="216364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0759" y="3433128"/>
            <a:ext cx="3856044" cy="195812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911" y="193183"/>
            <a:ext cx="1884236" cy="147442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24" y="5117872"/>
            <a:ext cx="3518731" cy="151475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9439" y="2124804"/>
            <a:ext cx="3039417" cy="22795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93" y="1406150"/>
            <a:ext cx="3687098" cy="207114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846" y="4308957"/>
            <a:ext cx="2581083" cy="2323664"/>
          </a:xfrm>
          <a:prstGeom prst="rect">
            <a:avLst/>
          </a:prstGeom>
        </p:spPr>
      </p:pic>
      <p:graphicFrame>
        <p:nvGraphicFramePr>
          <p:cNvPr id="12" name="Obiekt 11">
            <a:extLst>
              <a:ext uri="{FF2B5EF4-FFF2-40B4-BE49-F238E27FC236}">
                <a16:creationId xmlns:a16="http://schemas.microsoft.com/office/drawing/2014/main" id="{9ED98661-7C21-460D-8DE2-31E9281B1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8543253"/>
              </p:ext>
            </p:extLst>
          </p:nvPr>
        </p:nvGraphicFramePr>
        <p:xfrm>
          <a:off x="213133" y="115696"/>
          <a:ext cx="1368348" cy="1072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" name="Image" r:id="rId11" imgW="3822120" imgH="2996640" progId="Photoshop.Image.13">
                  <p:embed/>
                </p:oleObj>
              </mc:Choice>
              <mc:Fallback>
                <p:oleObj name="Image" r:id="rId11" imgW="3822120" imgH="2996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3133" y="115696"/>
                        <a:ext cx="1368348" cy="1072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540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348333"/>
            <a:ext cx="11547254" cy="564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0941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9516</TotalTime>
  <Words>407</Words>
  <Application>Microsoft Office PowerPoint</Application>
  <PresentationFormat>Panoramiczny</PresentationFormat>
  <Paragraphs>78</Paragraphs>
  <Slides>21</Slides>
  <Notes>2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8" baseType="lpstr">
      <vt:lpstr>AvenirNext LT Pro Regular</vt:lpstr>
      <vt:lpstr>Calibri</vt:lpstr>
      <vt:lpstr>Calibri Light</vt:lpstr>
      <vt:lpstr>Garamond</vt:lpstr>
      <vt:lpstr>Tahoma</vt:lpstr>
      <vt:lpstr>Retrospekcja</vt:lpstr>
      <vt:lpstr>Image</vt:lpstr>
      <vt:lpstr>Praktyczne narzędzia przeciwstawiania się mowie nienawiści obecnej w przestrzeniach publicznych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Schemat działania WCSN</vt:lpstr>
      <vt:lpstr>Mowa Nienawiści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Usuwanie mowy nienawiści  z przestrzeni miejskiej Wrocławia</vt:lpstr>
      <vt:lpstr>Prezentacja programu PowerPoint</vt:lpstr>
      <vt:lpstr>Prezentacja programu PowerPoint</vt:lpstr>
    </vt:vector>
  </TitlesOfParts>
  <Company>Wrocławskie Centrum Integracji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Nowe możliwości w realizacji kary ograniczenia wolności</dc:title>
  <dc:creator>Romuald Gebel</dc:creator>
  <cp:lastModifiedBy>Ciążyński Bartłomiej</cp:lastModifiedBy>
  <cp:revision>262</cp:revision>
  <cp:lastPrinted>2019-03-12T16:56:05Z</cp:lastPrinted>
  <dcterms:created xsi:type="dcterms:W3CDTF">2017-08-28T09:07:20Z</dcterms:created>
  <dcterms:modified xsi:type="dcterms:W3CDTF">2023-05-31T09:01:49Z</dcterms:modified>
</cp:coreProperties>
</file>