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24"/>
  </p:notesMasterIdLst>
  <p:sldIdLst>
    <p:sldId id="293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9" r:id="rId15"/>
    <p:sldId id="290" r:id="rId16"/>
    <p:sldId id="291" r:id="rId17"/>
    <p:sldId id="269" r:id="rId18"/>
    <p:sldId id="288" r:id="rId19"/>
    <p:sldId id="285" r:id="rId20"/>
    <p:sldId id="298" r:id="rId21"/>
    <p:sldId id="297" r:id="rId22"/>
    <p:sldId id="299" r:id="rId23"/>
  </p:sldIdLst>
  <p:sldSz cx="12192000" cy="6858000"/>
  <p:notesSz cx="6645275" cy="99250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30T08:33:38.753" idx="1">
    <p:pos x="5605" y="67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797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763962" y="0"/>
            <a:ext cx="28797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4487" y="1239837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6575"/>
            <a:ext cx="28797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763962" y="9426575"/>
            <a:ext cx="28797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1517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4099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7" y="1239837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555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7" y="1239837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4853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5f9e756de_7_75:notes"/>
          <p:cNvSpPr txBox="1">
            <a:spLocks noGrp="1"/>
          </p:cNvSpPr>
          <p:nvPr>
            <p:ph type="body" idx="1"/>
          </p:nvPr>
        </p:nvSpPr>
        <p:spPr>
          <a:xfrm>
            <a:off x="664527" y="4776430"/>
            <a:ext cx="531622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9" name="Google Shape;349;g45f9e756de_7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671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5f9e756de_3_75:notes"/>
          <p:cNvSpPr txBox="1">
            <a:spLocks noGrp="1"/>
          </p:cNvSpPr>
          <p:nvPr>
            <p:ph type="body" idx="1"/>
          </p:nvPr>
        </p:nvSpPr>
        <p:spPr>
          <a:xfrm>
            <a:off x="664527" y="4776430"/>
            <a:ext cx="5316220" cy="390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8" name="Google Shape;388;g45f9e756de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4527" y="1240631"/>
            <a:ext cx="5316220" cy="334970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7956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19" name="Google Shape;419;p13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:notes"/>
          <p:cNvSpPr txBox="1"/>
          <p:nvPr/>
        </p:nvSpPr>
        <p:spPr>
          <a:xfrm>
            <a:off x="3763962" y="9426575"/>
            <a:ext cx="28797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137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19" name="Google Shape;419;p13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:notes"/>
          <p:cNvSpPr txBox="1"/>
          <p:nvPr/>
        </p:nvSpPr>
        <p:spPr>
          <a:xfrm>
            <a:off x="3763962" y="9426575"/>
            <a:ext cx="28797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148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19" name="Google Shape;419;p13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:notes"/>
          <p:cNvSpPr txBox="1"/>
          <p:nvPr/>
        </p:nvSpPr>
        <p:spPr>
          <a:xfrm>
            <a:off x="3763962" y="9426575"/>
            <a:ext cx="28797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825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419" name="Google Shape;419;p13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:notes"/>
          <p:cNvSpPr txBox="1"/>
          <p:nvPr/>
        </p:nvSpPr>
        <p:spPr>
          <a:xfrm>
            <a:off x="3763962" y="9426575"/>
            <a:ext cx="28797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258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779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80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089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7" y="1239837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136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5f9e756de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1239838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5f9e756de_1_31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800" cy="390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45f9e756de_1_31:notes"/>
          <p:cNvSpPr txBox="1">
            <a:spLocks noGrp="1"/>
          </p:cNvSpPr>
          <p:nvPr>
            <p:ph type="sldNum" idx="12"/>
          </p:nvPr>
        </p:nvSpPr>
        <p:spPr>
          <a:xfrm>
            <a:off x="3763962" y="9426575"/>
            <a:ext cx="2879700" cy="498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94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7" y="1239837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394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7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7" y="1239837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683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:notes"/>
          <p:cNvSpPr txBox="1">
            <a:spLocks noGrp="1"/>
          </p:cNvSpPr>
          <p:nvPr>
            <p:ph type="body" idx="1"/>
          </p:nvPr>
        </p:nvSpPr>
        <p:spPr>
          <a:xfrm>
            <a:off x="665162" y="4776787"/>
            <a:ext cx="5314950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7" y="1239837"/>
            <a:ext cx="5956300" cy="3351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79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 rot="5400000">
            <a:off x="1799433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5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8197" y="5527239"/>
            <a:ext cx="2514217" cy="10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/>
          <p:nvPr/>
        </p:nvSpPr>
        <p:spPr>
          <a:xfrm>
            <a:off x="3095246" y="3779085"/>
            <a:ext cx="4659017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2400"/>
              <a:buFont typeface="Lato"/>
              <a:buNone/>
            </a:pPr>
            <a:r>
              <a:rPr lang="en-US" sz="2400" b="0" i="0" u="none" dirty="0" err="1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Białystok</a:t>
            </a:r>
            <a:r>
              <a:rPr lang="en-US" sz="2400" b="0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pl-PL" sz="2400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pl-PL" sz="2400" b="0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 czerwca</a:t>
            </a:r>
            <a:r>
              <a:rPr lang="en-US" sz="2400" b="0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 20</a:t>
            </a:r>
            <a:r>
              <a:rPr lang="pl-PL" sz="2400" b="0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23</a:t>
            </a:r>
            <a:endParaRPr dirty="0"/>
          </a:p>
        </p:txBody>
      </p:sp>
      <p:pic>
        <p:nvPicPr>
          <p:cNvPr id="243" name="Google Shape;24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5434" y="5110109"/>
            <a:ext cx="1695097" cy="164386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 txBox="1"/>
          <p:nvPr/>
        </p:nvSpPr>
        <p:spPr>
          <a:xfrm>
            <a:off x="1824539" y="444254"/>
            <a:ext cx="8196886" cy="97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3600"/>
              <a:buFont typeface="Lato"/>
              <a:buNone/>
            </a:pPr>
            <a:r>
              <a:rPr lang="pl-PL" sz="3200" b="1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lang="pl-PL" sz="3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3600"/>
              <a:buFont typeface="Lato"/>
              <a:buNone/>
            </a:pPr>
            <a:r>
              <a:rPr lang="pl-PL" sz="3200" dirty="0">
                <a:solidFill>
                  <a:srgbClr val="FF0000"/>
                </a:solidFill>
              </a:rPr>
              <a:t>Centrum Pomocy Dzieciom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3600"/>
              <a:buFont typeface="Lato"/>
              <a:buNone/>
            </a:pPr>
            <a:r>
              <a:rPr lang="pl-PL" sz="3200" dirty="0">
                <a:solidFill>
                  <a:srgbClr val="FF0000"/>
                </a:solidFill>
              </a:rPr>
              <a:t>Stowarzyszenia </a:t>
            </a:r>
            <a:r>
              <a:rPr lang="pl-PL" sz="3200" dirty="0" err="1">
                <a:solidFill>
                  <a:srgbClr val="FF0000"/>
                </a:solidFill>
              </a:rPr>
              <a:t>Klanza</a:t>
            </a:r>
            <a:r>
              <a:rPr lang="pl-PL" sz="3200" dirty="0">
                <a:solidFill>
                  <a:srgbClr val="FF0000"/>
                </a:solidFill>
              </a:rPr>
              <a:t> w Białymstoku</a:t>
            </a:r>
          </a:p>
        </p:txBody>
      </p:sp>
      <p:pic>
        <p:nvPicPr>
          <p:cNvPr id="1026" name="Picture 2" descr="Białystok już nie wschodzący. Koniec kontrowersyjnego logo - Podlaskie24">
            <a:extLst>
              <a:ext uri="{FF2B5EF4-FFF2-40B4-BE49-F238E27FC236}">
                <a16:creationId xmlns:a16="http://schemas.microsoft.com/office/drawing/2014/main" id="{B981F867-7C85-4FC1-69CF-CEBFE89B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063" y="512788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9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/>
          <p:nvPr/>
        </p:nvSpPr>
        <p:spPr>
          <a:xfrm>
            <a:off x="0" y="684212"/>
            <a:ext cx="12192000" cy="61737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6"/>
          <p:cNvSpPr txBox="1"/>
          <p:nvPr/>
        </p:nvSpPr>
        <p:spPr>
          <a:xfrm>
            <a:off x="6408737" y="2579687"/>
            <a:ext cx="5407025" cy="140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BDB"/>
              </a:buClr>
              <a:buSzPts val="4200"/>
              <a:buFont typeface="Lato"/>
              <a:buNone/>
            </a:pPr>
            <a:r>
              <a:rPr lang="en-US" sz="4200" b="1" i="0" u="none">
                <a:solidFill>
                  <a:srgbClr val="DBDBDB"/>
                </a:solidFill>
                <a:latin typeface="Lato"/>
                <a:ea typeface="Lato"/>
                <a:cs typeface="Lato"/>
                <a:sym typeface="Lato"/>
              </a:rPr>
              <a:t>PRZESŁUCHANIE DZIECKA</a:t>
            </a:r>
            <a:endParaRPr/>
          </a:p>
        </p:txBody>
      </p:sp>
      <p:pic>
        <p:nvPicPr>
          <p:cNvPr id="335" name="Google Shape;335;p46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6"/>
          <p:cNvSpPr txBox="1"/>
          <p:nvPr/>
        </p:nvSpPr>
        <p:spPr>
          <a:xfrm>
            <a:off x="384175" y="177800"/>
            <a:ext cx="889952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1800"/>
              <a:buFont typeface="Lato"/>
              <a:buNone/>
            </a:pPr>
            <a:r>
              <a:rPr lang="en-US" sz="1800" b="0" i="0" u="none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STANDARDY CENTRUM POMOCY DZIECIOM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E83F4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7" name="Google Shape;337;p46"/>
          <p:cNvPicPr preferRelativeResize="0"/>
          <p:nvPr/>
        </p:nvPicPr>
        <p:blipFill rotWithShape="1">
          <a:blip r:embed="rId4">
            <a:alphaModFix/>
          </a:blip>
          <a:srcRect l="8198" r="36288"/>
          <a:stretch/>
        </p:blipFill>
        <p:spPr>
          <a:xfrm>
            <a:off x="0" y="695325"/>
            <a:ext cx="5849937" cy="616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88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 txBox="1"/>
          <p:nvPr/>
        </p:nvSpPr>
        <p:spPr>
          <a:xfrm>
            <a:off x="0" y="684212"/>
            <a:ext cx="12192000" cy="6173787"/>
          </a:xfrm>
          <a:prstGeom prst="rect">
            <a:avLst/>
          </a:prstGeom>
          <a:solidFill>
            <a:srgbClr val="6235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47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7"/>
          <p:cNvSpPr txBox="1"/>
          <p:nvPr/>
        </p:nvSpPr>
        <p:spPr>
          <a:xfrm>
            <a:off x="384175" y="177800"/>
            <a:ext cx="889952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1800"/>
              <a:buFont typeface="Lato"/>
              <a:buNone/>
            </a:pPr>
            <a:r>
              <a:rPr lang="en-US" sz="1800" b="0" i="0" u="none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STANDARDY CENTRUM POMOCY DZIECIOM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E83F4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5" name="Google Shape;345;p47"/>
          <p:cNvPicPr preferRelativeResize="0"/>
          <p:nvPr/>
        </p:nvPicPr>
        <p:blipFill rotWithShape="1">
          <a:blip r:embed="rId4">
            <a:alphaModFix/>
          </a:blip>
          <a:srcRect l="8142" t="2" r="6630" b="-1"/>
          <a:stretch/>
        </p:blipFill>
        <p:spPr>
          <a:xfrm>
            <a:off x="0" y="684212"/>
            <a:ext cx="6051550" cy="61737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46" name="Google Shape;346;p47"/>
          <p:cNvSpPr txBox="1"/>
          <p:nvPr/>
        </p:nvSpPr>
        <p:spPr>
          <a:xfrm>
            <a:off x="5970587" y="2457450"/>
            <a:ext cx="6221412" cy="136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BDB"/>
              </a:buClr>
              <a:buSzPts val="4200"/>
              <a:buFont typeface="Lato"/>
              <a:buNone/>
            </a:pPr>
            <a:r>
              <a:rPr lang="en-US" sz="4200" b="1" i="0" u="none">
                <a:solidFill>
                  <a:srgbClr val="DBDBDB"/>
                </a:solidFill>
                <a:latin typeface="Lato"/>
                <a:ea typeface="Lato"/>
                <a:cs typeface="Lato"/>
                <a:sym typeface="Lato"/>
              </a:rPr>
              <a:t>WSPÓŁPRACA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BDB"/>
              </a:buClr>
              <a:buSzPts val="4000"/>
              <a:buFont typeface="Lato"/>
              <a:buNone/>
            </a:pPr>
            <a:r>
              <a:rPr lang="en-US" sz="4000" b="1" i="0" u="none">
                <a:solidFill>
                  <a:srgbClr val="DBDBDB"/>
                </a:solidFill>
                <a:latin typeface="Lato"/>
                <a:ea typeface="Lato"/>
                <a:cs typeface="Lato"/>
                <a:sym typeface="Lato"/>
              </a:rPr>
              <a:t>INTERDYSCYPLINARNA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7806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8"/>
          <p:cNvSpPr/>
          <p:nvPr/>
        </p:nvSpPr>
        <p:spPr>
          <a:xfrm>
            <a:off x="0" y="526865"/>
            <a:ext cx="12192000" cy="6331135"/>
          </a:xfrm>
          <a:prstGeom prst="rect">
            <a:avLst/>
          </a:prstGeom>
          <a:solidFill>
            <a:srgbClr val="6235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1" i="0" u="none" strike="noStrike" cap="none">
              <a:solidFill>
                <a:srgbClr val="DBDB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8"/>
          <p:cNvSpPr txBox="1"/>
          <p:nvPr/>
        </p:nvSpPr>
        <p:spPr>
          <a:xfrm>
            <a:off x="105667" y="43849"/>
            <a:ext cx="8899446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1400"/>
              <a:buFont typeface="Lato"/>
              <a:buNone/>
            </a:pPr>
            <a:r>
              <a:rPr lang="en-US" sz="1800" b="1" dirty="0" err="1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Współpraca</a:t>
            </a:r>
            <a:r>
              <a:rPr lang="en-US" sz="1800" b="1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 b="1" dirty="0" err="1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interdyscyplinarna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>
              <a:solidFill>
                <a:srgbClr val="E83F4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3" name="Google Shape;35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25561" y="136807"/>
            <a:ext cx="371475" cy="360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48"/>
          <p:cNvGrpSpPr/>
          <p:nvPr/>
        </p:nvGrpSpPr>
        <p:grpSpPr>
          <a:xfrm>
            <a:off x="2044265" y="551050"/>
            <a:ext cx="8381553" cy="6168716"/>
            <a:chOff x="1324635" y="24185"/>
            <a:chExt cx="6286165" cy="6168716"/>
          </a:xfrm>
        </p:grpSpPr>
        <p:sp>
          <p:nvSpPr>
            <p:cNvPr id="355" name="Google Shape;355;p48"/>
            <p:cNvSpPr/>
            <p:nvPr/>
          </p:nvSpPr>
          <p:spPr>
            <a:xfrm>
              <a:off x="3666867" y="2426652"/>
              <a:ext cx="1601700" cy="160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56" name="Google Shape;356;p48"/>
            <p:cNvSpPr txBox="1"/>
            <p:nvPr/>
          </p:nvSpPr>
          <p:spPr>
            <a:xfrm>
              <a:off x="3666867" y="2426652"/>
              <a:ext cx="1601700" cy="16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275" tIns="41275" rIns="41275" bIns="4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48"/>
            <p:cNvSpPr/>
            <p:nvPr/>
          </p:nvSpPr>
          <p:spPr>
            <a:xfrm rot="-5400000">
              <a:off x="4067334" y="2010136"/>
              <a:ext cx="800766" cy="322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58" name="Google Shape;358;p48"/>
            <p:cNvSpPr txBox="1"/>
            <p:nvPr/>
          </p:nvSpPr>
          <p:spPr>
            <a:xfrm rot="-5400000">
              <a:off x="4447698" y="2006250"/>
              <a:ext cx="40038" cy="40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48"/>
            <p:cNvSpPr/>
            <p:nvPr/>
          </p:nvSpPr>
          <p:spPr>
            <a:xfrm>
              <a:off x="3666867" y="24185"/>
              <a:ext cx="1601700" cy="16017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60" name="Google Shape;360;p48"/>
            <p:cNvSpPr txBox="1"/>
            <p:nvPr/>
          </p:nvSpPr>
          <p:spPr>
            <a:xfrm>
              <a:off x="3901431" y="258749"/>
              <a:ext cx="1132572" cy="113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psychiatra</a:t>
              </a: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48"/>
            <p:cNvSpPr/>
            <p:nvPr/>
          </p:nvSpPr>
          <p:spPr>
            <a:xfrm rot="-2314286">
              <a:off x="5006496" y="2462413"/>
              <a:ext cx="800766" cy="322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62" name="Google Shape;362;p48"/>
            <p:cNvSpPr txBox="1"/>
            <p:nvPr/>
          </p:nvSpPr>
          <p:spPr>
            <a:xfrm rot="-2314286">
              <a:off x="5386861" y="2458526"/>
              <a:ext cx="40038" cy="40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48"/>
            <p:cNvSpPr/>
            <p:nvPr/>
          </p:nvSpPr>
          <p:spPr>
            <a:xfrm>
              <a:off x="5545192" y="928739"/>
              <a:ext cx="1601700" cy="16017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64" name="Google Shape;364;p48"/>
            <p:cNvSpPr txBox="1"/>
            <p:nvPr/>
          </p:nvSpPr>
          <p:spPr>
            <a:xfrm>
              <a:off x="5779756" y="1163303"/>
              <a:ext cx="1132572" cy="113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psychoterapeuta</a:t>
              </a:r>
              <a:endParaRPr sz="16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48"/>
            <p:cNvSpPr/>
            <p:nvPr/>
          </p:nvSpPr>
          <p:spPr>
            <a:xfrm rot="771429">
              <a:off x="5238450" y="3478669"/>
              <a:ext cx="800766" cy="322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66" name="Google Shape;366;p48"/>
            <p:cNvSpPr txBox="1"/>
            <p:nvPr/>
          </p:nvSpPr>
          <p:spPr>
            <a:xfrm rot="771429">
              <a:off x="5618815" y="3474783"/>
              <a:ext cx="40038" cy="40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48"/>
            <p:cNvSpPr/>
            <p:nvPr/>
          </p:nvSpPr>
          <p:spPr>
            <a:xfrm>
              <a:off x="6009100" y="2961252"/>
              <a:ext cx="1601700" cy="16017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68" name="Google Shape;368;p48"/>
            <p:cNvSpPr txBox="1"/>
            <p:nvPr/>
          </p:nvSpPr>
          <p:spPr>
            <a:xfrm>
              <a:off x="6243664" y="3195816"/>
              <a:ext cx="1132572" cy="113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psycholog</a:t>
              </a: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48"/>
            <p:cNvSpPr/>
            <p:nvPr/>
          </p:nvSpPr>
          <p:spPr>
            <a:xfrm rot="3857143">
              <a:off x="4588530" y="4293644"/>
              <a:ext cx="800766" cy="322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70" name="Google Shape;370;p48"/>
            <p:cNvSpPr txBox="1"/>
            <p:nvPr/>
          </p:nvSpPr>
          <p:spPr>
            <a:xfrm rot="3857143">
              <a:off x="4968894" y="4289757"/>
              <a:ext cx="40038" cy="40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48"/>
            <p:cNvSpPr/>
            <p:nvPr/>
          </p:nvSpPr>
          <p:spPr>
            <a:xfrm>
              <a:off x="4709259" y="4591201"/>
              <a:ext cx="1601700" cy="16017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72" name="Google Shape;372;p48"/>
            <p:cNvSpPr txBox="1"/>
            <p:nvPr/>
          </p:nvSpPr>
          <p:spPr>
            <a:xfrm>
              <a:off x="4943823" y="4825765"/>
              <a:ext cx="1132572" cy="113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prawnik</a:t>
              </a: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48"/>
            <p:cNvSpPr/>
            <p:nvPr/>
          </p:nvSpPr>
          <p:spPr>
            <a:xfrm rot="6942857">
              <a:off x="3546138" y="4293644"/>
              <a:ext cx="800766" cy="322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74" name="Google Shape;374;p48"/>
            <p:cNvSpPr txBox="1"/>
            <p:nvPr/>
          </p:nvSpPr>
          <p:spPr>
            <a:xfrm rot="-3857143">
              <a:off x="3926503" y="4289757"/>
              <a:ext cx="40038" cy="40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48"/>
            <p:cNvSpPr/>
            <p:nvPr/>
          </p:nvSpPr>
          <p:spPr>
            <a:xfrm>
              <a:off x="2624476" y="4591201"/>
              <a:ext cx="1601700" cy="16017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76" name="Google Shape;376;p48"/>
            <p:cNvSpPr txBox="1"/>
            <p:nvPr/>
          </p:nvSpPr>
          <p:spPr>
            <a:xfrm>
              <a:off x="2859040" y="4825765"/>
              <a:ext cx="1132572" cy="113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specjalista ds. przeciwdziałania przemocy</a:t>
              </a:r>
              <a:endParaRPr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48"/>
            <p:cNvSpPr/>
            <p:nvPr/>
          </p:nvSpPr>
          <p:spPr>
            <a:xfrm rot="10028571">
              <a:off x="2896218" y="3478669"/>
              <a:ext cx="800766" cy="322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78" name="Google Shape;378;p48"/>
            <p:cNvSpPr txBox="1"/>
            <p:nvPr/>
          </p:nvSpPr>
          <p:spPr>
            <a:xfrm rot="-771429">
              <a:off x="3276582" y="3474783"/>
              <a:ext cx="40038" cy="40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48"/>
            <p:cNvSpPr/>
            <p:nvPr/>
          </p:nvSpPr>
          <p:spPr>
            <a:xfrm>
              <a:off x="1324635" y="2961252"/>
              <a:ext cx="1601700" cy="16017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80" name="Google Shape;380;p48"/>
            <p:cNvSpPr txBox="1"/>
            <p:nvPr/>
          </p:nvSpPr>
          <p:spPr>
            <a:xfrm>
              <a:off x="1559199" y="3195816"/>
              <a:ext cx="1132572" cy="113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pedagog</a:t>
              </a: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48"/>
            <p:cNvSpPr/>
            <p:nvPr/>
          </p:nvSpPr>
          <p:spPr>
            <a:xfrm rot="-8485714">
              <a:off x="3128172" y="2462413"/>
              <a:ext cx="800766" cy="322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82" name="Google Shape;382;p48"/>
            <p:cNvSpPr txBox="1"/>
            <p:nvPr/>
          </p:nvSpPr>
          <p:spPr>
            <a:xfrm rot="2314286">
              <a:off x="3508536" y="2458526"/>
              <a:ext cx="40038" cy="40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48"/>
            <p:cNvSpPr/>
            <p:nvPr/>
          </p:nvSpPr>
          <p:spPr>
            <a:xfrm>
              <a:off x="1788543" y="928739"/>
              <a:ext cx="1601700" cy="160170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/>
            </a:p>
          </p:txBody>
        </p:sp>
        <p:sp>
          <p:nvSpPr>
            <p:cNvPr id="384" name="Google Shape;384;p48"/>
            <p:cNvSpPr txBox="1"/>
            <p:nvPr/>
          </p:nvSpPr>
          <p:spPr>
            <a:xfrm>
              <a:off x="2023107" y="1163303"/>
              <a:ext cx="1132572" cy="1132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lekarz</a:t>
              </a:r>
              <a:endParaRPr sz="18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5" name="Google Shape;385;p48" descr="https://lh3.googleusercontent.com/tKXZQu6KLrTsBIjgfRfg3-52VALEUR4Z8DW8snc8fKs8sFHmmzF4UHKAWZ1GUPDIbamCJ_KoQzB-U1480nEOl8hyvRcaIgiZxN5RkA1dPw3dlf2ZpVE495OiKC2ccmW98QxtXQ-LTx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3926" y="3398715"/>
            <a:ext cx="1309687" cy="873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9785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9"/>
          <p:cNvSpPr/>
          <p:nvPr/>
        </p:nvSpPr>
        <p:spPr>
          <a:xfrm>
            <a:off x="0" y="526865"/>
            <a:ext cx="12192000" cy="6331136"/>
          </a:xfrm>
          <a:prstGeom prst="rect">
            <a:avLst/>
          </a:prstGeom>
          <a:solidFill>
            <a:srgbClr val="009D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DBDB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9"/>
          <p:cNvSpPr txBox="1"/>
          <p:nvPr/>
        </p:nvSpPr>
        <p:spPr>
          <a:xfrm>
            <a:off x="105445" y="136801"/>
            <a:ext cx="88995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1400"/>
              <a:buFont typeface="Lato"/>
              <a:buNone/>
            </a:pPr>
            <a:r>
              <a:rPr lang="en-US" sz="1800" b="1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Współpraca interdyscyplinarna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2" name="Google Shape;392;p49"/>
          <p:cNvGrpSpPr/>
          <p:nvPr/>
        </p:nvGrpSpPr>
        <p:grpSpPr>
          <a:xfrm>
            <a:off x="2010312" y="687135"/>
            <a:ext cx="8154482" cy="5898266"/>
            <a:chOff x="1514577" y="3194"/>
            <a:chExt cx="6115861" cy="5898266"/>
          </a:xfrm>
        </p:grpSpPr>
        <p:sp>
          <p:nvSpPr>
            <p:cNvPr id="393" name="Google Shape;393;p49"/>
            <p:cNvSpPr/>
            <p:nvPr/>
          </p:nvSpPr>
          <p:spPr>
            <a:xfrm>
              <a:off x="3737489" y="2340502"/>
              <a:ext cx="1670037" cy="1670037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9"/>
            <p:cNvSpPr txBox="1"/>
            <p:nvPr/>
          </p:nvSpPr>
          <p:spPr>
            <a:xfrm>
              <a:off x="3982060" y="2585073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50" tIns="82550" rIns="82550" bIns="82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49"/>
            <p:cNvSpPr/>
            <p:nvPr/>
          </p:nvSpPr>
          <p:spPr>
            <a:xfrm rot="5400000">
              <a:off x="4395681" y="1732969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9"/>
            <p:cNvSpPr txBox="1"/>
            <p:nvPr/>
          </p:nvSpPr>
          <p:spPr>
            <a:xfrm rot="5400000">
              <a:off x="4448729" y="1793483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49"/>
            <p:cNvSpPr/>
            <p:nvPr/>
          </p:nvSpPr>
          <p:spPr>
            <a:xfrm>
              <a:off x="3737489" y="3194"/>
              <a:ext cx="1670037" cy="1670037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9"/>
            <p:cNvSpPr txBox="1"/>
            <p:nvPr/>
          </p:nvSpPr>
          <p:spPr>
            <a:xfrm>
              <a:off x="3982060" y="247765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PLACÓWKI OŚWIATOWE</a:t>
              </a:r>
              <a:endParaRPr sz="17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49"/>
            <p:cNvSpPr/>
            <p:nvPr/>
          </p:nvSpPr>
          <p:spPr>
            <a:xfrm rot="9436886">
              <a:off x="5497617" y="2533573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9"/>
            <p:cNvSpPr txBox="1"/>
            <p:nvPr/>
          </p:nvSpPr>
          <p:spPr>
            <a:xfrm rot="9436886">
              <a:off x="5599597" y="2626648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49"/>
            <p:cNvSpPr/>
            <p:nvPr/>
          </p:nvSpPr>
          <p:spPr>
            <a:xfrm>
              <a:off x="5960401" y="1618234"/>
              <a:ext cx="1670037" cy="1670037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9"/>
            <p:cNvSpPr txBox="1"/>
            <p:nvPr/>
          </p:nvSpPr>
          <p:spPr>
            <a:xfrm>
              <a:off x="6204972" y="1862805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POLICJA </a:t>
              </a:r>
              <a:endParaRPr sz="17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49"/>
            <p:cNvSpPr/>
            <p:nvPr/>
          </p:nvSpPr>
          <p:spPr>
            <a:xfrm rot="-7117744">
              <a:off x="5076715" y="3828977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9"/>
            <p:cNvSpPr txBox="1"/>
            <p:nvPr/>
          </p:nvSpPr>
          <p:spPr>
            <a:xfrm rot="-7117744">
              <a:off x="5155180" y="3989101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49"/>
            <p:cNvSpPr/>
            <p:nvPr/>
          </p:nvSpPr>
          <p:spPr>
            <a:xfrm>
              <a:off x="5111324" y="4231423"/>
              <a:ext cx="1670037" cy="1670037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9"/>
            <p:cNvSpPr txBox="1"/>
            <p:nvPr/>
          </p:nvSpPr>
          <p:spPr>
            <a:xfrm>
              <a:off x="5355895" y="4475994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MIEJSKI OŚRODEK POMOCY RODZINIE</a:t>
              </a:r>
              <a:endParaRPr sz="17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49"/>
            <p:cNvSpPr/>
            <p:nvPr/>
          </p:nvSpPr>
          <p:spPr>
            <a:xfrm rot="-3596350">
              <a:off x="3714647" y="3828977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9"/>
            <p:cNvSpPr txBox="1"/>
            <p:nvPr/>
          </p:nvSpPr>
          <p:spPr>
            <a:xfrm rot="7203650">
              <a:off x="3741122" y="3988452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49"/>
            <p:cNvSpPr/>
            <p:nvPr/>
          </p:nvSpPr>
          <p:spPr>
            <a:xfrm>
              <a:off x="2363654" y="4231423"/>
              <a:ext cx="1670037" cy="1670037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9"/>
            <p:cNvSpPr txBox="1"/>
            <p:nvPr/>
          </p:nvSpPr>
          <p:spPr>
            <a:xfrm>
              <a:off x="2608225" y="4475994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SĄD</a:t>
              </a:r>
              <a:endParaRPr sz="17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49"/>
            <p:cNvSpPr/>
            <p:nvPr/>
          </p:nvSpPr>
          <p:spPr>
            <a:xfrm rot="1690554">
              <a:off x="3293744" y="2533573"/>
              <a:ext cx="353653" cy="567812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7B7B7B"/>
                </a:gs>
                <a:gs pos="80000">
                  <a:srgbClr val="A2A2A2"/>
                </a:gs>
                <a:gs pos="100000">
                  <a:srgbClr val="A3A3A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9"/>
            <p:cNvSpPr txBox="1"/>
            <p:nvPr/>
          </p:nvSpPr>
          <p:spPr>
            <a:xfrm rot="-9109446">
              <a:off x="3300030" y="2622087"/>
              <a:ext cx="247557" cy="340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49"/>
            <p:cNvSpPr/>
            <p:nvPr/>
          </p:nvSpPr>
          <p:spPr>
            <a:xfrm>
              <a:off x="1514577" y="1618234"/>
              <a:ext cx="1670037" cy="1670037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9"/>
            <p:cNvSpPr txBox="1"/>
            <p:nvPr/>
          </p:nvSpPr>
          <p:spPr>
            <a:xfrm>
              <a:off x="1759148" y="1862805"/>
              <a:ext cx="1180895" cy="1180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b="1" i="0" u="none" strike="noStrike" cap="none">
                  <a:latin typeface="Calibri"/>
                  <a:ea typeface="Calibri"/>
                  <a:cs typeface="Calibri"/>
                  <a:sym typeface="Calibri"/>
                </a:rPr>
                <a:t>DOM RODZINNY</a:t>
              </a:r>
              <a:endParaRPr sz="1700" b="1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5" name="Google Shape;41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25558" y="136806"/>
            <a:ext cx="371475" cy="36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398" y="3514701"/>
            <a:ext cx="813100" cy="79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23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0"/>
          <p:cNvSpPr txBox="1"/>
          <p:nvPr/>
        </p:nvSpPr>
        <p:spPr>
          <a:xfrm>
            <a:off x="-1695" y="684213"/>
            <a:ext cx="12192000" cy="6173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50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0"/>
          <p:cNvSpPr txBox="1"/>
          <p:nvPr/>
        </p:nvSpPr>
        <p:spPr>
          <a:xfrm>
            <a:off x="-1695" y="106362"/>
            <a:ext cx="889952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1800"/>
              <a:buFont typeface="Lato"/>
              <a:buNone/>
            </a:pPr>
            <a:r>
              <a:rPr lang="en-US" sz="1800" b="0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STANDARDY CENTRUM POMOCY DZIECIOM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rgbClr val="E83F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5" name="Google Shape;425;p50"/>
          <p:cNvSpPr txBox="1"/>
          <p:nvPr/>
        </p:nvSpPr>
        <p:spPr>
          <a:xfrm>
            <a:off x="6669442" y="1823598"/>
            <a:ext cx="5175250" cy="2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ts val="4200"/>
            </a:pPr>
            <a:r>
              <a:rPr lang="pl-PL" sz="3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KAŻDE DZIECKO…</a:t>
            </a:r>
          </a:p>
          <a:p>
            <a:pPr lvl="0" algn="ctr">
              <a:buClr>
                <a:schemeClr val="lt1"/>
              </a:buClr>
              <a:buSzPts val="4200"/>
            </a:pPr>
            <a:r>
              <a:rPr lang="pl-PL" sz="3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BEZ WZGLĘDU NA PŁEĆ, WYZNANIE, NIEPEŁNOSPRAWNOŚĆ, NARODOWOŚĆ …</a:t>
            </a:r>
            <a:endParaRPr lang="pl-PL" sz="3200" dirty="0"/>
          </a:p>
        </p:txBody>
      </p:sp>
      <p:pic>
        <p:nvPicPr>
          <p:cNvPr id="1028" name="Picture 4" descr="Wszyscy ludzie są braćmi – Adonai Modlitwa Litania">
            <a:extLst>
              <a:ext uri="{FF2B5EF4-FFF2-40B4-BE49-F238E27FC236}">
                <a16:creationId xmlns:a16="http://schemas.microsoft.com/office/drawing/2014/main" id="{22991582-C496-407E-96BB-2EFA9110C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7" y="1823598"/>
            <a:ext cx="5169938" cy="321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53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0"/>
          <p:cNvSpPr txBox="1"/>
          <p:nvPr/>
        </p:nvSpPr>
        <p:spPr>
          <a:xfrm>
            <a:off x="0" y="684212"/>
            <a:ext cx="12192000" cy="617378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50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0"/>
          <p:cNvSpPr txBox="1"/>
          <p:nvPr/>
        </p:nvSpPr>
        <p:spPr>
          <a:xfrm>
            <a:off x="-1695" y="106362"/>
            <a:ext cx="889952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1800"/>
              <a:buFont typeface="Lato"/>
              <a:buNone/>
            </a:pPr>
            <a:r>
              <a:rPr lang="en-US" sz="1800" b="0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STANDARDY CENTRUM POMOCY DZIECIOM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rgbClr val="E83F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5" name="Google Shape;425;p50"/>
          <p:cNvSpPr txBox="1"/>
          <p:nvPr/>
        </p:nvSpPr>
        <p:spPr>
          <a:xfrm>
            <a:off x="6542880" y="2597149"/>
            <a:ext cx="5175250" cy="2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ts val="4200"/>
            </a:pPr>
            <a:r>
              <a:rPr lang="pl-PL" sz="3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DZIECKO MA GŁOS</a:t>
            </a:r>
          </a:p>
          <a:p>
            <a:pPr lvl="0" algn="ctr">
              <a:buClr>
                <a:schemeClr val="lt1"/>
              </a:buClr>
              <a:buSzPts val="4200"/>
            </a:pPr>
            <a:r>
              <a:rPr lang="pl-PL" sz="3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współdecydowanie</a:t>
            </a:r>
          </a:p>
          <a:p>
            <a:pPr lvl="0" algn="ctr">
              <a:buClr>
                <a:schemeClr val="lt1"/>
              </a:buClr>
              <a:buSzPts val="4200"/>
            </a:pPr>
            <a:r>
              <a:rPr lang="pl-PL" sz="3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decydowanie </a:t>
            </a:r>
            <a:endParaRPr lang="pl-PL" sz="3600" dirty="0"/>
          </a:p>
          <a:p>
            <a:pPr lvl="0" algn="ctr">
              <a:buClr>
                <a:schemeClr val="lt1"/>
              </a:buClr>
              <a:buSzPts val="4200"/>
            </a:pPr>
            <a:endParaRPr sz="3600" dirty="0"/>
          </a:p>
        </p:txBody>
      </p:sp>
      <p:pic>
        <p:nvPicPr>
          <p:cNvPr id="6" name="Picture 2" descr="Skąd wziąć siłę do działania, kiedy codzienne życie przytłacza?">
            <a:extLst>
              <a:ext uri="{FF2B5EF4-FFF2-40B4-BE49-F238E27FC236}">
                <a16:creationId xmlns:a16="http://schemas.microsoft.com/office/drawing/2014/main" id="{FBE68FA7-4A35-4905-9B6D-458DFF8C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" y="1722268"/>
            <a:ext cx="5656481" cy="37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473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0"/>
          <p:cNvSpPr txBox="1"/>
          <p:nvPr/>
        </p:nvSpPr>
        <p:spPr>
          <a:xfrm>
            <a:off x="0" y="733423"/>
            <a:ext cx="12192000" cy="61737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50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0"/>
          <p:cNvSpPr txBox="1"/>
          <p:nvPr/>
        </p:nvSpPr>
        <p:spPr>
          <a:xfrm>
            <a:off x="-1695" y="106362"/>
            <a:ext cx="889952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1800"/>
              <a:buFont typeface="Lato"/>
              <a:buNone/>
            </a:pPr>
            <a:r>
              <a:rPr lang="en-US" sz="1800" b="0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STANDARDY CENTRUM POMOCY DZIECIOM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rgbClr val="E83F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5" name="Google Shape;425;p50"/>
          <p:cNvSpPr txBox="1"/>
          <p:nvPr/>
        </p:nvSpPr>
        <p:spPr>
          <a:xfrm>
            <a:off x="3897746" y="1023794"/>
            <a:ext cx="8199075" cy="2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ts val="4200"/>
            </a:pPr>
            <a:r>
              <a:rPr lang="pl-PL" sz="3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Podnoszenie kwalifikacji zespołu</a:t>
            </a:r>
          </a:p>
          <a:p>
            <a:pPr lvl="0" algn="ctr">
              <a:buClr>
                <a:schemeClr val="lt1"/>
              </a:buClr>
              <a:buSzPts val="4200"/>
            </a:pPr>
            <a:r>
              <a:rPr lang="pl-PL" sz="3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Szkolenia </a:t>
            </a:r>
          </a:p>
          <a:p>
            <a:pPr lvl="0" algn="ctr">
              <a:buClr>
                <a:schemeClr val="lt1"/>
              </a:buClr>
              <a:buSzPts val="4200"/>
            </a:pPr>
            <a:r>
              <a:rPr lang="pl-PL" sz="3600" b="1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Superwizje</a:t>
            </a:r>
            <a:endParaRPr lang="pl-PL" sz="36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lvl="0" algn="ctr">
              <a:buClr>
                <a:schemeClr val="lt1"/>
              </a:buClr>
              <a:buSzPts val="4200"/>
            </a:pPr>
            <a:r>
              <a:rPr lang="pl-PL" sz="36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Higiena Pracy</a:t>
            </a:r>
          </a:p>
          <a:p>
            <a:pPr lvl="0" algn="ctr">
              <a:buClr>
                <a:schemeClr val="lt1"/>
              </a:buClr>
              <a:buSzPts val="4200"/>
            </a:pPr>
            <a:endParaRPr lang="pl-PL" sz="3600" dirty="0"/>
          </a:p>
          <a:p>
            <a:pPr lvl="0" algn="ctr">
              <a:buClr>
                <a:schemeClr val="lt1"/>
              </a:buClr>
              <a:buSzPts val="4200"/>
            </a:pPr>
            <a:endParaRPr sz="3600" dirty="0"/>
          </a:p>
        </p:txBody>
      </p:sp>
      <p:pic>
        <p:nvPicPr>
          <p:cNvPr id="2050" name="Picture 2" descr="Współpraca w grupie, a czynniki zewnętrzne">
            <a:extLst>
              <a:ext uri="{FF2B5EF4-FFF2-40B4-BE49-F238E27FC236}">
                <a16:creationId xmlns:a16="http://schemas.microsoft.com/office/drawing/2014/main" id="{1786E97B-B9DB-40EA-9782-87F53CB0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03"/>
          <a:stretch/>
        </p:blipFill>
        <p:spPr bwMode="auto">
          <a:xfrm>
            <a:off x="419895" y="4033837"/>
            <a:ext cx="6955701" cy="233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710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0"/>
          <p:cNvSpPr txBox="1"/>
          <p:nvPr/>
        </p:nvSpPr>
        <p:spPr>
          <a:xfrm>
            <a:off x="0" y="684212"/>
            <a:ext cx="12192000" cy="6173787"/>
          </a:xfrm>
          <a:prstGeom prst="rect">
            <a:avLst/>
          </a:prstGeom>
          <a:solidFill>
            <a:srgbClr val="CDD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50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0"/>
          <p:cNvSpPr txBox="1"/>
          <p:nvPr/>
        </p:nvSpPr>
        <p:spPr>
          <a:xfrm>
            <a:off x="-1695" y="106362"/>
            <a:ext cx="889952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1800"/>
              <a:buFont typeface="Lato"/>
              <a:buNone/>
            </a:pPr>
            <a:r>
              <a:rPr lang="en-US" sz="1800" b="0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STANDARDY CENTRUM POMOCY DZIECIOM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rgbClr val="E83F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5" name="Google Shape;425;p50"/>
          <p:cNvSpPr txBox="1"/>
          <p:nvPr/>
        </p:nvSpPr>
        <p:spPr>
          <a:xfrm>
            <a:off x="6696075" y="2328862"/>
            <a:ext cx="5175250" cy="2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</a:pPr>
            <a:r>
              <a:rPr lang="en-US" sz="4200" b="1" i="0" u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KOMPLEKSOWA POMOC DZIECKU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"/>
              <a:buNone/>
            </a:pPr>
            <a:r>
              <a:rPr lang="en-US" sz="4200" b="1" i="0" u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 RODZINIE</a:t>
            </a:r>
            <a:endParaRPr dirty="0"/>
          </a:p>
        </p:txBody>
      </p:sp>
      <p:pic>
        <p:nvPicPr>
          <p:cNvPr id="426" name="Google Shape;426;p50" descr="C:\Users\Anuszka\Downloads\team-spirit-2447163_1920.jpg"/>
          <p:cNvPicPr preferRelativeResize="0"/>
          <p:nvPr/>
        </p:nvPicPr>
        <p:blipFill rotWithShape="1">
          <a:blip r:embed="rId4">
            <a:alphaModFix/>
          </a:blip>
          <a:srcRect l="10737" r="8453"/>
          <a:stretch/>
        </p:blipFill>
        <p:spPr>
          <a:xfrm>
            <a:off x="0" y="684212"/>
            <a:ext cx="6159500" cy="6173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57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0" y="-434149"/>
            <a:ext cx="12926484" cy="32758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60954" tIns="30477" rIns="60954" bIns="30477"/>
          <a:lstStyle/>
          <a:p>
            <a:pPr eaLnBrk="1" hangingPunct="1"/>
            <a:endParaRPr lang="pl-PL" altLang="pl-PL"/>
          </a:p>
        </p:txBody>
      </p:sp>
      <p:sp>
        <p:nvSpPr>
          <p:cNvPr id="3" name="TextBox 3"/>
          <p:cNvSpPr txBox="1"/>
          <p:nvPr/>
        </p:nvSpPr>
        <p:spPr>
          <a:xfrm>
            <a:off x="268429" y="7653"/>
            <a:ext cx="11785599" cy="5642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4400"/>
              </a:lnSpc>
              <a:defRPr/>
            </a:pPr>
            <a:r>
              <a:rPr lang="pl-PL" sz="4000" b="1" spc="-119" dirty="0">
                <a:solidFill>
                  <a:schemeClr val="bg1"/>
                </a:solidFill>
                <a:latin typeface="Open Sans"/>
                <a:cs typeface="+mn-cs"/>
              </a:rPr>
              <a:t>Oferta pomocowa Centrum Pomocy Dzieciom:</a:t>
            </a:r>
            <a:endParaRPr lang="en-US" sz="4000" b="1" spc="-119" dirty="0">
              <a:solidFill>
                <a:schemeClr val="bg1"/>
              </a:solidFill>
              <a:latin typeface="Open Sans"/>
              <a:cs typeface="+mn-cs"/>
            </a:endParaRP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121829" y="2976144"/>
            <a:ext cx="2650633" cy="1718510"/>
            <a:chOff x="-257940" y="-10581"/>
            <a:chExt cx="5893537" cy="3436253"/>
          </a:xfrm>
        </p:grpSpPr>
        <p:sp>
          <p:nvSpPr>
            <p:cNvPr id="5" name="TextBox 5"/>
            <p:cNvSpPr txBox="1"/>
            <p:nvPr/>
          </p:nvSpPr>
          <p:spPr>
            <a:xfrm>
              <a:off x="0" y="-10581"/>
              <a:ext cx="5635597" cy="53328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2080"/>
                </a:lnSpc>
                <a:defRPr/>
              </a:pPr>
              <a:r>
                <a:rPr lang="pl-PL" sz="1700" spc="347" dirty="0">
                  <a:solidFill>
                    <a:srgbClr val="151715"/>
                  </a:solidFill>
                  <a:latin typeface="Open Sans Light"/>
                  <a:cs typeface="+mn-cs"/>
                </a:rPr>
                <a:t>DZIECI</a:t>
              </a:r>
              <a:endParaRPr lang="en-US" sz="1700" spc="347" dirty="0">
                <a:solidFill>
                  <a:srgbClr val="151715"/>
                </a:solidFill>
                <a:latin typeface="Open Sans Light"/>
                <a:cs typeface="+mn-cs"/>
              </a:endParaRPr>
            </a:p>
          </p:txBody>
        </p:sp>
        <p:sp>
          <p:nvSpPr>
            <p:cNvPr id="28687" name="TextBox 6"/>
            <p:cNvSpPr txBox="1">
              <a:spLocks noChangeArrowheads="1"/>
            </p:cNvSpPr>
            <p:nvPr/>
          </p:nvSpPr>
          <p:spPr bwMode="auto">
            <a:xfrm>
              <a:off x="-257940" y="625531"/>
              <a:ext cx="5635597" cy="28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indent="0" eaLnBrk="1" hangingPunct="1"/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Psychoterapia</a:t>
              </a:r>
              <a:r>
                <a:rPr lang="en-US" altLang="pl-PL" sz="1300" dirty="0"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 indywidualna</a:t>
              </a:r>
            </a:p>
            <a:p>
              <a:pPr marL="0" indent="0" eaLnBrk="1" hangingPunct="1"/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Psychoedukacja</a:t>
              </a:r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 grupowa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Socjoterapia</a:t>
              </a:r>
            </a:p>
            <a:p>
              <a:pPr marL="0" indent="0" eaLnBrk="1" hangingPunct="1"/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Wsparcie</a:t>
              </a:r>
              <a:r>
                <a:rPr lang="en-US" altLang="pl-PL" sz="1300" dirty="0"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i interwencja kryzysowa 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Przygotowanie do przesłuchania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Konsultacje psychiatryczne</a:t>
              </a:r>
            </a:p>
            <a:p>
              <a:pPr marL="0" indent="0" eaLnBrk="1" hangingPunct="1"/>
              <a:endParaRPr lang="pl-PL" altLang="pl-PL" sz="1300" dirty="0">
                <a:latin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8677" name="Group 7"/>
          <p:cNvGrpSpPr>
            <a:grpSpLocks/>
          </p:cNvGrpSpPr>
          <p:nvPr/>
        </p:nvGrpSpPr>
        <p:grpSpPr bwMode="auto">
          <a:xfrm>
            <a:off x="6520456" y="2978585"/>
            <a:ext cx="2883267" cy="1737942"/>
            <a:chOff x="3630226" y="-143587"/>
            <a:chExt cx="5767589" cy="3474227"/>
          </a:xfrm>
        </p:grpSpPr>
        <p:sp>
          <p:nvSpPr>
            <p:cNvPr id="8" name="TextBox 8"/>
            <p:cNvSpPr txBox="1"/>
            <p:nvPr/>
          </p:nvSpPr>
          <p:spPr>
            <a:xfrm>
              <a:off x="3630226" y="-143587"/>
              <a:ext cx="5635597" cy="53835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2080"/>
                </a:lnSpc>
                <a:defRPr/>
              </a:pPr>
              <a:r>
                <a:rPr lang="pl-PL" sz="1700" spc="347" dirty="0">
                  <a:solidFill>
                    <a:srgbClr val="151715"/>
                  </a:solidFill>
                  <a:latin typeface="Open Sans Light"/>
                  <a:cs typeface="+mn-cs"/>
                </a:rPr>
                <a:t>RODZICE</a:t>
              </a:r>
              <a:endParaRPr lang="en-US" sz="1700" spc="347" dirty="0">
                <a:solidFill>
                  <a:srgbClr val="151715"/>
                </a:solidFill>
                <a:latin typeface="Open Sans Light"/>
                <a:cs typeface="+mn-cs"/>
              </a:endParaRPr>
            </a:p>
          </p:txBody>
        </p:sp>
        <p:sp>
          <p:nvSpPr>
            <p:cNvPr id="28685" name="TextBox 9"/>
            <p:cNvSpPr txBox="1">
              <a:spLocks noChangeArrowheads="1"/>
            </p:cNvSpPr>
            <p:nvPr/>
          </p:nvSpPr>
          <p:spPr bwMode="auto">
            <a:xfrm>
              <a:off x="3762218" y="531209"/>
              <a:ext cx="5635597" cy="2799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G</a:t>
              </a:r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rupowe</a:t>
              </a:r>
              <a:r>
                <a:rPr lang="en-US" altLang="pl-PL" sz="1300" dirty="0"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zajęcia</a:t>
              </a:r>
              <a:r>
                <a:rPr lang="en-US" altLang="pl-PL" sz="1300" dirty="0"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psychoedukacyjne</a:t>
              </a:r>
              <a:endParaRPr lang="pl-PL" altLang="pl-PL" sz="1300" dirty="0">
                <a:latin typeface="Open Sans" pitchFamily="34" charset="0"/>
                <a:cs typeface="Open Sans" pitchFamily="34" charset="0"/>
              </a:endParaRP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Grupa wsparcia dla rodziców nastolatków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Konsultacje rodzicielskie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Psychoterapia indywidualna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Wsparcie i interwencja kryzysowa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Konsultacje psychiatryczne</a:t>
              </a:r>
            </a:p>
          </p:txBody>
        </p:sp>
      </p:grpSp>
      <p:grpSp>
        <p:nvGrpSpPr>
          <p:cNvPr id="28678" name="Group 10"/>
          <p:cNvGrpSpPr>
            <a:grpSpLocks/>
          </p:cNvGrpSpPr>
          <p:nvPr/>
        </p:nvGrpSpPr>
        <p:grpSpPr bwMode="auto">
          <a:xfrm>
            <a:off x="6512042" y="4784782"/>
            <a:ext cx="3004921" cy="2074917"/>
            <a:chOff x="0" y="-10581"/>
            <a:chExt cx="6008686" cy="414903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0581"/>
              <a:ext cx="5635597" cy="53329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2080"/>
                </a:lnSpc>
                <a:defRPr/>
              </a:pPr>
              <a:r>
                <a:rPr lang="pl-PL" sz="1700" spc="347" dirty="0">
                  <a:solidFill>
                    <a:srgbClr val="151715"/>
                  </a:solidFill>
                  <a:latin typeface="Open Sans Light"/>
                  <a:cs typeface="+mn-cs"/>
                </a:rPr>
                <a:t>RODZINA</a:t>
              </a:r>
              <a:endParaRPr lang="en-US" sz="1700" spc="347" dirty="0">
                <a:solidFill>
                  <a:srgbClr val="151715"/>
                </a:solidFill>
                <a:latin typeface="Open Sans Light"/>
                <a:cs typeface="+mn-cs"/>
              </a:endParaRPr>
            </a:p>
          </p:txBody>
        </p:sp>
        <p:sp>
          <p:nvSpPr>
            <p:cNvPr id="28683" name="TextBox 12"/>
            <p:cNvSpPr txBox="1">
              <a:spLocks noChangeArrowheads="1"/>
            </p:cNvSpPr>
            <p:nvPr/>
          </p:nvSpPr>
          <p:spPr bwMode="auto">
            <a:xfrm>
              <a:off x="16825" y="538161"/>
              <a:ext cx="5991861" cy="3600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indent="0" eaLnBrk="1" hangingPunct="1"/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Terapia</a:t>
              </a:r>
              <a:r>
                <a:rPr lang="en-US" altLang="pl-PL" sz="1300" dirty="0"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rodzin</a:t>
              </a:r>
              <a:endParaRPr lang="pl-PL" altLang="pl-PL" sz="1300" dirty="0">
                <a:latin typeface="Open Sans" pitchFamily="34" charset="0"/>
                <a:cs typeface="Open Sans" pitchFamily="34" charset="0"/>
              </a:endParaRPr>
            </a:p>
            <a:p>
              <a:pPr marL="0" indent="0" eaLnBrk="1" hangingPunct="1"/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Mieszkania</a:t>
              </a:r>
              <a:r>
                <a:rPr lang="en-US" altLang="pl-PL" sz="1300" dirty="0"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interwencyjno</a:t>
              </a:r>
              <a:r>
                <a:rPr lang="en-US" altLang="pl-PL" sz="1300" dirty="0">
                  <a:latin typeface="Open Sans" pitchFamily="34" charset="0"/>
                  <a:cs typeface="Open Sans" pitchFamily="34" charset="0"/>
                </a:rPr>
                <a:t>- </a:t>
              </a:r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terapeutyczne</a:t>
              </a:r>
              <a:endParaRPr lang="pl-PL" altLang="pl-PL" sz="1300" dirty="0">
                <a:latin typeface="Open Sans" pitchFamily="34" charset="0"/>
                <a:cs typeface="Open Sans" pitchFamily="34" charset="0"/>
              </a:endParaRP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Grupy wzmacniające więź: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Grupa mam z niemowlętami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Grupa rodzic –dziecko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Konsultacje rodziny w warunkach domowych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Kombinowana terapia Rodzic-Dziecko</a:t>
              </a:r>
            </a:p>
          </p:txBody>
        </p:sp>
      </p:grpSp>
      <p:pic>
        <p:nvPicPr>
          <p:cNvPr id="4098" name="Picture 2" descr="Młodzież je śmieci, nie uprawia sportu i cały czas gra w gry w telefonie |  Bytom Nasze Miasto">
            <a:extLst>
              <a:ext uri="{FF2B5EF4-FFF2-40B4-BE49-F238E27FC236}">
                <a16:creationId xmlns:a16="http://schemas.microsoft.com/office/drawing/2014/main" id="{BF7EBC6E-3E2E-444B-886E-5D1E8CFB9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9" b="-144"/>
          <a:stretch/>
        </p:blipFill>
        <p:spPr bwMode="auto">
          <a:xfrm>
            <a:off x="2947336" y="575489"/>
            <a:ext cx="3278322" cy="174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daptacja Dziecka w Szkole - Blog Psychologa - spokojwglowie.pl">
            <a:extLst>
              <a:ext uri="{FF2B5EF4-FFF2-40B4-BE49-F238E27FC236}">
                <a16:creationId xmlns:a16="http://schemas.microsoft.com/office/drawing/2014/main" id="{3099ED3A-4061-41CB-9E0A-C29E72E9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9" y="559585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owi rodzice w życiu dziecka - Domowa Akademia - Zielona Sowa.pl">
            <a:extLst>
              <a:ext uri="{FF2B5EF4-FFF2-40B4-BE49-F238E27FC236}">
                <a16:creationId xmlns:a16="http://schemas.microsoft.com/office/drawing/2014/main" id="{6D2C7C56-FB7F-40BF-B079-8914FB108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38" y="637696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rośli">
            <a:extLst>
              <a:ext uri="{FF2B5EF4-FFF2-40B4-BE49-F238E27FC236}">
                <a16:creationId xmlns:a16="http://schemas.microsoft.com/office/drawing/2014/main" id="{CCB0A017-6AB8-40BD-B9E0-EDF41FEA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52" y="559585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4">
            <a:extLst>
              <a:ext uri="{FF2B5EF4-FFF2-40B4-BE49-F238E27FC236}">
                <a16:creationId xmlns:a16="http://schemas.microsoft.com/office/drawing/2014/main" id="{A20768A7-B013-4508-8E3D-6207AC5A14DF}"/>
              </a:ext>
            </a:extLst>
          </p:cNvPr>
          <p:cNvGrpSpPr>
            <a:grpSpLocks/>
          </p:cNvGrpSpPr>
          <p:nvPr/>
        </p:nvGrpSpPr>
        <p:grpSpPr bwMode="auto">
          <a:xfrm>
            <a:off x="3150933" y="2929839"/>
            <a:ext cx="2817283" cy="1918565"/>
            <a:chOff x="-257940" y="-10581"/>
            <a:chExt cx="5893537" cy="3836274"/>
          </a:xfrm>
        </p:grpSpPr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46BD634D-BED6-4E16-AA84-B6F803E86219}"/>
                </a:ext>
              </a:extLst>
            </p:cNvPr>
            <p:cNvSpPr txBox="1"/>
            <p:nvPr/>
          </p:nvSpPr>
          <p:spPr>
            <a:xfrm>
              <a:off x="0" y="-10581"/>
              <a:ext cx="5635597" cy="50259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2080"/>
                </a:lnSpc>
                <a:defRPr/>
              </a:pPr>
              <a:r>
                <a:rPr lang="pl-PL" sz="1700" spc="347" dirty="0">
                  <a:solidFill>
                    <a:srgbClr val="151715"/>
                  </a:solidFill>
                  <a:latin typeface="Open Sans Light"/>
                  <a:cs typeface="+mn-cs"/>
                </a:rPr>
                <a:t>MŁODZIEŻ</a:t>
              </a:r>
              <a:endParaRPr lang="en-US" sz="1700" spc="347" dirty="0">
                <a:solidFill>
                  <a:srgbClr val="151715"/>
                </a:solidFill>
                <a:latin typeface="Open Sans Light"/>
                <a:cs typeface="+mn-cs"/>
              </a:endParaRPr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2EA9D349-E037-4CC0-A8FC-97935D1A75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7940" y="625531"/>
              <a:ext cx="5635597" cy="3200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indent="0" eaLnBrk="1" hangingPunct="1"/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Psychoterapia</a:t>
              </a:r>
              <a:r>
                <a:rPr lang="en-US" altLang="pl-PL" sz="1300" dirty="0">
                  <a:latin typeface="Open Sans" pitchFamily="34" charset="0"/>
                  <a:cs typeface="Open Sans" pitchFamily="34" charset="0"/>
                </a:rPr>
                <a:t> </a:t>
              </a:r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 indywidualna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Psychoterapia grupowa</a:t>
              </a:r>
            </a:p>
            <a:p>
              <a:pPr marL="0" indent="0" eaLnBrk="1" hangingPunct="1"/>
              <a:r>
                <a:rPr lang="en-US" altLang="pl-PL" sz="1300" dirty="0" err="1">
                  <a:latin typeface="Open Sans" pitchFamily="34" charset="0"/>
                  <a:cs typeface="Open Sans" pitchFamily="34" charset="0"/>
                </a:rPr>
                <a:t>Wsparcie</a:t>
              </a:r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 i interwencja kryzysowa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Przygotowanie do przesłuchania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Placówka Intensywnej Opieki Terapeutycznej/oddział dzienny terapeutyczny/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Konsultacje psychiatryczne</a:t>
              </a:r>
            </a:p>
          </p:txBody>
        </p:sp>
      </p:grpSp>
      <p:grpSp>
        <p:nvGrpSpPr>
          <p:cNvPr id="24" name="Group 4">
            <a:extLst>
              <a:ext uri="{FF2B5EF4-FFF2-40B4-BE49-F238E27FC236}">
                <a16:creationId xmlns:a16="http://schemas.microsoft.com/office/drawing/2014/main" id="{3B033D90-8E7B-4BD2-AE83-980D648E6616}"/>
              </a:ext>
            </a:extLst>
          </p:cNvPr>
          <p:cNvGrpSpPr>
            <a:grpSpLocks/>
          </p:cNvGrpSpPr>
          <p:nvPr/>
        </p:nvGrpSpPr>
        <p:grpSpPr bwMode="auto">
          <a:xfrm>
            <a:off x="9516963" y="3022184"/>
            <a:ext cx="2553208" cy="3307609"/>
            <a:chOff x="0" y="-10581"/>
            <a:chExt cx="5815759" cy="6613746"/>
          </a:xfrm>
        </p:grpSpPr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0ABE1C31-6ABD-4E9C-9BD1-110A23B224FF}"/>
                </a:ext>
              </a:extLst>
            </p:cNvPr>
            <p:cNvSpPr txBox="1"/>
            <p:nvPr/>
          </p:nvSpPr>
          <p:spPr>
            <a:xfrm>
              <a:off x="0" y="-10581"/>
              <a:ext cx="5635597" cy="50259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2080"/>
                </a:lnSpc>
                <a:defRPr/>
              </a:pPr>
              <a:r>
                <a:rPr lang="pl-PL" sz="1700" spc="347" dirty="0">
                  <a:solidFill>
                    <a:srgbClr val="151715"/>
                  </a:solidFill>
                  <a:latin typeface="Open Sans Light"/>
                  <a:cs typeface="+mn-cs"/>
                </a:rPr>
                <a:t>POMAGACZE</a:t>
              </a:r>
              <a:endParaRPr lang="en-US" sz="1700" spc="347" dirty="0">
                <a:solidFill>
                  <a:srgbClr val="151715"/>
                </a:solidFill>
                <a:latin typeface="Open Sans Light"/>
                <a:cs typeface="+mn-cs"/>
              </a:endParaRPr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8069B5A9-8AAF-4D20-A76C-ABD30E4BC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60" y="602858"/>
              <a:ext cx="5635599" cy="600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Konsultacje w zakresie procedur uruchamianych na rzecz dziecka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Wsparcie i interwencja kryzysowa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Grupa wsparcia dla przedstawicieli grup zawodowych – obecnie pedagodzy i psycholodzy szkolni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Konsultacje interdyscyplinarne na rzecz dziecka i rodziny</a:t>
              </a:r>
            </a:p>
            <a:p>
              <a:pPr marL="0" indent="0" eaLnBrk="1" hangingPunct="1"/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Koordynacja działań </a:t>
              </a:r>
              <a:r>
                <a:rPr lang="pl-PL" altLang="pl-PL" sz="1300" dirty="0" err="1">
                  <a:latin typeface="Open Sans" pitchFamily="34" charset="0"/>
                  <a:cs typeface="Open Sans" pitchFamily="34" charset="0"/>
                </a:rPr>
                <a:t>postwencyjnych</a:t>
              </a:r>
              <a:r>
                <a:rPr lang="pl-PL" altLang="pl-PL" sz="1300" dirty="0">
                  <a:latin typeface="Open Sans" pitchFamily="34" charset="0"/>
                  <a:cs typeface="Open Sans" pitchFamily="34" charset="0"/>
                </a:rPr>
                <a:t> na rzecz placówki</a:t>
              </a: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8994F7BC-57EF-48A7-A51F-EBA584A3B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9" y="5419819"/>
            <a:ext cx="473006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/>
            <a:r>
              <a:rPr lang="pl-PL" altLang="pl-PL" sz="1300" dirty="0">
                <a:latin typeface="Open Sans" pitchFamily="34" charset="0"/>
                <a:cs typeface="Open Sans" pitchFamily="34" charset="0"/>
              </a:rPr>
              <a:t>Forma:</a:t>
            </a:r>
          </a:p>
          <a:p>
            <a:pPr marL="0" indent="0" eaLnBrk="1" hangingPunct="1"/>
            <a:r>
              <a:rPr lang="pl-PL" altLang="pl-PL" sz="1300" dirty="0">
                <a:latin typeface="Open Sans" pitchFamily="34" charset="0"/>
                <a:cs typeface="Open Sans" pitchFamily="34" charset="0"/>
              </a:rPr>
              <a:t>BEZPOŚREDNIA</a:t>
            </a:r>
          </a:p>
          <a:p>
            <a:pPr marL="0" indent="0" eaLnBrk="1" hangingPunct="1"/>
            <a:r>
              <a:rPr lang="pl-PL" altLang="pl-PL" sz="1300" dirty="0">
                <a:latin typeface="Open Sans" pitchFamily="34" charset="0"/>
                <a:cs typeface="Open Sans" pitchFamily="34" charset="0"/>
              </a:rPr>
              <a:t>w wyjątkowych sytuacjach – on-line</a:t>
            </a:r>
          </a:p>
        </p:txBody>
      </p:sp>
    </p:spTree>
    <p:extLst>
      <p:ext uri="{BB962C8B-B14F-4D97-AF65-F5344CB8AC3E}">
        <p14:creationId xmlns:p14="http://schemas.microsoft.com/office/powerpoint/2010/main" val="3274017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5455" y="117699"/>
            <a:ext cx="11356110" cy="6740301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>
              <a:defRPr/>
            </a:pPr>
            <a:r>
              <a:rPr lang="pl-PL" dirty="0"/>
              <a:t>Ważne w pomaganiu dzieciom….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Dziecko potrzebuje przede wszystkim RODZICA – jego zmiany! Relacja terapeutyczna powinna być rusztowaniem dla relacji w rodzinie, do czasu gdy będą mocne, stabilne, wypełnione szacunkiem, uwagą i życzliwością.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W kryzysie każdy jest kruchy! Sprawca też! Kruchy… czyli podatny na złamania, choroby, rezygnację. Zmiana generuje duży wysiłek. Pracujemy zatem nad </a:t>
            </a:r>
            <a:r>
              <a:rPr lang="pl-PL" dirty="0" err="1"/>
              <a:t>antykruchością</a:t>
            </a:r>
            <a:r>
              <a:rPr lang="pl-PL" dirty="0"/>
              <a:t> - stawiamy granice rozumiejąc, szanując,  wspierając, towarzysząc, edukując.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Łatwo stracić perspektywę… - potrzebne interwizje i </a:t>
            </a:r>
            <a:r>
              <a:rPr lang="pl-PL" dirty="0" err="1"/>
              <a:t>superwizje</a:t>
            </a:r>
            <a:r>
              <a:rPr lang="pl-PL" dirty="0"/>
              <a:t> oraz najlepiej praca w tandemie. 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W trakcie kryzysu –  wsparcie i interwencja kryzysowa – trudna terapia na polu minowym!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Równoległa praca nad zmianą rodzica i dziecka – inaczej krótkotrwałe efekty!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Konieczna współpraca z nauczycielami/wychowawcami dziecka! Przygotowanie do zmiany, otwartość na wzmocnienia i tolerancja objawów trudu terapii.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Pomocne:</a:t>
            </a:r>
          </a:p>
          <a:p>
            <a:pPr marL="190481" indent="-190481">
              <a:buFontTx/>
              <a:buChar char="-"/>
              <a:defRPr/>
            </a:pPr>
            <a:r>
              <a:rPr lang="pl-PL" dirty="0"/>
              <a:t>wypracowanie wspólnych procedur lokalnych z instytucjami – dot. kierowania, przetwarzania informacji,  współpracy interdyscyplinarnej.</a:t>
            </a:r>
          </a:p>
          <a:p>
            <a:pPr>
              <a:defRPr/>
            </a:pPr>
            <a:r>
              <a:rPr lang="pl-PL" dirty="0"/>
              <a:t>druki skierowań,  tryb pilnej opieki terapeutycznej, mobilizowania rodzica na rzecz dziecka, postawa zaufania międzyinstytucjonalnego</a:t>
            </a:r>
          </a:p>
          <a:p>
            <a:pPr marL="190481" indent="-190481">
              <a:buFontTx/>
              <a:buChar char="-"/>
              <a:defRPr/>
            </a:pPr>
            <a:r>
              <a:rPr lang="pl-PL" dirty="0"/>
              <a:t>jasny podział zadań przed uruchomieniem strategii pomocowej – kto nadzoruje rodzinę, kto rozlicza rodzinę, kto wspiera, kto leczy</a:t>
            </a:r>
          </a:p>
          <a:p>
            <a:pPr marL="190481" indent="-190481">
              <a:buFontTx/>
              <a:buChar char="-"/>
              <a:defRPr/>
            </a:pPr>
            <a:r>
              <a:rPr lang="pl-PL" dirty="0"/>
              <a:t>jasny kontrakt z rodziną i konsekwencja – nie ma terapii w przemocy</a:t>
            </a:r>
          </a:p>
          <a:p>
            <a:pPr marL="190481" indent="-190481">
              <a:buFontTx/>
              <a:buChar char="-"/>
              <a:defRPr/>
            </a:pPr>
            <a:r>
              <a:rPr lang="pl-PL" dirty="0"/>
              <a:t>konsultacja rodziny jako uzupełnienie wywiadu do ustalenia strategii pomocowej </a:t>
            </a:r>
          </a:p>
          <a:p>
            <a:pPr marL="190481" indent="-190481">
              <a:buFontTx/>
              <a:buChar char="-"/>
              <a:defRPr/>
            </a:pPr>
            <a:endParaRPr lang="pl-PL" dirty="0"/>
          </a:p>
          <a:p>
            <a:pPr>
              <a:defRPr/>
            </a:pPr>
            <a:r>
              <a:rPr lang="pl-PL" dirty="0"/>
              <a:t>To już wiemy!!!:</a:t>
            </a:r>
          </a:p>
          <a:p>
            <a:pPr marL="190481" indent="-190481">
              <a:buFontTx/>
              <a:buChar char="-"/>
              <a:defRPr/>
            </a:pPr>
            <a:r>
              <a:rPr lang="pl-PL" dirty="0"/>
              <a:t>Słaby terapeuta nie da siły rodzinie! – dbaj o siebie! Dziel się dylematami, analizuj grafik w pracy, korzystaj tylko z potrzebnych szkoleń, po pracy z traumą – wentyluj emocje, wietrz głowę</a:t>
            </a:r>
          </a:p>
          <a:p>
            <a:pPr marL="190481" indent="-190481">
              <a:buFontTx/>
              <a:buChar char="-"/>
              <a:defRPr/>
            </a:pPr>
            <a:r>
              <a:rPr lang="pl-PL" dirty="0"/>
              <a:t>Klient/pacjent jest taki jaki jest!</a:t>
            </a:r>
          </a:p>
          <a:p>
            <a:pPr marL="190481" indent="-190481">
              <a:buFontTx/>
              <a:buChar char="-"/>
              <a:defRPr/>
            </a:pPr>
            <a:r>
              <a:rPr lang="pl-PL" dirty="0"/>
              <a:t>Nie wszystko zależy od Ciebie!</a:t>
            </a:r>
          </a:p>
          <a:p>
            <a:pPr marL="190481" indent="-190481">
              <a:buFontTx/>
              <a:buChar char="-"/>
              <a:defRPr/>
            </a:pPr>
            <a:r>
              <a:rPr lang="pl-PL" dirty="0"/>
              <a:t>Nie zakładaj do końca co tak naprawdę </a:t>
            </a:r>
            <a:r>
              <a:rPr lang="pl-PL" dirty="0" err="1"/>
              <a:t>pomoga</a:t>
            </a:r>
            <a:r>
              <a:rPr lang="pl-PL" dirty="0"/>
              <a:t> podopiecznemu – on to wie.</a:t>
            </a:r>
          </a:p>
          <a:p>
            <a:pPr>
              <a:defRPr/>
            </a:pPr>
            <a:r>
              <a:rPr lang="pl-PL" dirty="0"/>
              <a:t>LUDZI LECZY KONTAKT a nie rodzaj szkoły terapeutycznej którą ukończył terapeuta</a:t>
            </a:r>
          </a:p>
        </p:txBody>
      </p:sp>
    </p:spTree>
    <p:extLst>
      <p:ext uri="{BB962C8B-B14F-4D97-AF65-F5344CB8AC3E}">
        <p14:creationId xmlns:p14="http://schemas.microsoft.com/office/powerpoint/2010/main" val="1628883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239" name="Google Shape;239;p37"/>
          <p:cNvSpPr/>
          <p:nvPr/>
        </p:nvSpPr>
        <p:spPr>
          <a:xfrm flipH="1">
            <a:off x="11069637" y="6397625"/>
            <a:ext cx="284162" cy="282575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37"/>
          <p:cNvSpPr txBox="1"/>
          <p:nvPr/>
        </p:nvSpPr>
        <p:spPr>
          <a:xfrm>
            <a:off x="0" y="2101850"/>
            <a:ext cx="12192000" cy="5133975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4750" y="249237"/>
            <a:ext cx="3144837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/>
          <p:nvPr/>
        </p:nvSpPr>
        <p:spPr>
          <a:xfrm>
            <a:off x="782900" y="3321049"/>
            <a:ext cx="916305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2400"/>
              <a:buFont typeface="Lato"/>
              <a:buNone/>
            </a:pPr>
            <a:endParaRPr dirty="0"/>
          </a:p>
        </p:txBody>
      </p:sp>
      <p:pic>
        <p:nvPicPr>
          <p:cNvPr id="243" name="Google Shape;24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0725" y="6350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7"/>
          <p:cNvPicPr preferRelativeResize="0"/>
          <p:nvPr/>
        </p:nvPicPr>
        <p:blipFill rotWithShape="1">
          <a:blip r:embed="rId5">
            <a:alphaModFix/>
          </a:blip>
          <a:srcRect l="5967"/>
          <a:stretch/>
        </p:blipFill>
        <p:spPr>
          <a:xfrm>
            <a:off x="0" y="0"/>
            <a:ext cx="5297487" cy="72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 txBox="1"/>
          <p:nvPr/>
        </p:nvSpPr>
        <p:spPr>
          <a:xfrm>
            <a:off x="5580580" y="2101850"/>
            <a:ext cx="6154220" cy="426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3600"/>
              <a:buFont typeface="Lato"/>
              <a:buNone/>
            </a:pPr>
            <a:r>
              <a:rPr lang="pl-PL" sz="2400" dirty="0"/>
              <a:t>Główną ideą powołania Centrum Pomocy Dzieciom przez Stowarzyszenia </a:t>
            </a:r>
            <a:r>
              <a:rPr lang="pl-PL" sz="2400" dirty="0" err="1"/>
              <a:t>Klanza</a:t>
            </a:r>
            <a:r>
              <a:rPr lang="pl-PL" sz="2400" dirty="0"/>
              <a:t> w Białymstoku była przede wszystkim ochrona niezbywalnego prawa dziecka do bezpiecznego rozwoju i dzieciństwa.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3600"/>
              <a:buFont typeface="Lato"/>
              <a:buNone/>
            </a:pPr>
            <a:endParaRPr lang="pl-PL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3600"/>
              <a:buFont typeface="Lato"/>
              <a:buNone/>
            </a:pPr>
            <a:r>
              <a:rPr lang="pl-PL" sz="2400" dirty="0"/>
              <a:t>W sytuacjach, gdy bezpieczeństwo dziecka jest zagrożone należy zrobić wszystko aby przywrócić temu dziecku wiarę w dobry świat i jutro.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3600"/>
              <a:buFont typeface="Lato"/>
              <a:buNone/>
            </a:pPr>
            <a:endParaRPr lang="pl-PL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3600"/>
              <a:buFont typeface="Lato"/>
              <a:buNone/>
            </a:pPr>
            <a:r>
              <a:rPr lang="pl-PL" sz="2400" dirty="0"/>
              <a:t>Wierzymy, że dobra relacja z dzieckiem stanowi podstawową formę leczenia po doświadczeniu traumy.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3600"/>
              <a:buFont typeface="Lato"/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  <p:sp>
        <p:nvSpPr>
          <p:cNvPr id="519" name="Google Shape;519;p62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20" name="Google Shape;520;p62"/>
          <p:cNvSpPr/>
          <p:nvPr/>
        </p:nvSpPr>
        <p:spPr>
          <a:xfrm flipH="1">
            <a:off x="11069637" y="6397625"/>
            <a:ext cx="284162" cy="282575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62"/>
          <p:cNvSpPr txBox="1"/>
          <p:nvPr/>
        </p:nvSpPr>
        <p:spPr>
          <a:xfrm>
            <a:off x="0" y="-41276"/>
            <a:ext cx="12192000" cy="7102475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87" y="222250"/>
            <a:ext cx="1690687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2"/>
          <p:cNvSpPr txBox="1"/>
          <p:nvPr/>
        </p:nvSpPr>
        <p:spPr>
          <a:xfrm>
            <a:off x="434858" y="1478756"/>
            <a:ext cx="11174940" cy="2031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dirty="0"/>
              <a:t>Centrum Pomocy Dzieciom Stowarzyszenia </a:t>
            </a:r>
            <a:r>
              <a:rPr lang="pl-PL" sz="2400" dirty="0" err="1"/>
              <a:t>Klanza</a:t>
            </a:r>
            <a:r>
              <a:rPr lang="pl-PL" sz="2400" dirty="0"/>
              <a:t> w Białymstoku jest ambasadorem wdrażania Standardów Ochrony Dzieci w placówkach w których na co dzień przebywają dzieci – żłobki, placówki oświatowe, poradnie, kluby sportowe, domy kultury, szkoły tańca, placówki </a:t>
            </a:r>
            <a:r>
              <a:rPr lang="pl-PL" sz="2400" dirty="0" err="1"/>
              <a:t>op-wych</a:t>
            </a:r>
            <a:r>
              <a:rPr lang="pl-PL" sz="2400" dirty="0"/>
              <a:t>, świetlice…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endParaRPr lang="pl-PL" sz="2400" dirty="0"/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dirty="0"/>
              <a:t>Głównym celem wdrażania Standardów jest tworzenie miejsc, w których bezpieczeństwo dzieci jest priorytetem i gdzie realizowane są procedury na rzecz przeciwdziałania krzywdzeniu dzieci. 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endParaRPr lang="pl-PL" sz="2400" dirty="0"/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dirty="0"/>
              <a:t>Przedstawiciele CPD przeprowadzają szkolenia oraz konsultacje </a:t>
            </a:r>
            <a:r>
              <a:rPr lang="pl-PL" sz="2400" dirty="0" err="1"/>
              <a:t>ekspertckie</a:t>
            </a:r>
            <a:r>
              <a:rPr lang="pl-PL" sz="2400" dirty="0"/>
              <a:t> w placówkach na rzecz wdrażania Standarów. 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endParaRPr lang="pl-PL" sz="2400" dirty="0"/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dirty="0"/>
              <a:t>Obecnie na terenie miasta Białystok Standardy wdrażane są w 15 placówkach. 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439564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  <p:sp>
        <p:nvSpPr>
          <p:cNvPr id="519" name="Google Shape;519;p62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20" name="Google Shape;520;p62"/>
          <p:cNvSpPr/>
          <p:nvPr/>
        </p:nvSpPr>
        <p:spPr>
          <a:xfrm flipH="1">
            <a:off x="11069637" y="6397625"/>
            <a:ext cx="284162" cy="282575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62"/>
          <p:cNvSpPr txBox="1"/>
          <p:nvPr/>
        </p:nvSpPr>
        <p:spPr>
          <a:xfrm>
            <a:off x="0" y="-1588"/>
            <a:ext cx="12192000" cy="7102475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87" y="222250"/>
            <a:ext cx="1690687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2"/>
          <p:cNvSpPr txBox="1"/>
          <p:nvPr/>
        </p:nvSpPr>
        <p:spPr>
          <a:xfrm>
            <a:off x="434858" y="1166813"/>
            <a:ext cx="10634779" cy="2031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  <a:buFont typeface="Lato"/>
              <a:buNone/>
            </a:pPr>
            <a:r>
              <a:rPr lang="pl-PL" sz="2400" dirty="0"/>
              <a:t>Trudności w realizacji standardów: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  <a:buFontTx/>
              <a:buChar char="-"/>
            </a:pPr>
            <a:r>
              <a:rPr lang="pl-PL" sz="2400" dirty="0"/>
              <a:t>standard dostępności – tylko mieszkańcy Białegostoku 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  <a:buFontTx/>
              <a:buChar char="-"/>
            </a:pPr>
            <a:r>
              <a:rPr lang="pl-PL" sz="2400" dirty="0"/>
              <a:t>standard niezwłocznej pomocy - z uwagi na duże potrzeby dzieci i liczbę zgłoszeń oczekiwanie na konsultację wstępną wynosi ok. 5 miesięcy, na terapię indywidualną dzieci czekają około 1 roku.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  <a:buFontTx/>
              <a:buChar char="-"/>
            </a:pPr>
            <a:endParaRPr lang="pl-PL" sz="2400" dirty="0"/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dirty="0"/>
              <a:t>Statystyki: 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  <a:buFontTx/>
              <a:buChar char="-"/>
            </a:pPr>
            <a:r>
              <a:rPr lang="pl-PL" sz="2400" dirty="0"/>
              <a:t>tygodniowo udzielamy wsparcia w różnych formach ok 300 osobom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  <a:buFontTx/>
              <a:buChar char="-"/>
            </a:pPr>
            <a:r>
              <a:rPr lang="pl-PL" sz="2400" dirty="0"/>
              <a:t>12 grup terapeutycznych – dzieci, młodzież, rodzice, profesjonaliści, matki z niemowlętami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  <a:buFontTx/>
              <a:buChar char="-"/>
            </a:pPr>
            <a:r>
              <a:rPr lang="pl-PL" sz="2400" dirty="0"/>
              <a:t>obecnie Zespół CPD tworzy: 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dirty="0"/>
              <a:t>16 psychoterapeutów/terapeutów/psychologów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dirty="0"/>
              <a:t>4 lekarzy psychiatrów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dirty="0"/>
              <a:t>2 superwizorów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35009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  <p:sp>
        <p:nvSpPr>
          <p:cNvPr id="519" name="Google Shape;519;p62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520" name="Google Shape;520;p62"/>
          <p:cNvSpPr/>
          <p:nvPr/>
        </p:nvSpPr>
        <p:spPr>
          <a:xfrm flipH="1">
            <a:off x="11069637" y="6397625"/>
            <a:ext cx="284162" cy="282575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4171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62"/>
          <p:cNvSpPr txBox="1"/>
          <p:nvPr/>
        </p:nvSpPr>
        <p:spPr>
          <a:xfrm>
            <a:off x="0" y="-1588"/>
            <a:ext cx="12192000" cy="7102475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87" y="222250"/>
            <a:ext cx="3910013" cy="163703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2"/>
          <p:cNvSpPr txBox="1"/>
          <p:nvPr/>
        </p:nvSpPr>
        <p:spPr>
          <a:xfrm>
            <a:off x="434858" y="3382962"/>
            <a:ext cx="10634779" cy="2031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i="1" dirty="0"/>
              <a:t>	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r>
              <a:rPr lang="pl-PL" sz="2400" i="1" dirty="0"/>
              <a:t>						Dziękuję za uwagę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400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52368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/>
        </p:nvSpPr>
        <p:spPr>
          <a:xfrm>
            <a:off x="0" y="671512"/>
            <a:ext cx="12192000" cy="6186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8" descr="Znalezione obrazy dla zapytania jednolita mapa pOlski"/>
          <p:cNvSpPr txBox="1"/>
          <p:nvPr/>
        </p:nvSpPr>
        <p:spPr>
          <a:xfrm>
            <a:off x="5908675" y="3276600"/>
            <a:ext cx="3746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64925" y="77787"/>
            <a:ext cx="493712" cy="48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" y="682625"/>
            <a:ext cx="12193587" cy="617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8"/>
          <p:cNvSpPr txBox="1"/>
          <p:nvPr/>
        </p:nvSpPr>
        <p:spPr>
          <a:xfrm>
            <a:off x="304800" y="133350"/>
            <a:ext cx="796448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2400"/>
              <a:buFont typeface="Lato"/>
              <a:buNone/>
            </a:pPr>
            <a:r>
              <a:rPr lang="en-US" sz="2400" b="0" i="0" u="none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 SKANDYNAWSKI MODEL POMOCY DZIECIOM</a:t>
            </a:r>
            <a:endParaRPr/>
          </a:p>
        </p:txBody>
      </p:sp>
      <p:pic>
        <p:nvPicPr>
          <p:cNvPr id="255" name="Google Shape;255;p38"/>
          <p:cNvPicPr preferRelativeResize="0"/>
          <p:nvPr/>
        </p:nvPicPr>
        <p:blipFill rotWithShape="1">
          <a:blip r:embed="rId5">
            <a:alphaModFix/>
          </a:blip>
          <a:srcRect l="11851" r="24682"/>
          <a:stretch/>
        </p:blipFill>
        <p:spPr>
          <a:xfrm>
            <a:off x="0" y="695325"/>
            <a:ext cx="5808662" cy="61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8"/>
          <p:cNvSpPr txBox="1"/>
          <p:nvPr/>
        </p:nvSpPr>
        <p:spPr>
          <a:xfrm>
            <a:off x="5884862" y="1163637"/>
            <a:ext cx="6184900" cy="484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Centra Pomocy Dzieciom wzorowane są na skandynawskim modelu pomocy o nazwie Barnahus - w tłumaczeniu „dom dzieci”.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Pierwszy Barnahus powstał w Islandii w 1998 roku.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Calibri"/>
              <a:buNone/>
            </a:pPr>
            <a:r>
              <a:rPr lang="en-US" sz="2400" b="0" i="0" u="none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Model Barnahus obejmuje podejście interdyscyplinarne i zapewniające współpracę między różnymi instytucjami (sądowymi, socjalnymi, medycznymi) w jednym, przyjaznym miejscu, które oferuje kompleksowe wsparcie dziecka i rodziny pod jednym dachem. </a:t>
            </a:r>
            <a:endParaRPr/>
          </a:p>
        </p:txBody>
      </p:sp>
      <p:sp>
        <p:nvSpPr>
          <p:cNvPr id="257" name="Google Shape;257;p38"/>
          <p:cNvSpPr txBox="1"/>
          <p:nvPr/>
        </p:nvSpPr>
        <p:spPr>
          <a:xfrm>
            <a:off x="0" y="6064250"/>
            <a:ext cx="5808662" cy="793750"/>
          </a:xfrm>
          <a:prstGeom prst="rect">
            <a:avLst/>
          </a:prstGeom>
          <a:gradFill>
            <a:gsLst>
              <a:gs pos="0">
                <a:srgbClr val="D2D2D2"/>
              </a:gs>
              <a:gs pos="50000">
                <a:srgbClr val="C8C8C8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8"/>
          <p:cNvSpPr txBox="1"/>
          <p:nvPr/>
        </p:nvSpPr>
        <p:spPr>
          <a:xfrm>
            <a:off x="114300" y="6145212"/>
            <a:ext cx="5694362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 Barnahus są stale wspierane przez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królową Szwecji Sylwię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04787"/>
            <a:ext cx="12193587" cy="710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/>
        </p:nvSpPr>
        <p:spPr>
          <a:xfrm>
            <a:off x="104382" y="417512"/>
            <a:ext cx="12192000" cy="6327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9" descr="Znalezione obrazy dla zapytania jednolita mapa pOlski"/>
          <p:cNvSpPr txBox="1"/>
          <p:nvPr/>
        </p:nvSpPr>
        <p:spPr>
          <a:xfrm>
            <a:off x="5908675" y="3276600"/>
            <a:ext cx="37465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9"/>
          <p:cNvSpPr txBox="1"/>
          <p:nvPr/>
        </p:nvSpPr>
        <p:spPr>
          <a:xfrm>
            <a:off x="125412" y="-26987"/>
            <a:ext cx="916305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2400"/>
              <a:buFont typeface="Lato"/>
              <a:buNone/>
            </a:pPr>
            <a:r>
              <a:rPr lang="en-US" sz="2400" b="1" i="0" u="none" dirty="0" err="1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Jesteśmy</a:t>
            </a:r>
            <a:r>
              <a:rPr lang="en-US" sz="2400" b="1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b="1" i="0" u="none" dirty="0" err="1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jedną</a:t>
            </a:r>
            <a:r>
              <a:rPr lang="en-US" sz="2400" b="1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 z </a:t>
            </a:r>
            <a:r>
              <a:rPr lang="pl-PL" sz="2400" b="1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r>
              <a:rPr lang="en-US" sz="2400" b="1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b="1" i="0" u="none" dirty="0" err="1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placówek</a:t>
            </a:r>
            <a:r>
              <a:rPr lang="en-US" sz="2400" b="1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 w </a:t>
            </a:r>
            <a:r>
              <a:rPr lang="en-US" sz="2400" b="1" i="0" u="none" dirty="0" err="1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Polsce</a:t>
            </a:r>
            <a:endParaRPr dirty="0"/>
          </a:p>
        </p:txBody>
      </p:sp>
      <p:pic>
        <p:nvPicPr>
          <p:cNvPr id="267" name="Google Shape;26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64925" y="-125412"/>
            <a:ext cx="493712" cy="48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7587" y="3694112"/>
            <a:ext cx="2036762" cy="17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9"/>
          <p:cNvPicPr preferRelativeResize="0"/>
          <p:nvPr/>
        </p:nvPicPr>
        <p:blipFill rotWithShape="1">
          <a:blip r:embed="rId6">
            <a:alphaModFix/>
          </a:blip>
          <a:srcRect l="8483" t="22056" r="8253" b="18498"/>
          <a:stretch/>
        </p:blipFill>
        <p:spPr>
          <a:xfrm>
            <a:off x="9520237" y="3908425"/>
            <a:ext cx="2671762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9"/>
          <p:cNvPicPr preferRelativeResize="0"/>
          <p:nvPr/>
        </p:nvPicPr>
        <p:blipFill rotWithShape="1">
          <a:blip r:embed="rId7">
            <a:alphaModFix/>
          </a:blip>
          <a:srcRect l="21582" r="20523"/>
          <a:stretch/>
        </p:blipFill>
        <p:spPr>
          <a:xfrm>
            <a:off x="0" y="496887"/>
            <a:ext cx="5545137" cy="63611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p39"/>
          <p:cNvCxnSpPr/>
          <p:nvPr/>
        </p:nvCxnSpPr>
        <p:spPr>
          <a:xfrm>
            <a:off x="8134350" y="4533900"/>
            <a:ext cx="1368425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" name="pole tekstowe 1"/>
          <p:cNvSpPr txBox="1"/>
          <p:nvPr/>
        </p:nvSpPr>
        <p:spPr>
          <a:xfrm>
            <a:off x="6720670" y="5288904"/>
            <a:ext cx="105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2006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6590BF9-93A6-4841-AAE5-F6DE0BDB71E0}"/>
              </a:ext>
            </a:extLst>
          </p:cNvPr>
          <p:cNvSpPr txBox="1"/>
          <p:nvPr/>
        </p:nvSpPr>
        <p:spPr>
          <a:xfrm>
            <a:off x="10408756" y="5119042"/>
            <a:ext cx="1056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2018</a:t>
            </a:r>
          </a:p>
        </p:txBody>
      </p:sp>
      <p:pic>
        <p:nvPicPr>
          <p:cNvPr id="3" name="Google Shape;286;p40">
            <a:extLst>
              <a:ext uri="{FF2B5EF4-FFF2-40B4-BE49-F238E27FC236}">
                <a16:creationId xmlns:a16="http://schemas.microsoft.com/office/drawing/2014/main" id="{DCC011AD-594C-1D28-C137-281D212D748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76994" y="545455"/>
            <a:ext cx="4967716" cy="284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87;p40">
            <a:extLst>
              <a:ext uri="{FF2B5EF4-FFF2-40B4-BE49-F238E27FC236}">
                <a16:creationId xmlns:a16="http://schemas.microsoft.com/office/drawing/2014/main" id="{B648E3C8-42A4-057A-13E9-6EBB446C0CC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44010" y="2536355"/>
            <a:ext cx="1438275" cy="76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1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1"/>
          <p:cNvSpPr txBox="1"/>
          <p:nvPr/>
        </p:nvSpPr>
        <p:spPr>
          <a:xfrm>
            <a:off x="384175" y="177800"/>
            <a:ext cx="8899525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2400"/>
              <a:buFont typeface="Lato"/>
              <a:buNone/>
            </a:pPr>
            <a:r>
              <a:rPr lang="en-US" sz="2400" b="1" i="0" u="none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Dla kogo?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>
              <a:solidFill>
                <a:srgbClr val="E83F4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41"/>
          <p:cNvSpPr txBox="1"/>
          <p:nvPr/>
        </p:nvSpPr>
        <p:spPr>
          <a:xfrm>
            <a:off x="0" y="684212"/>
            <a:ext cx="12192000" cy="6173787"/>
          </a:xfrm>
          <a:prstGeom prst="rect">
            <a:avLst/>
          </a:prstGeom>
          <a:solidFill>
            <a:srgbClr val="CDD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41"/>
          <p:cNvPicPr preferRelativeResize="0"/>
          <p:nvPr/>
        </p:nvPicPr>
        <p:blipFill rotWithShape="1">
          <a:blip r:embed="rId4">
            <a:alphaModFix/>
          </a:blip>
          <a:srcRect r="40576"/>
          <a:stretch/>
        </p:blipFill>
        <p:spPr>
          <a:xfrm>
            <a:off x="6562725" y="684212"/>
            <a:ext cx="5629275" cy="617378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1"/>
          <p:cNvSpPr txBox="1"/>
          <p:nvPr/>
        </p:nvSpPr>
        <p:spPr>
          <a:xfrm>
            <a:off x="384174" y="1165224"/>
            <a:ext cx="5847949" cy="521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Dzieci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 18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r.ż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.,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które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doświadczyły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przemocy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lub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wykorzystania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seksualnego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uczestniczą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procedurach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karnych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charakterze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pokrzywdzonego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lub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świadka</a:t>
            </a:r>
            <a:endParaRPr dirty="0"/>
          </a:p>
          <a:p>
            <a:pPr>
              <a:buClr>
                <a:schemeClr val="dk1"/>
              </a:buClr>
              <a:buSzPts val="1800"/>
            </a:pPr>
            <a:endParaRPr lang="pl-PL" sz="1800"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800"/>
            </a:pPr>
            <a:r>
              <a:rPr lang="pl-PL" sz="2400" b="1" dirty="0">
                <a:latin typeface="Calibri"/>
                <a:ea typeface="Calibri"/>
                <a:cs typeface="Calibri"/>
                <a:sym typeface="Calibri"/>
              </a:rPr>
              <a:t>Dzieci i młodzież w kryzysie</a:t>
            </a:r>
            <a:endParaRPr lang="pl-PL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Rodzice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lub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opiekunowie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tych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dzieci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Profesjonaliści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dzień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realizujących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zawodowo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działaniach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rzecz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ochrony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dzieci</a:t>
            </a:r>
            <a:endParaRPr lang="pl-PL" sz="2400" b="1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lang="pl-PL" sz="2400" b="1" dirty="0">
              <a:latin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pl-PL" sz="2400" b="1" dirty="0">
                <a:latin typeface="Calibri"/>
                <a:sym typeface="Calibri"/>
              </a:rPr>
              <a:t>Obecne kryterium: mieszkańcy Białegostoku opodatkowani w mieście Białystok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7003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/>
          <p:nvPr/>
        </p:nvSpPr>
        <p:spPr>
          <a:xfrm>
            <a:off x="2092263" y="687834"/>
            <a:ext cx="91440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 </a:t>
            </a:r>
            <a:r>
              <a:rPr lang="en-US" sz="2400" dirty="0" err="1"/>
              <a:t>trosce</a:t>
            </a:r>
            <a:r>
              <a:rPr lang="en-US" sz="2400" dirty="0"/>
              <a:t> o </a:t>
            </a:r>
            <a:r>
              <a:rPr lang="en-US" sz="2400" dirty="0" err="1"/>
              <a:t>bezpieczeństwo</a:t>
            </a:r>
            <a:r>
              <a:rPr lang="en-US" sz="2400" dirty="0"/>
              <a:t> </a:t>
            </a:r>
            <a:r>
              <a:rPr lang="en-US" sz="2400" dirty="0" err="1"/>
              <a:t>podopiecznych</a:t>
            </a:r>
            <a:r>
              <a:rPr lang="en-US" sz="2400" dirty="0"/>
              <a:t> </a:t>
            </a:r>
            <a:r>
              <a:rPr lang="en-US" sz="2400" dirty="0" err="1"/>
              <a:t>oraz</a:t>
            </a:r>
            <a:r>
              <a:rPr lang="en-US" sz="2400" dirty="0"/>
              <a:t> z </a:t>
            </a:r>
            <a:r>
              <a:rPr lang="en-US" sz="2400" dirty="0" err="1"/>
              <a:t>uwagi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etykę</a:t>
            </a:r>
            <a:r>
              <a:rPr lang="en-US" sz="2400" dirty="0"/>
              <a:t> </a:t>
            </a:r>
            <a:r>
              <a:rPr lang="en-US" sz="2400" dirty="0" err="1"/>
              <a:t>pomagania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standardy</a:t>
            </a:r>
            <a:r>
              <a:rPr lang="en-US" sz="2400" dirty="0"/>
              <a:t> </a:t>
            </a:r>
            <a:r>
              <a:rPr lang="en-US" sz="2400" dirty="0" err="1"/>
              <a:t>udzielania</a:t>
            </a:r>
            <a:r>
              <a:rPr lang="en-US" sz="2400" dirty="0"/>
              <a:t> </a:t>
            </a:r>
            <a:r>
              <a:rPr lang="en-US" sz="2400" dirty="0" err="1"/>
              <a:t>pomocy</a:t>
            </a:r>
            <a:r>
              <a:rPr lang="en-US" sz="2400" dirty="0"/>
              <a:t> w ramach CPD </a:t>
            </a:r>
            <a:r>
              <a:rPr lang="en-US" sz="2400" dirty="0" err="1"/>
              <a:t>nie</a:t>
            </a:r>
            <a:r>
              <a:rPr lang="en-US" sz="2400" dirty="0"/>
              <a:t> </a:t>
            </a:r>
            <a:r>
              <a:rPr lang="en-US" sz="2400" dirty="0" err="1"/>
              <a:t>współpracujemy</a:t>
            </a:r>
            <a:r>
              <a:rPr lang="en-US" sz="2400" dirty="0"/>
              <a:t> z </a:t>
            </a:r>
            <a:r>
              <a:rPr lang="en-US" sz="2400" dirty="0" err="1"/>
              <a:t>dorosłym</a:t>
            </a:r>
            <a:r>
              <a:rPr lang="en-US" sz="2400" dirty="0"/>
              <a:t>: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 err="1"/>
              <a:t>świadomie</a:t>
            </a:r>
            <a:r>
              <a:rPr lang="en-US" sz="2400" dirty="0"/>
              <a:t> </a:t>
            </a:r>
            <a:r>
              <a:rPr lang="en-US" sz="2400" dirty="0" err="1"/>
              <a:t>krzywdzącym</a:t>
            </a:r>
            <a:r>
              <a:rPr lang="en-US" sz="2400" dirty="0"/>
              <a:t> </a:t>
            </a:r>
            <a:r>
              <a:rPr lang="en-US" sz="2400" dirty="0" err="1"/>
              <a:t>dziecko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nie</a:t>
            </a:r>
            <a:r>
              <a:rPr lang="en-US" sz="2400" dirty="0"/>
              <a:t> </a:t>
            </a:r>
            <a:r>
              <a:rPr lang="en-US" sz="2400" dirty="0" err="1"/>
              <a:t>weryfikującym</a:t>
            </a:r>
            <a:r>
              <a:rPr lang="en-US" sz="2400" dirty="0"/>
              <a:t> </a:t>
            </a:r>
            <a:r>
              <a:rPr lang="en-US" sz="2400" dirty="0" err="1"/>
              <a:t>swojego</a:t>
            </a:r>
            <a:r>
              <a:rPr lang="en-US" sz="2400" dirty="0"/>
              <a:t> </a:t>
            </a:r>
            <a:r>
              <a:rPr lang="en-US" sz="2400" dirty="0" err="1"/>
              <a:t>zachowania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 err="1"/>
              <a:t>sprawcą</a:t>
            </a:r>
            <a:r>
              <a:rPr lang="en-US" sz="2400" dirty="0"/>
              <a:t> </a:t>
            </a:r>
            <a:r>
              <a:rPr lang="en-US" sz="2400" dirty="0" err="1"/>
              <a:t>wykorzystania</a:t>
            </a:r>
            <a:r>
              <a:rPr lang="en-US" sz="2400" dirty="0"/>
              <a:t> </a:t>
            </a:r>
            <a:r>
              <a:rPr lang="en-US" sz="2400" dirty="0" err="1"/>
              <a:t>seksulanego</a:t>
            </a:r>
            <a:r>
              <a:rPr lang="en-US" sz="2400" dirty="0"/>
              <a:t> </a:t>
            </a:r>
            <a:r>
              <a:rPr lang="en-US" sz="2400" dirty="0" err="1"/>
              <a:t>dzieci</a:t>
            </a:r>
            <a:r>
              <a:rPr lang="en-US" sz="2400" dirty="0"/>
              <a:t> </a:t>
            </a:r>
            <a:r>
              <a:rPr lang="en-US" sz="2400" dirty="0" err="1"/>
              <a:t>czy</a:t>
            </a:r>
            <a:r>
              <a:rPr lang="en-US" sz="2400" dirty="0"/>
              <a:t> </a:t>
            </a:r>
            <a:r>
              <a:rPr lang="en-US" sz="2400" dirty="0" err="1"/>
              <a:t>młodzieży</a:t>
            </a:r>
            <a:r>
              <a:rPr lang="en-US" sz="2400" dirty="0"/>
              <a:t>.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Terapeuta</a:t>
            </a:r>
            <a:r>
              <a:rPr lang="en-US" sz="2400" dirty="0"/>
              <a:t> </a:t>
            </a:r>
            <a:r>
              <a:rPr lang="en-US" sz="2400" dirty="0" err="1"/>
              <a:t>może</a:t>
            </a:r>
            <a:r>
              <a:rPr lang="en-US" sz="2400" dirty="0"/>
              <a:t> </a:t>
            </a:r>
            <a:r>
              <a:rPr lang="en-US" sz="2400" dirty="0" err="1"/>
              <a:t>wstrzymać</a:t>
            </a:r>
            <a:r>
              <a:rPr lang="en-US" sz="2400" dirty="0"/>
              <a:t> </a:t>
            </a:r>
            <a:r>
              <a:rPr lang="en-US" sz="2400" dirty="0" err="1"/>
              <a:t>kontakt</a:t>
            </a:r>
            <a:r>
              <a:rPr lang="en-US" sz="2400" dirty="0"/>
              <a:t> </a:t>
            </a:r>
            <a:r>
              <a:rPr lang="en-US" sz="2400" dirty="0" err="1"/>
              <a:t>pomocowy</a:t>
            </a:r>
            <a:r>
              <a:rPr lang="en-US" sz="2400" dirty="0"/>
              <a:t> z </a:t>
            </a:r>
            <a:r>
              <a:rPr lang="en-US" sz="2400" dirty="0" err="1"/>
              <a:t>dorosłym</a:t>
            </a:r>
            <a:r>
              <a:rPr lang="en-US" sz="2400" dirty="0"/>
              <a:t> w </a:t>
            </a:r>
            <a:r>
              <a:rPr lang="en-US" sz="2400" dirty="0" err="1"/>
              <a:t>sytaucji</a:t>
            </a:r>
            <a:r>
              <a:rPr lang="en-US" sz="2400" dirty="0"/>
              <a:t> </a:t>
            </a:r>
            <a:r>
              <a:rPr lang="en-US" sz="2400" dirty="0" err="1"/>
              <a:t>podejrzenia</a:t>
            </a:r>
            <a:r>
              <a:rPr lang="en-US" sz="2400" dirty="0"/>
              <a:t> </a:t>
            </a:r>
            <a:r>
              <a:rPr lang="en-US" sz="2400" dirty="0" err="1"/>
              <a:t>jego</a:t>
            </a:r>
            <a:r>
              <a:rPr lang="en-US" sz="2400" dirty="0"/>
              <a:t> </a:t>
            </a:r>
            <a:r>
              <a:rPr lang="en-US" sz="2400" dirty="0" err="1"/>
              <a:t>działania</a:t>
            </a:r>
            <a:r>
              <a:rPr lang="en-US" sz="2400" dirty="0"/>
              <a:t> </a:t>
            </a:r>
            <a:r>
              <a:rPr lang="en-US" sz="2400" dirty="0" err="1"/>
              <a:t>przemocowego</a:t>
            </a:r>
            <a:r>
              <a:rPr lang="en-US" sz="2400" dirty="0"/>
              <a:t> </a:t>
            </a:r>
            <a:r>
              <a:rPr lang="en-US" sz="2400" dirty="0" err="1"/>
              <a:t>lub</a:t>
            </a:r>
            <a:r>
              <a:rPr lang="en-US" sz="2400" dirty="0"/>
              <a:t> </a:t>
            </a:r>
            <a:r>
              <a:rPr lang="en-US" sz="2400" dirty="0" err="1"/>
              <a:t>zaistnienia</a:t>
            </a:r>
            <a:r>
              <a:rPr lang="en-US" sz="2400" dirty="0"/>
              <a:t> </a:t>
            </a:r>
            <a:r>
              <a:rPr lang="en-US" sz="2400" dirty="0" err="1"/>
              <a:t>potrzeby</a:t>
            </a:r>
            <a:r>
              <a:rPr lang="en-US" sz="2400" dirty="0"/>
              <a:t> </a:t>
            </a:r>
            <a:r>
              <a:rPr lang="en-US" sz="2400" dirty="0" err="1"/>
              <a:t>przeprowadzenia</a:t>
            </a:r>
            <a:r>
              <a:rPr lang="en-US" sz="2400" dirty="0"/>
              <a:t> </a:t>
            </a:r>
            <a:r>
              <a:rPr lang="en-US" sz="2400" dirty="0" err="1"/>
              <a:t>interwencji</a:t>
            </a:r>
            <a:r>
              <a:rPr lang="en-US" sz="2400" dirty="0"/>
              <a:t> </a:t>
            </a:r>
            <a:r>
              <a:rPr lang="en-US" sz="2400" dirty="0" err="1"/>
              <a:t>wobec</a:t>
            </a:r>
            <a:r>
              <a:rPr lang="en-US" sz="2400" dirty="0"/>
              <a:t> w/w </a:t>
            </a:r>
            <a:r>
              <a:rPr lang="en-US" sz="2400" dirty="0" err="1"/>
              <a:t>osoby</a:t>
            </a:r>
            <a:r>
              <a:rPr lang="en-US" sz="2400" dirty="0"/>
              <a:t>.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303" name="Google Shape;30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" y="190625"/>
            <a:ext cx="1711325" cy="2555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891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/>
        </p:nvSpPr>
        <p:spPr>
          <a:xfrm>
            <a:off x="0" y="684212"/>
            <a:ext cx="12192000" cy="6418262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3"/>
          <p:cNvSpPr txBox="1"/>
          <p:nvPr/>
        </p:nvSpPr>
        <p:spPr>
          <a:xfrm>
            <a:off x="407987" y="3351212"/>
            <a:ext cx="7442200" cy="2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200"/>
              <a:buFont typeface="Lato"/>
              <a:buNone/>
            </a:pPr>
            <a:r>
              <a:rPr lang="en-US" sz="4200" b="1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STANDARDY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4200"/>
              <a:buFont typeface="Lato"/>
              <a:buNone/>
            </a:pPr>
            <a:r>
              <a:rPr lang="en-US" sz="4200" b="1" i="0" u="none" dirty="0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CENTRUM POMOCY DZIECIOM</a:t>
            </a:r>
            <a:endParaRPr dirty="0"/>
          </a:p>
        </p:txBody>
      </p:sp>
      <p:pic>
        <p:nvPicPr>
          <p:cNvPr id="310" name="Google Shape;310;p43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3"/>
          <p:cNvPicPr preferRelativeResize="0"/>
          <p:nvPr/>
        </p:nvPicPr>
        <p:blipFill rotWithShape="1">
          <a:blip r:embed="rId4">
            <a:alphaModFix/>
          </a:blip>
          <a:srcRect l="4" r="51338"/>
          <a:stretch/>
        </p:blipFill>
        <p:spPr>
          <a:xfrm rot="780000">
            <a:off x="6142037" y="808037"/>
            <a:ext cx="6097587" cy="5729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64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/>
          <p:nvPr/>
        </p:nvSpPr>
        <p:spPr>
          <a:xfrm>
            <a:off x="0" y="684212"/>
            <a:ext cx="12192000" cy="6418262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44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4"/>
          <p:cNvPicPr preferRelativeResize="0"/>
          <p:nvPr/>
        </p:nvPicPr>
        <p:blipFill rotWithShape="1">
          <a:blip r:embed="rId4">
            <a:alphaModFix/>
          </a:blip>
          <a:srcRect l="26007" r="7652"/>
          <a:stretch/>
        </p:blipFill>
        <p:spPr>
          <a:xfrm>
            <a:off x="0" y="684212"/>
            <a:ext cx="6386512" cy="64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9887" y="676275"/>
            <a:ext cx="7016750" cy="6430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319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/>
          <p:nvPr/>
        </p:nvSpPr>
        <p:spPr>
          <a:xfrm>
            <a:off x="0" y="684212"/>
            <a:ext cx="12192000" cy="6173787"/>
          </a:xfrm>
          <a:prstGeom prst="rect">
            <a:avLst/>
          </a:prstGeom>
          <a:solidFill>
            <a:srgbClr val="009D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5"/>
          <p:cNvSpPr txBox="1"/>
          <p:nvPr/>
        </p:nvSpPr>
        <p:spPr>
          <a:xfrm>
            <a:off x="7019925" y="2357437"/>
            <a:ext cx="4946650" cy="206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DBDB"/>
              </a:buClr>
              <a:buSzPts val="4200"/>
              <a:buFont typeface="Lato"/>
              <a:buNone/>
            </a:pPr>
            <a:r>
              <a:rPr lang="en-US" sz="4200" b="1" i="0" u="none">
                <a:solidFill>
                  <a:srgbClr val="DBDBDB"/>
                </a:solidFill>
                <a:latin typeface="Lato"/>
                <a:ea typeface="Lato"/>
                <a:cs typeface="Lato"/>
                <a:sym typeface="Lato"/>
              </a:rPr>
              <a:t>MIEJSCE PRZYJAZNE DZIECKU</a:t>
            </a:r>
            <a:endParaRPr/>
          </a:p>
        </p:txBody>
      </p:sp>
      <p:pic>
        <p:nvPicPr>
          <p:cNvPr id="326" name="Google Shape;326;p45"/>
          <p:cNvPicPr preferRelativeResize="0"/>
          <p:nvPr/>
        </p:nvPicPr>
        <p:blipFill rotWithShape="1">
          <a:blip r:embed="rId3">
            <a:alphaModFix/>
          </a:blip>
          <a:srcRect l="52670" r="4"/>
          <a:stretch/>
        </p:blipFill>
        <p:spPr>
          <a:xfrm>
            <a:off x="11469687" y="106362"/>
            <a:ext cx="496887" cy="47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5"/>
          <p:cNvSpPr txBox="1"/>
          <p:nvPr/>
        </p:nvSpPr>
        <p:spPr>
          <a:xfrm>
            <a:off x="384175" y="177800"/>
            <a:ext cx="889952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3F4B"/>
              </a:buClr>
              <a:buSzPts val="1800"/>
              <a:buFont typeface="Lato"/>
              <a:buNone/>
            </a:pPr>
            <a:r>
              <a:rPr lang="en-US" sz="1800" b="0" i="0" u="none">
                <a:solidFill>
                  <a:srgbClr val="E83F4B"/>
                </a:solidFill>
                <a:latin typeface="Lato"/>
                <a:ea typeface="Lato"/>
                <a:cs typeface="Lato"/>
                <a:sym typeface="Lato"/>
              </a:rPr>
              <a:t>STANDARDY CENTRUM POMOCY DZIECIOM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E83F4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8" name="Google Shape;328;p45"/>
          <p:cNvPicPr preferRelativeResize="0"/>
          <p:nvPr/>
        </p:nvPicPr>
        <p:blipFill rotWithShape="1">
          <a:blip r:embed="rId4">
            <a:alphaModFix/>
          </a:blip>
          <a:srcRect l="7119" r="21170"/>
          <a:stretch/>
        </p:blipFill>
        <p:spPr>
          <a:xfrm>
            <a:off x="0" y="684212"/>
            <a:ext cx="5903912" cy="6173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76516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1008</Words>
  <Application>Microsoft Office PowerPoint</Application>
  <PresentationFormat>Panoramiczny</PresentationFormat>
  <Paragraphs>165</Paragraphs>
  <Slides>22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Calibri</vt:lpstr>
      <vt:lpstr>Lato</vt:lpstr>
      <vt:lpstr>Open Sans</vt:lpstr>
      <vt:lpstr>Open Sans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Anna Tuszyńska</cp:lastModifiedBy>
  <cp:revision>31</cp:revision>
  <dcterms:modified xsi:type="dcterms:W3CDTF">2023-05-30T19:15:57Z</dcterms:modified>
</cp:coreProperties>
</file>