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.xml" ContentType="application/vnd.openxmlformats-officedocument.drawingml.chartshapes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5" r:id="rId3"/>
    <p:sldId id="320" r:id="rId4"/>
    <p:sldId id="314" r:id="rId5"/>
    <p:sldId id="317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16" r:id="rId14"/>
    <p:sldId id="257" r:id="rId15"/>
    <p:sldId id="270" r:id="rId16"/>
    <p:sldId id="276" r:id="rId17"/>
    <p:sldId id="278" r:id="rId18"/>
    <p:sldId id="279" r:id="rId19"/>
    <p:sldId id="282" r:id="rId20"/>
    <p:sldId id="284" r:id="rId21"/>
    <p:sldId id="285" r:id="rId22"/>
    <p:sldId id="289" r:id="rId23"/>
    <p:sldId id="291" r:id="rId24"/>
    <p:sldId id="294" r:id="rId25"/>
    <p:sldId id="296" r:id="rId26"/>
    <p:sldId id="297" r:id="rId27"/>
    <p:sldId id="298" r:id="rId28"/>
    <p:sldId id="300" r:id="rId29"/>
    <p:sldId id="303" r:id="rId30"/>
    <p:sldId id="305" r:id="rId31"/>
    <p:sldId id="306" r:id="rId32"/>
    <p:sldId id="309" r:id="rId33"/>
    <p:sldId id="311" r:id="rId34"/>
    <p:sldId id="312" r:id="rId3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1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wia Gejdel" initials="SG" lastIdx="4" clrIdx="0">
    <p:extLst>
      <p:ext uri="{19B8F6BF-5375-455C-9EA6-DF929625EA0E}">
        <p15:presenceInfo xmlns:p15="http://schemas.microsoft.com/office/powerpoint/2012/main" userId="S-1-5-21-1783948127-1542067429-2564467535-1001" providerId="AD"/>
      </p:ext>
    </p:extLst>
  </p:cmAuthor>
  <p:cmAuthor id="2" name="Jerzy" initials="J" lastIdx="1" clrIdx="1">
    <p:extLst>
      <p:ext uri="{19B8F6BF-5375-455C-9EA6-DF929625EA0E}">
        <p15:presenceInfo xmlns:p15="http://schemas.microsoft.com/office/powerpoint/2012/main" userId="641438aed86fa6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B4C7E7"/>
    <a:srgbClr val="A5A5A5"/>
    <a:srgbClr val="255E91"/>
    <a:srgbClr val="FF9900"/>
    <a:srgbClr val="FFCC00"/>
    <a:srgbClr val="FF9933"/>
    <a:srgbClr val="A9D18E"/>
    <a:srgbClr val="F3F3F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624" y="96"/>
      </p:cViewPr>
      <p:guideLst>
        <p:guide pos="121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ntack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ntack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Local\Temp\pid-9988\NIEPE&#321;NOSPRAWNO&#346;&#262;%20WYKRESY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Kopia%20NIEPE&#321;NOSPRAWNO&#346;&#262;%20WYKRESY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Kopia%20NIEPE&#321;NOSPRAWNO&#346;&#262;%20WYKRESY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ntack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ntacki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ntack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o%20prezentack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dmin\Desktop\fundusz%20socjalny\ZF&#346;S%20dokumenty\ZFSS2023\Urlop\liczeni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admin\Desktop\fundusz%20socjalny\ZF&#346;S%20dokumenty\ZFSS2023\Urlop\liczeni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admin\Desktop\fundusz%20socjalny\ZF&#346;S%20dokumenty\ZFSS2023\Urlop\liczen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5892388451444"/>
          <c:y val="0.2077551764362788"/>
          <c:w val="0.86608552055993004"/>
          <c:h val="0.68484543598716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Arkusz1!$F$58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Arkusz1!$E$59:$E$61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Arkusz1!$F$59:$F$61</c:f>
              <c:numCache>
                <c:formatCode>0.0%</c:formatCode>
                <c:ptCount val="3"/>
                <c:pt idx="0">
                  <c:v>0.224</c:v>
                </c:pt>
                <c:pt idx="1">
                  <c:v>0.33400000000000002</c:v>
                </c:pt>
                <c:pt idx="2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8-41EA-A692-8B7BC9F2BF5E}"/>
            </c:ext>
          </c:extLst>
        </c:ser>
        <c:ser>
          <c:idx val="1"/>
          <c:order val="1"/>
          <c:tx>
            <c:strRef>
              <c:f>Arkusz1!$G$58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52641173053425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28-41EA-A692-8B7BC9F2B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Arkusz1!$E$59:$E$61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Arkusz1!$G$59:$G$61</c:f>
              <c:numCache>
                <c:formatCode>0.0%</c:formatCode>
                <c:ptCount val="3"/>
                <c:pt idx="0">
                  <c:v>0.16</c:v>
                </c:pt>
                <c:pt idx="1">
                  <c:v>0.41799999999999998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8-41EA-A692-8B7BC9F2BF5E}"/>
            </c:ext>
          </c:extLst>
        </c:ser>
        <c:ser>
          <c:idx val="2"/>
          <c:order val="2"/>
          <c:tx>
            <c:strRef>
              <c:f>Arkusz1!$H$58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Arkusz1!$E$59:$E$61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Arkusz1!$H$59:$H$61</c:f>
              <c:numCache>
                <c:formatCode>0.0%</c:formatCode>
                <c:ptCount val="3"/>
                <c:pt idx="0">
                  <c:v>0.21199999999999999</c:v>
                </c:pt>
                <c:pt idx="1">
                  <c:v>0.43099999999999999</c:v>
                </c:pt>
                <c:pt idx="2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28-41EA-A692-8B7BC9F2BF5E}"/>
            </c:ext>
          </c:extLst>
        </c:ser>
        <c:ser>
          <c:idx val="3"/>
          <c:order val="3"/>
          <c:tx>
            <c:strRef>
              <c:f>Arkusz1!$I$58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Arkusz1!$E$59:$E$61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Arkusz1!$I$59:$I$61</c:f>
              <c:numCache>
                <c:formatCode>0.0%</c:formatCode>
                <c:ptCount val="3"/>
                <c:pt idx="0">
                  <c:v>0.28100000000000003</c:v>
                </c:pt>
                <c:pt idx="1">
                  <c:v>0.40400000000000003</c:v>
                </c:pt>
                <c:pt idx="2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28-41EA-A692-8B7BC9F2BF5E}"/>
            </c:ext>
          </c:extLst>
        </c:ser>
        <c:ser>
          <c:idx val="4"/>
          <c:order val="4"/>
          <c:tx>
            <c:strRef>
              <c:f>Arkusz1!$J$58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Arkusz1!$E$59:$E$61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Arkusz1!$J$59:$J$61</c:f>
              <c:numCache>
                <c:formatCode>0.0%</c:formatCode>
                <c:ptCount val="3"/>
                <c:pt idx="0">
                  <c:v>0.19900000000000001</c:v>
                </c:pt>
                <c:pt idx="1">
                  <c:v>0.436</c:v>
                </c:pt>
                <c:pt idx="2">
                  <c:v>0.29399999999999998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28-41EA-A692-8B7BC9F2BF5E}"/>
            </c:ext>
          </c:extLst>
        </c:ser>
        <c:ser>
          <c:idx val="5"/>
          <c:order val="5"/>
          <c:tx>
            <c:strRef>
              <c:f>Arkusz1!$K$58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6320586526712206E-3"/>
                  <c:y val="6.5307247458930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28-41EA-A692-8B7BC9F2B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Arkusz1!$E$59:$E$61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Arkusz1!$K$59:$K$61</c:f>
              <c:numCache>
                <c:formatCode>0.0%</c:formatCode>
                <c:ptCount val="3"/>
                <c:pt idx="0">
                  <c:v>0.13300000000000001</c:v>
                </c:pt>
                <c:pt idx="1">
                  <c:v>0.42199999999999999</c:v>
                </c:pt>
                <c:pt idx="2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28-41EA-A692-8B7BC9F2B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345680"/>
        <c:axId val="1404709328"/>
      </c:barChart>
      <c:catAx>
        <c:axId val="14083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04709328"/>
        <c:crosses val="autoZero"/>
        <c:auto val="1"/>
        <c:lblAlgn val="ctr"/>
        <c:lblOffset val="100"/>
        <c:noMultiLvlLbl val="0"/>
      </c:catAx>
      <c:valAx>
        <c:axId val="140470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0834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720758798902266"/>
          <c:y val="7.407407407407407E-2"/>
          <c:w val="0.83447627251056655"/>
          <c:h val="7.3450714494021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l-PL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1850334838347239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D5C95D-C574-493F-A435-3DE75F41609A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1C-46FE-9DDD-230C06EB3B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EE8619-2177-4582-AC69-B8AC3205FB01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1C-46FE-9DDD-230C06EB3B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3A67493-C709-4404-923B-EC1B971B2D69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81C-46FE-9DDD-230C06EB3BF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D692894-213A-4179-AE76-96FD04472E7C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1C-46FE-9DDD-230C06EB3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23.781838316722038</c:v>
                </c:pt>
                <c:pt idx="1">
                  <c:v>33.27796234772979</c:v>
                </c:pt>
                <c:pt idx="2">
                  <c:v>35.077519379844965</c:v>
                </c:pt>
                <c:pt idx="3">
                  <c:v>7.8626799557032108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E-4874-A9C8-DD42D3752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30499390756500966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EF90E94-0386-43FB-8561-F17B2CBF0235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C75-4275-AB6D-A35F4F990A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A09B6F-D49A-461B-BC54-1CA6DF87E81C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75-4275-AB6D-A35F4F990A39}"/>
                </c:ext>
              </c:extLst>
            </c:dLbl>
            <c:dLbl>
              <c:idx val="2"/>
              <c:layout>
                <c:manualLayout>
                  <c:x val="-1.0658784278159012E-16"/>
                  <c:y val="9.5967658143554777E-2"/>
                </c:manualLayout>
              </c:layout>
              <c:tx>
                <c:rich>
                  <a:bodyPr/>
                  <a:lstStyle/>
                  <a:p>
                    <a:fld id="{8048D9D2-5317-4B3E-B6A8-8006210BCE58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C75-4275-AB6D-A35F4F990A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F632C9-6D3E-4473-9911-DC88C0CB94AC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75-4275-AB6D-A35F4F990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11.960132890365449</c:v>
                </c:pt>
                <c:pt idx="1">
                  <c:v>23.449612403100776</c:v>
                </c:pt>
                <c:pt idx="2">
                  <c:v>46.124031007751938</c:v>
                </c:pt>
                <c:pt idx="3">
                  <c:v>18.466223698781839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5-4B32-9F7D-E39C764E0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35297773663678694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0FA74C-42F2-43DD-8425-B488C4192C84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AE-41FE-8960-150C36D615F6}"/>
                </c:ext>
              </c:extLst>
            </c:dLbl>
            <c:dLbl>
              <c:idx val="1"/>
              <c:layout>
                <c:manualLayout>
                  <c:x val="2.9069747480030572E-3"/>
                  <c:y val="7.1975743607666079E-2"/>
                </c:manualLayout>
              </c:layout>
              <c:tx>
                <c:rich>
                  <a:bodyPr/>
                  <a:lstStyle/>
                  <a:p>
                    <a:fld id="{7AA961D8-8EE7-438A-98D1-17D387431962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AE-41FE-8960-150C36D615F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713342-40C0-47D8-AB56-F04CD83E27F0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AE-41FE-8960-150C36D615F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4A99832-29DB-4C05-847B-D6A14267FAC2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AE-41FE-8960-150C36D61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20.071982281284605</c:v>
                </c:pt>
                <c:pt idx="1">
                  <c:v>40.946843853820596</c:v>
                </c:pt>
                <c:pt idx="2">
                  <c:v>31.146179401993358</c:v>
                </c:pt>
                <c:pt idx="3">
                  <c:v>7.8349944629014399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E-41FE-8960-150C36D61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30499390756500966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1975743607666051E-2"/>
                </c:manualLayout>
              </c:layout>
              <c:tx>
                <c:rich>
                  <a:bodyPr/>
                  <a:lstStyle/>
                  <a:p>
                    <a:fld id="{FF5AC8BB-E406-45B0-935A-6D6DEB0D6FC4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3D-449B-AD16-C79FF8E69F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8DBD548-C7B2-46F2-87AF-BA4334FDC25D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73D-449B-AD16-C79FF8E69F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E3FC45-4E43-4C6E-8A12-1C282E31228F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3D-449B-AD16-C79FF8E69F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A212B7-BAAD-431A-AD4D-070D38FB7A78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73D-449B-AD16-C79FF8E69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40.586932447397558</c:v>
                </c:pt>
                <c:pt idx="1">
                  <c:v>29.623477297895899</c:v>
                </c:pt>
                <c:pt idx="2">
                  <c:v>21.428571428571427</c:v>
                </c:pt>
                <c:pt idx="3">
                  <c:v>8.3610188261351048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D-449B-AD16-C79FF8E69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25701007849323221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1975743607666079E-2"/>
                </c:manualLayout>
              </c:layout>
              <c:tx>
                <c:rich>
                  <a:bodyPr/>
                  <a:lstStyle/>
                  <a:p>
                    <a:fld id="{5C181F62-C544-4F24-959D-86E2FE0CB8C5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CB-4CD2-ADFB-C33A47977A15}"/>
                </c:ext>
              </c:extLst>
            </c:dLbl>
            <c:dLbl>
              <c:idx val="1"/>
              <c:layout>
                <c:manualLayout>
                  <c:x val="2.9069747480030038E-3"/>
                  <c:y val="4.7983829071777388E-2"/>
                </c:manualLayout>
              </c:layout>
              <c:tx>
                <c:rich>
                  <a:bodyPr/>
                  <a:lstStyle/>
                  <a:p>
                    <a:fld id="{5C10059D-8192-411A-A80E-CCC41C710426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2CB-4CD2-ADFB-C33A47977A1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9E12D84-67E1-469B-9E21-31377B7328EF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CB-4CD2-ADFB-C33A47977A1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7889DC9-230A-425A-9C65-3E3E459EE017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2CB-4CD2-ADFB-C33A47977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29.318936877076414</c:v>
                </c:pt>
                <c:pt idx="1">
                  <c:v>25.719822812846065</c:v>
                </c:pt>
                <c:pt idx="2">
                  <c:v>20.40420819490587</c:v>
                </c:pt>
                <c:pt idx="3">
                  <c:v>24.557032115171651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B-4CD2-ADFB-C33A47977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32898582210089827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46338D-7EED-4DF6-B36F-841282BC86FC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9CD-4C61-81F9-31A866050F3C}"/>
                </c:ext>
              </c:extLst>
            </c:dLbl>
            <c:dLbl>
              <c:idx val="1"/>
              <c:layout>
                <c:manualLayout>
                  <c:x val="-5.3293921390795058E-17"/>
                  <c:y val="2.399191453588868E-2"/>
                </c:manualLayout>
              </c:layout>
              <c:tx>
                <c:rich>
                  <a:bodyPr/>
                  <a:lstStyle/>
                  <a:p>
                    <a:fld id="{00E1E175-30D0-46DA-B5F4-96CFB5D6D928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CD-4C61-81F9-31A866050F3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8ED6EBF-09AE-431A-AEB4-81F275B67F4C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CD-4C61-81F9-31A866050F3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E89971F-C94A-4676-AE48-76445209FB17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9CD-4C61-81F9-31A866050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25.802879291251386</c:v>
                </c:pt>
                <c:pt idx="1">
                  <c:v>54.069767441860463</c:v>
                </c:pt>
                <c:pt idx="2">
                  <c:v>15.171650055370986</c:v>
                </c:pt>
                <c:pt idx="3">
                  <c:v>4.9557032115171653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D-4C61-81F9-31A866050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35672954311460392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3991914535888694E-2"/>
                </c:manualLayout>
              </c:layout>
              <c:tx>
                <c:rich>
                  <a:bodyPr/>
                  <a:lstStyle/>
                  <a:p>
                    <a:fld id="{F5530AA8-E0AB-4C68-8D8D-A9D4F6CA9476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04-4A74-9455-F6733D98A039}"/>
                </c:ext>
              </c:extLst>
            </c:dLbl>
            <c:dLbl>
              <c:idx val="1"/>
              <c:layout>
                <c:manualLayout>
                  <c:x val="2.9069747480030038E-3"/>
                  <c:y val="4.7983829071777388E-2"/>
                </c:manualLayout>
              </c:layout>
              <c:tx>
                <c:rich>
                  <a:bodyPr/>
                  <a:lstStyle/>
                  <a:p>
                    <a:fld id="{5DF199FA-0A1D-47B0-9357-CD00E9C1D8CE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304-4A74-9455-F6733D98A0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344753-2EBB-4633-8B49-2F8A63956051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04-4A74-9455-F6733D98A0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E81A13-9158-4EEE-A8A2-DE85519F6D65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04-4A74-9455-F6733D98A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43.770764119601331</c:v>
                </c:pt>
                <c:pt idx="1">
                  <c:v>41.002214839424141</c:v>
                </c:pt>
                <c:pt idx="2">
                  <c:v>10.714285714285714</c:v>
                </c:pt>
                <c:pt idx="3">
                  <c:v>4.5127353266888148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4-4A74-9455-F6733D98A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7383161932456E-2"/>
          <c:y val="0.35297773663678694"/>
          <c:w val="0.95852616838067539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E0780D-7B3C-4E84-81E6-4D1D3CC3F1E0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A2-4FBB-84D5-B5E7183C76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BB75D86-B6BC-4D7B-BE24-F43D95A7361A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A2-4FBB-84D5-B5E7183C76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52470DC-0000-4417-B0ED-FD1F361BDE7A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A2-4FBB-84D5-B5E7183C76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3A77E3-6941-4041-84E5-0E368127CF8A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A2-4FBB-84D5-B5E7183C7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5.0387596899224807</c:v>
                </c:pt>
                <c:pt idx="1">
                  <c:v>4.1251384274640088</c:v>
                </c:pt>
                <c:pt idx="2">
                  <c:v>12.624584717607974</c:v>
                </c:pt>
                <c:pt idx="3">
                  <c:v>78.211517165005546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2-4FBB-84D5-B5E7183C7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28100199302912088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DB3FBF-BC69-449C-AF3B-8F3F716E4540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1E-4BEB-A975-1BC88BB400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3E8670B-93C5-4E4F-A268-4786CC5ADC73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1E-4BEB-A975-1BC88BB400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7962EEF-47C9-4DE5-846E-60923A3DB5CE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1E-4BEB-A975-1BC88BB400E7}"/>
                </c:ext>
              </c:extLst>
            </c:dLbl>
            <c:dLbl>
              <c:idx val="3"/>
              <c:layout>
                <c:manualLayout>
                  <c:x val="1.0658784278159012E-16"/>
                  <c:y val="9.5967658143554777E-2"/>
                </c:manualLayout>
              </c:layout>
              <c:tx>
                <c:rich>
                  <a:bodyPr/>
                  <a:lstStyle/>
                  <a:p>
                    <a:fld id="{34EAAFC5-9F69-44E8-B6FB-050B2062F854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1E-4BEB-A975-1BC88BB40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###0.0</c:formatCode>
                <c:ptCount val="4"/>
                <c:pt idx="0">
                  <c:v>8.7486157253599117</c:v>
                </c:pt>
                <c:pt idx="1">
                  <c:v>8.9424141749723152</c:v>
                </c:pt>
                <c:pt idx="2">
                  <c:v>25.359911406423034</c:v>
                </c:pt>
                <c:pt idx="3">
                  <c:v>56.949058693244737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E-4BEB-A975-1BC88BB40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56708182417001E-2"/>
          <c:y val="0.16273179506230082"/>
          <c:w val="0.89070527982520187"/>
          <c:h val="0.7143991740131840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Arkusz1!$L$495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20001693252239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7A-452B-9B27-737327987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Arkusz1!$H$496:$H$498</c:f>
              <c:strCache>
                <c:ptCount val="3"/>
                <c:pt idx="0">
                  <c:v>Optymiści</c:v>
                </c:pt>
                <c:pt idx="1">
                  <c:v>Raczej optymiści</c:v>
                </c:pt>
                <c:pt idx="2">
                  <c:v>Pesymiści</c:v>
                </c:pt>
              </c:strCache>
            </c:strRef>
          </c:cat>
          <c:val>
            <c:numRef>
              <c:f>Arkusz1!$L$496:$L$498</c:f>
              <c:numCache>
                <c:formatCode>0.0%</c:formatCode>
                <c:ptCount val="3"/>
                <c:pt idx="0">
                  <c:v>0.42599999999999999</c:v>
                </c:pt>
                <c:pt idx="1">
                  <c:v>0.432</c:v>
                </c:pt>
                <c:pt idx="2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A-452B-9B27-737327987165}"/>
            </c:ext>
          </c:extLst>
        </c:ser>
        <c:ser>
          <c:idx val="2"/>
          <c:order val="1"/>
          <c:tx>
            <c:strRef>
              <c:f>Arkusz1!$K$495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Arkusz1!$H$496:$H$498</c:f>
              <c:strCache>
                <c:ptCount val="3"/>
                <c:pt idx="0">
                  <c:v>Optymiści</c:v>
                </c:pt>
                <c:pt idx="1">
                  <c:v>Raczej optymiści</c:v>
                </c:pt>
                <c:pt idx="2">
                  <c:v>Pesymiści</c:v>
                </c:pt>
              </c:strCache>
            </c:strRef>
          </c:cat>
          <c:val>
            <c:numRef>
              <c:f>Arkusz1!$K$496:$K$498</c:f>
              <c:numCache>
                <c:formatCode>0.0%</c:formatCode>
                <c:ptCount val="3"/>
                <c:pt idx="0">
                  <c:v>0.46</c:v>
                </c:pt>
                <c:pt idx="1">
                  <c:v>0.40500000000000003</c:v>
                </c:pt>
                <c:pt idx="2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A-452B-9B27-737327987165}"/>
            </c:ext>
          </c:extLst>
        </c:ser>
        <c:ser>
          <c:idx val="1"/>
          <c:order val="2"/>
          <c:tx>
            <c:strRef>
              <c:f>Arkusz1!$J$495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Arkusz1!$H$496:$H$498</c:f>
              <c:strCache>
                <c:ptCount val="3"/>
                <c:pt idx="0">
                  <c:v>Optymiści</c:v>
                </c:pt>
                <c:pt idx="1">
                  <c:v>Raczej optymiści</c:v>
                </c:pt>
                <c:pt idx="2">
                  <c:v>Pesymiści</c:v>
                </c:pt>
              </c:strCache>
            </c:strRef>
          </c:cat>
          <c:val>
            <c:numRef>
              <c:f>Arkusz1!$J$496:$J$498</c:f>
              <c:numCache>
                <c:formatCode>0.0%</c:formatCode>
                <c:ptCount val="3"/>
                <c:pt idx="0">
                  <c:v>0.36599999999999999</c:v>
                </c:pt>
                <c:pt idx="1">
                  <c:v>0.42499999999999999</c:v>
                </c:pt>
                <c:pt idx="2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7A-452B-9B27-737327987165}"/>
            </c:ext>
          </c:extLst>
        </c:ser>
        <c:ser>
          <c:idx val="0"/>
          <c:order val="3"/>
          <c:tx>
            <c:strRef>
              <c:f>Arkusz1!$I$495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4002031902686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7A-452B-9B27-737327987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Arkusz1!$H$496:$H$498</c:f>
              <c:strCache>
                <c:ptCount val="3"/>
                <c:pt idx="0">
                  <c:v>Optymiści</c:v>
                </c:pt>
                <c:pt idx="1">
                  <c:v>Raczej optymiści</c:v>
                </c:pt>
                <c:pt idx="2">
                  <c:v>Pesymiści</c:v>
                </c:pt>
              </c:strCache>
            </c:strRef>
          </c:cat>
          <c:val>
            <c:numRef>
              <c:f>Arkusz1!$I$496:$I$498</c:f>
              <c:numCache>
                <c:formatCode>0.0%</c:formatCode>
                <c:ptCount val="3"/>
                <c:pt idx="0">
                  <c:v>0.28799999999999998</c:v>
                </c:pt>
                <c:pt idx="1">
                  <c:v>0.42199999999999999</c:v>
                </c:pt>
                <c:pt idx="2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7A-452B-9B27-737327987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7622799"/>
        <c:axId val="613642239"/>
      </c:barChart>
      <c:catAx>
        <c:axId val="75762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613642239"/>
        <c:crosses val="autoZero"/>
        <c:auto val="1"/>
        <c:lblAlgn val="ctr"/>
        <c:lblOffset val="100"/>
        <c:noMultiLvlLbl val="0"/>
      </c:catAx>
      <c:valAx>
        <c:axId val="61364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75762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5892388451444"/>
          <c:y val="0.14814814814814814"/>
          <c:w val="0.86608552055993004"/>
          <c:h val="0.74040099154272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Arkusz1!$F$65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Arkusz1!$E$66:$E$68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Arkusz1!$F$66:$F$68</c:f>
              <c:numCache>
                <c:formatCode>0.0%</c:formatCode>
                <c:ptCount val="3"/>
                <c:pt idx="0">
                  <c:v>0.13600000000000001</c:v>
                </c:pt>
                <c:pt idx="1">
                  <c:v>0.20499999999999999</c:v>
                </c:pt>
                <c:pt idx="2">
                  <c:v>0.58099999999999996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2-4575-B9D8-7BD4B64599EA}"/>
            </c:ext>
          </c:extLst>
        </c:ser>
        <c:ser>
          <c:idx val="1"/>
          <c:order val="1"/>
          <c:tx>
            <c:strRef>
              <c:f>Arkusz1!$G$65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Arkusz1!$E$66:$E$68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Arkusz1!$G$66:$G$68</c:f>
              <c:numCache>
                <c:formatCode>0.0%</c:formatCode>
                <c:ptCount val="3"/>
                <c:pt idx="0">
                  <c:v>0.14899999999999999</c:v>
                </c:pt>
                <c:pt idx="1">
                  <c:v>0.29099999999999998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2-4575-B9D8-7BD4B64599EA}"/>
            </c:ext>
          </c:extLst>
        </c:ser>
        <c:ser>
          <c:idx val="2"/>
          <c:order val="2"/>
          <c:tx>
            <c:strRef>
              <c:f>Arkusz1!$H$65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Arkusz1!$E$66:$E$68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Arkusz1!$H$66:$H$68</c:f>
              <c:numCache>
                <c:formatCode>0.0%</c:formatCode>
                <c:ptCount val="3"/>
                <c:pt idx="0">
                  <c:v>0.189</c:v>
                </c:pt>
                <c:pt idx="1">
                  <c:v>0.32100000000000001</c:v>
                </c:pt>
                <c:pt idx="2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F2-4575-B9D8-7BD4B64599EA}"/>
            </c:ext>
          </c:extLst>
        </c:ser>
        <c:ser>
          <c:idx val="3"/>
          <c:order val="3"/>
          <c:tx>
            <c:strRef>
              <c:f>Arkusz1!$I$65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Arkusz1!$E$66:$E$68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Arkusz1!$I$66:$I$68</c:f>
              <c:numCache>
                <c:formatCode>0.0%</c:formatCode>
                <c:ptCount val="3"/>
                <c:pt idx="0">
                  <c:v>0.27900000000000003</c:v>
                </c:pt>
                <c:pt idx="1">
                  <c:v>0.36399999999999999</c:v>
                </c:pt>
                <c:pt idx="2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F2-4575-B9D8-7BD4B64599EA}"/>
            </c:ext>
          </c:extLst>
        </c:ser>
        <c:ser>
          <c:idx val="4"/>
          <c:order val="4"/>
          <c:tx>
            <c:strRef>
              <c:f>Arkusz1!$J$65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831032222539341E-3"/>
                  <c:y val="1.424848231224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F2-4575-B9D8-7BD4B6459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Arkusz1!$E$66:$E$68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Arkusz1!$J$66:$J$68</c:f>
              <c:numCache>
                <c:formatCode>0.0%</c:formatCode>
                <c:ptCount val="3"/>
                <c:pt idx="0">
                  <c:v>0.189</c:v>
                </c:pt>
                <c:pt idx="1">
                  <c:v>0.34</c:v>
                </c:pt>
                <c:pt idx="2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F2-4575-B9D8-7BD4B64599EA}"/>
            </c:ext>
          </c:extLst>
        </c:ser>
        <c:ser>
          <c:idx val="5"/>
          <c:order val="5"/>
          <c:tx>
            <c:strRef>
              <c:f>Arkusz1!$K$65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4137629671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F2-4575-B9D8-7BD4B64599EA}"/>
                </c:ext>
              </c:extLst>
            </c:dLbl>
            <c:dLbl>
              <c:idx val="1"/>
              <c:layout>
                <c:manualLayout>
                  <c:x val="1.044137629671925E-2"/>
                  <c:y val="2.849696462449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F2-4575-B9D8-7BD4B6459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Arkusz1!$E$66:$E$68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Arkusz1!$K$66:$K$68</c:f>
              <c:numCache>
                <c:formatCode>0.0%</c:formatCode>
                <c:ptCount val="3"/>
                <c:pt idx="0">
                  <c:v>0.14699999999999999</c:v>
                </c:pt>
                <c:pt idx="1">
                  <c:v>0.30299999999999999</c:v>
                </c:pt>
                <c:pt idx="2">
                  <c:v>0.48299999999999998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F2-4575-B9D8-7BD4B6459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566592"/>
        <c:axId val="1500651616"/>
      </c:barChart>
      <c:catAx>
        <c:axId val="13935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500651616"/>
        <c:crosses val="autoZero"/>
        <c:auto val="1"/>
        <c:lblAlgn val="ctr"/>
        <c:lblOffset val="100"/>
        <c:noMultiLvlLbl val="0"/>
      </c:catAx>
      <c:valAx>
        <c:axId val="150065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3935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897327973700888"/>
          <c:y val="4.2745446936744591E-2"/>
          <c:w val="0.76903942832231542"/>
          <c:h val="0.10523401729788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l-PL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36662389323856E-2"/>
          <c:y val="0.13774007469961183"/>
          <c:w val="0.91103558732628964"/>
          <c:h val="0.750913558162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Arkusz1!$J$582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933756536263484E-3"/>
                  <c:y val="2.003894181764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BD-485B-93A9-11A5D7222F8C}"/>
                </c:ext>
              </c:extLst>
            </c:dLbl>
            <c:dLbl>
              <c:idx val="1"/>
              <c:layout>
                <c:manualLayout>
                  <c:x val="-7.49337565362633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BD-485B-93A9-11A5D7222F8C}"/>
                </c:ext>
              </c:extLst>
            </c:dLbl>
            <c:dLbl>
              <c:idx val="2"/>
              <c:layout>
                <c:manualLayout>
                  <c:x val="-9.63434012609100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BD-485B-93A9-11A5D7222F8C}"/>
                </c:ext>
              </c:extLst>
            </c:dLbl>
            <c:dLbl>
              <c:idx val="3"/>
              <c:layout>
                <c:manualLayout>
                  <c:x val="-6.42289341739400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BD-485B-93A9-11A5D7222F8C}"/>
                </c:ext>
              </c:extLst>
            </c:dLbl>
            <c:dLbl>
              <c:idx val="4"/>
              <c:layout>
                <c:manualLayout>
                  <c:x val="-8.5638578898586722E-3"/>
                  <c:y val="-1.001947090882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BD-485B-93A9-11A5D7222F8C}"/>
                </c:ext>
              </c:extLst>
            </c:dLbl>
            <c:dLbl>
              <c:idx val="7"/>
              <c:layout>
                <c:manualLayout>
                  <c:x val="-9.63434012609100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BD-485B-93A9-11A5D7222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pl-PL"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Arkusz1!$I$583:$I$593</c:f>
              <c:strCache>
                <c:ptCount val="11"/>
                <c:pt idx="0">
                  <c:v>Brak wiary we własne siły i możliwości</c:v>
                </c:pt>
                <c:pt idx="1">
                  <c:v>Poczucie osamotnienia</c:v>
                </c:pt>
                <c:pt idx="2">
                  <c:v>Poczucie bezradności</c:v>
                </c:pt>
                <c:pt idx="3">
                  <c:v>Myśli samobójcze</c:v>
                </c:pt>
                <c:pt idx="4">
                  <c:v>Trudności w zasypianiu</c:v>
                </c:pt>
                <c:pt idx="5">
                  <c:v>Nadmierne łaknienie</c:v>
                </c:pt>
                <c:pt idx="6">
                  <c:v>Nadmierna senność</c:v>
                </c:pt>
                <c:pt idx="7">
                  <c:v>Jadłowstręt</c:v>
                </c:pt>
                <c:pt idx="8">
                  <c:v>Zdenerwowanie</c:v>
                </c:pt>
                <c:pt idx="9">
                  <c:v>Zły humor</c:v>
                </c:pt>
                <c:pt idx="10">
                  <c:v>Przygnębienie</c:v>
                </c:pt>
              </c:strCache>
            </c:strRef>
          </c:cat>
          <c:val>
            <c:numRef>
              <c:f>Arkusz1!$J$583:$J$593</c:f>
              <c:numCache>
                <c:formatCode>###0.0%</c:formatCode>
                <c:ptCount val="11"/>
                <c:pt idx="0">
                  <c:v>0.42399999999999999</c:v>
                </c:pt>
                <c:pt idx="1">
                  <c:v>0.35199999999999998</c:v>
                </c:pt>
                <c:pt idx="2">
                  <c:v>0.36499999999999999</c:v>
                </c:pt>
                <c:pt idx="3">
                  <c:v>0.122</c:v>
                </c:pt>
                <c:pt idx="4">
                  <c:v>0.29599999999999999</c:v>
                </c:pt>
                <c:pt idx="5">
                  <c:v>0.22600000000000001</c:v>
                </c:pt>
                <c:pt idx="6">
                  <c:v>0.34200000000000003</c:v>
                </c:pt>
                <c:pt idx="7">
                  <c:v>0.14699999999999999</c:v>
                </c:pt>
                <c:pt idx="8">
                  <c:v>0.58299999999999996</c:v>
                </c:pt>
                <c:pt idx="9">
                  <c:v>0.51200000000000001</c:v>
                </c:pt>
                <c:pt idx="10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D-485B-93A9-11A5D7222F8C}"/>
            </c:ext>
          </c:extLst>
        </c:ser>
        <c:ser>
          <c:idx val="1"/>
          <c:order val="1"/>
          <c:tx>
            <c:strRef>
              <c:f>Arkusz1!$K$582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070482236232177E-3"/>
                  <c:y val="1.5029206363231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BD-485B-93A9-11A5D7222F8C}"/>
                </c:ext>
              </c:extLst>
            </c:dLbl>
            <c:dLbl>
              <c:idx val="9"/>
              <c:layout>
                <c:manualLayout>
                  <c:x val="3.2114467086968453E-3"/>
                  <c:y val="-5.009735454410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BD-485B-93A9-11A5D7222F8C}"/>
                </c:ext>
              </c:extLst>
            </c:dLbl>
            <c:dLbl>
              <c:idx val="10"/>
              <c:layout>
                <c:manualLayout>
                  <c:x val="5.3524111811616704E-3"/>
                  <c:y val="5.009735454410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BD-485B-93A9-11A5D7222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Arkusz1!$I$583:$I$593</c:f>
              <c:strCache>
                <c:ptCount val="11"/>
                <c:pt idx="0">
                  <c:v>Brak wiary we własne siły i możliwości</c:v>
                </c:pt>
                <c:pt idx="1">
                  <c:v>Poczucie osamotnienia</c:v>
                </c:pt>
                <c:pt idx="2">
                  <c:v>Poczucie bezradności</c:v>
                </c:pt>
                <c:pt idx="3">
                  <c:v>Myśli samobójcze</c:v>
                </c:pt>
                <c:pt idx="4">
                  <c:v>Trudności w zasypianiu</c:v>
                </c:pt>
                <c:pt idx="5">
                  <c:v>Nadmierne łaknienie</c:v>
                </c:pt>
                <c:pt idx="6">
                  <c:v>Nadmierna senność</c:v>
                </c:pt>
                <c:pt idx="7">
                  <c:v>Jadłowstręt</c:v>
                </c:pt>
                <c:pt idx="8">
                  <c:v>Zdenerwowanie</c:v>
                </c:pt>
                <c:pt idx="9">
                  <c:v>Zły humor</c:v>
                </c:pt>
                <c:pt idx="10">
                  <c:v>Przygnębienie</c:v>
                </c:pt>
              </c:strCache>
            </c:strRef>
          </c:cat>
          <c:val>
            <c:numRef>
              <c:f>Arkusz1!$K$583:$K$593</c:f>
              <c:numCache>
                <c:formatCode>###0.0%</c:formatCode>
                <c:ptCount val="11"/>
                <c:pt idx="0">
                  <c:v>0.42499999999999999</c:v>
                </c:pt>
                <c:pt idx="1">
                  <c:v>0.32600000000000001</c:v>
                </c:pt>
                <c:pt idx="2">
                  <c:v>0.36399999999999999</c:v>
                </c:pt>
                <c:pt idx="3">
                  <c:v>0.129</c:v>
                </c:pt>
                <c:pt idx="4">
                  <c:v>0.29299999999999998</c:v>
                </c:pt>
                <c:pt idx="5">
                  <c:v>0.192</c:v>
                </c:pt>
                <c:pt idx="6">
                  <c:v>0.316</c:v>
                </c:pt>
                <c:pt idx="7">
                  <c:v>0.14699999999999999</c:v>
                </c:pt>
                <c:pt idx="8">
                  <c:v>0.52600000000000002</c:v>
                </c:pt>
                <c:pt idx="9">
                  <c:v>0.435</c:v>
                </c:pt>
                <c:pt idx="1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D-485B-93A9-11A5D7222F8C}"/>
            </c:ext>
          </c:extLst>
        </c:ser>
        <c:ser>
          <c:idx val="2"/>
          <c:order val="2"/>
          <c:tx>
            <c:strRef>
              <c:f>Arkusz1!$L$582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0964472464688E-3"/>
                  <c:y val="-2.003894181764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BD-485B-93A9-11A5D7222F8C}"/>
                </c:ext>
              </c:extLst>
            </c:dLbl>
            <c:dLbl>
              <c:idx val="1"/>
              <c:layout>
                <c:manualLayout>
                  <c:x val="-1.0704822362323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BD-485B-93A9-11A5D7222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Arkusz1!$I$583:$I$593</c:f>
              <c:strCache>
                <c:ptCount val="11"/>
                <c:pt idx="0">
                  <c:v>Brak wiary we własne siły i możliwości</c:v>
                </c:pt>
                <c:pt idx="1">
                  <c:v>Poczucie osamotnienia</c:v>
                </c:pt>
                <c:pt idx="2">
                  <c:v>Poczucie bezradności</c:v>
                </c:pt>
                <c:pt idx="3">
                  <c:v>Myśli samobójcze</c:v>
                </c:pt>
                <c:pt idx="4">
                  <c:v>Trudności w zasypianiu</c:v>
                </c:pt>
                <c:pt idx="5">
                  <c:v>Nadmierne łaknienie</c:v>
                </c:pt>
                <c:pt idx="6">
                  <c:v>Nadmierna senność</c:v>
                </c:pt>
                <c:pt idx="7">
                  <c:v>Jadłowstręt</c:v>
                </c:pt>
                <c:pt idx="8">
                  <c:v>Zdenerwowanie</c:v>
                </c:pt>
                <c:pt idx="9">
                  <c:v>Zły humor</c:v>
                </c:pt>
                <c:pt idx="10">
                  <c:v>Przygnębienie</c:v>
                </c:pt>
              </c:strCache>
            </c:strRef>
          </c:cat>
          <c:val>
            <c:numRef>
              <c:f>Arkusz1!$L$583:$L$593</c:f>
              <c:numCache>
                <c:formatCode>###0.0%</c:formatCode>
                <c:ptCount val="11"/>
                <c:pt idx="0">
                  <c:v>0.44900000000000001</c:v>
                </c:pt>
                <c:pt idx="1">
                  <c:v>0.378</c:v>
                </c:pt>
                <c:pt idx="2">
                  <c:v>0.41899999999999998</c:v>
                </c:pt>
                <c:pt idx="3">
                  <c:v>0.16300000000000001</c:v>
                </c:pt>
                <c:pt idx="4">
                  <c:v>0.33700000000000002</c:v>
                </c:pt>
                <c:pt idx="5">
                  <c:v>0.221</c:v>
                </c:pt>
                <c:pt idx="6">
                  <c:v>0.35699999999999998</c:v>
                </c:pt>
                <c:pt idx="7">
                  <c:v>0.183</c:v>
                </c:pt>
                <c:pt idx="8">
                  <c:v>0.55600000000000005</c:v>
                </c:pt>
                <c:pt idx="9">
                  <c:v>0.504</c:v>
                </c:pt>
                <c:pt idx="10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BD-485B-93A9-11A5D7222F8C}"/>
            </c:ext>
          </c:extLst>
        </c:ser>
        <c:ser>
          <c:idx val="3"/>
          <c:order val="3"/>
          <c:tx>
            <c:strRef>
              <c:f>Arkusz1!$M$582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2819289449293361E-3"/>
                  <c:y val="-4.508761908969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BD-485B-93A9-11A5D7222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Arkusz1!$I$583:$I$593</c:f>
              <c:strCache>
                <c:ptCount val="11"/>
                <c:pt idx="0">
                  <c:v>Brak wiary we własne siły i możliwości</c:v>
                </c:pt>
                <c:pt idx="1">
                  <c:v>Poczucie osamotnienia</c:v>
                </c:pt>
                <c:pt idx="2">
                  <c:v>Poczucie bezradności</c:v>
                </c:pt>
                <c:pt idx="3">
                  <c:v>Myśli samobójcze</c:v>
                </c:pt>
                <c:pt idx="4">
                  <c:v>Trudności w zasypianiu</c:v>
                </c:pt>
                <c:pt idx="5">
                  <c:v>Nadmierne łaknienie</c:v>
                </c:pt>
                <c:pt idx="6">
                  <c:v>Nadmierna senność</c:v>
                </c:pt>
                <c:pt idx="7">
                  <c:v>Jadłowstręt</c:v>
                </c:pt>
                <c:pt idx="8">
                  <c:v>Zdenerwowanie</c:v>
                </c:pt>
                <c:pt idx="9">
                  <c:v>Zły humor</c:v>
                </c:pt>
                <c:pt idx="10">
                  <c:v>Przygnębienie</c:v>
                </c:pt>
              </c:strCache>
            </c:strRef>
          </c:cat>
          <c:val>
            <c:numRef>
              <c:f>Arkusz1!$M$583:$M$593</c:f>
              <c:numCache>
                <c:formatCode>###0.0%</c:formatCode>
                <c:ptCount val="11"/>
                <c:pt idx="0">
                  <c:v>0.52200000000000002</c:v>
                </c:pt>
                <c:pt idx="1">
                  <c:v>0.45</c:v>
                </c:pt>
                <c:pt idx="2">
                  <c:v>0.50900000000000001</c:v>
                </c:pt>
                <c:pt idx="3">
                  <c:v>0.189</c:v>
                </c:pt>
                <c:pt idx="4">
                  <c:v>0.42799999999999999</c:v>
                </c:pt>
                <c:pt idx="5">
                  <c:v>0.23100000000000001</c:v>
                </c:pt>
                <c:pt idx="6">
                  <c:v>0.45500000000000002</c:v>
                </c:pt>
                <c:pt idx="7">
                  <c:v>0.246</c:v>
                </c:pt>
                <c:pt idx="8">
                  <c:v>0.65900000000000003</c:v>
                </c:pt>
                <c:pt idx="9">
                  <c:v>0.58899999999999997</c:v>
                </c:pt>
                <c:pt idx="10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BD-485B-93A9-11A5D7222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726303"/>
        <c:axId val="613603551"/>
      </c:barChart>
      <c:catAx>
        <c:axId val="43672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lang="pl-PL" sz="7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613603551"/>
        <c:crosses val="autoZero"/>
        <c:auto val="1"/>
        <c:lblAlgn val="ctr"/>
        <c:lblOffset val="100"/>
        <c:noMultiLvlLbl val="0"/>
      </c:catAx>
      <c:valAx>
        <c:axId val="61360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36726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72554285249968"/>
          <c:y val="0.22233718754240525"/>
          <c:w val="0.18037719900542384"/>
          <c:h val="7.4178403385476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 algn="ctr">
        <a:defRPr lang="pl-PL" sz="900" b="0" i="0" u="none" strike="noStrike" kern="1200" baseline="0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>
              <a:lumMod val="95000"/>
            </a:schemeClr>
          </a:solidFill>
        </a:ln>
        <a:effectLst/>
        <a:sp3d>
          <a:contourClr>
            <a:schemeClr val="bg1">
              <a:lumMod val="95000"/>
            </a:schemeClr>
          </a:contourClr>
        </a:sp3d>
      </c:spPr>
    </c:sideWall>
    <c:backWall>
      <c:thickness val="0"/>
      <c:spPr>
        <a:noFill/>
        <a:ln>
          <a:solidFill>
            <a:schemeClr val="bg1">
              <a:lumMod val="95000"/>
            </a:schemeClr>
          </a:solidFill>
        </a:ln>
        <a:effectLst/>
        <a:sp3d>
          <a:contourClr>
            <a:schemeClr val="bg1">
              <a:lumMod val="95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8.1561732949608626E-2"/>
          <c:y val="0.216362930380088"/>
          <c:w val="0.85350272968862073"/>
          <c:h val="0.690593669910438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Arkusz1!$J$618</c:f>
              <c:strCache>
                <c:ptCount val="1"/>
                <c:pt idx="0">
                  <c:v>Bardzo często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Arkusz1!$K$617:$N$617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Arkusz1!$K$618:$N$618</c:f>
              <c:numCache>
                <c:formatCode>0.0%</c:formatCode>
                <c:ptCount val="4"/>
                <c:pt idx="0">
                  <c:v>0.16500000000000001</c:v>
                </c:pt>
                <c:pt idx="1">
                  <c:v>0.153</c:v>
                </c:pt>
                <c:pt idx="2">
                  <c:v>0.19700000000000001</c:v>
                </c:pt>
                <c:pt idx="3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0-45E5-94DB-887B035088F7}"/>
            </c:ext>
          </c:extLst>
        </c:ser>
        <c:ser>
          <c:idx val="1"/>
          <c:order val="1"/>
          <c:tx>
            <c:strRef>
              <c:f>Arkusz1!$J$619</c:f>
              <c:strCache>
                <c:ptCount val="1"/>
                <c:pt idx="0">
                  <c:v>Często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Arkusz1!$K$617:$N$617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Arkusz1!$K$619:$N$619</c:f>
              <c:numCache>
                <c:formatCode>0.0%</c:formatCode>
                <c:ptCount val="4"/>
                <c:pt idx="0">
                  <c:v>0.42799999999999999</c:v>
                </c:pt>
                <c:pt idx="1">
                  <c:v>0.38</c:v>
                </c:pt>
                <c:pt idx="2">
                  <c:v>0.42599999999999999</c:v>
                </c:pt>
                <c:pt idx="3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0-45E5-94DB-887B035088F7}"/>
            </c:ext>
          </c:extLst>
        </c:ser>
        <c:ser>
          <c:idx val="2"/>
          <c:order val="2"/>
          <c:tx>
            <c:strRef>
              <c:f>Arkusz1!$J$620</c:f>
              <c:strCache>
                <c:ptCount val="1"/>
                <c:pt idx="0">
                  <c:v>Rzadko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Arkusz1!$K$617:$N$617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Arkusz1!$K$620:$N$620</c:f>
              <c:numCache>
                <c:formatCode>0.0%</c:formatCode>
                <c:ptCount val="4"/>
                <c:pt idx="0">
                  <c:v>0.38300000000000001</c:v>
                </c:pt>
                <c:pt idx="1">
                  <c:v>0.42199999999999999</c:v>
                </c:pt>
                <c:pt idx="2">
                  <c:v>0.33400000000000002</c:v>
                </c:pt>
                <c:pt idx="3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F0-45E5-94DB-887B035088F7}"/>
            </c:ext>
          </c:extLst>
        </c:ser>
        <c:ser>
          <c:idx val="3"/>
          <c:order val="3"/>
          <c:tx>
            <c:strRef>
              <c:f>Arkusz1!$J$621</c:f>
              <c:strCache>
                <c:ptCount val="1"/>
                <c:pt idx="0">
                  <c:v>Nigdy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Arkusz1!$K$617:$N$617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Arkusz1!$K$621:$N$621</c:f>
              <c:numCache>
                <c:formatCode>0.0%</c:formatCode>
                <c:ptCount val="4"/>
                <c:pt idx="0">
                  <c:v>2.4E-2</c:v>
                </c:pt>
                <c:pt idx="1">
                  <c:v>4.3999999999999997E-2</c:v>
                </c:pt>
                <c:pt idx="2">
                  <c:v>4.2999999999999997E-2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F0-45E5-94DB-887B03508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7480319"/>
        <c:axId val="713648927"/>
        <c:axId val="0"/>
      </c:bar3DChart>
      <c:catAx>
        <c:axId val="887480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713648927"/>
        <c:crosses val="autoZero"/>
        <c:auto val="1"/>
        <c:lblAlgn val="ctr"/>
        <c:lblOffset val="100"/>
        <c:noMultiLvlLbl val="0"/>
      </c:catAx>
      <c:valAx>
        <c:axId val="713648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88748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5107689738724337E-2"/>
          <c:y val="0.13100429269054437"/>
          <c:w val="0.90118424198410774"/>
          <c:h val="7.847593251750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87517167957784E-2"/>
          <c:y val="0.15490686838838577"/>
          <c:w val="0.88677848577271667"/>
          <c:h val="0.49625407242033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Arkusz1!$D$647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9697822795669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26-418A-B107-885D45B7837F}"/>
                </c:ext>
              </c:extLst>
            </c:dLbl>
            <c:dLbl>
              <c:idx val="6"/>
              <c:layout>
                <c:manualLayout>
                  <c:x val="-6.48489113978360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26-418A-B107-885D45B7837F}"/>
                </c:ext>
              </c:extLst>
            </c:dLbl>
            <c:dLbl>
              <c:idx val="7"/>
              <c:layout>
                <c:manualLayout>
                  <c:x val="-1.2969782279566891E-2"/>
                  <c:y val="-3.9461888981588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26-418A-B107-885D45B78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Arkusz1!$C$648:$C$655</c:f>
              <c:strCache>
                <c:ptCount val="8"/>
                <c:pt idx="0">
                  <c:v>Matka/opiekunka</c:v>
                </c:pt>
                <c:pt idx="1">
                  <c:v>Ojciec/opiekun</c:v>
                </c:pt>
                <c:pt idx="2">
                  <c:v>Siostra/brat</c:v>
                </c:pt>
                <c:pt idx="3">
                  <c:v>Przyjaciel/przyjaciółka</c:v>
                </c:pt>
                <c:pt idx="4">
                  <c:v>Twoja sympatia</c:v>
                </c:pt>
                <c:pt idx="5">
                  <c:v>Koledzy/koleżanki</c:v>
                </c:pt>
                <c:pt idx="6">
                  <c:v>Wychowawcy/nauczyciele</c:v>
                </c:pt>
                <c:pt idx="7">
                  <c:v>Nie mam takiej osoby</c:v>
                </c:pt>
              </c:strCache>
            </c:strRef>
          </c:cat>
          <c:val>
            <c:numRef>
              <c:f>Arkusz1!$D$648:$D$655</c:f>
              <c:numCache>
                <c:formatCode>###0.0%</c:formatCode>
                <c:ptCount val="8"/>
                <c:pt idx="0">
                  <c:v>0.54928390901432178</c:v>
                </c:pt>
                <c:pt idx="1">
                  <c:v>0.27422072451558549</c:v>
                </c:pt>
                <c:pt idx="2">
                  <c:v>0.2468407750631845</c:v>
                </c:pt>
                <c:pt idx="3">
                  <c:v>0.60278011794439768</c:v>
                </c:pt>
                <c:pt idx="4">
                  <c:v>0.2868576242628475</c:v>
                </c:pt>
                <c:pt idx="5">
                  <c:v>0.18281381634372371</c:v>
                </c:pt>
                <c:pt idx="6">
                  <c:v>3.4119629317607411E-2</c:v>
                </c:pt>
                <c:pt idx="7">
                  <c:v>8.0454928390901431E-2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26-418A-B107-885D45B7837F}"/>
            </c:ext>
          </c:extLst>
        </c:ser>
        <c:ser>
          <c:idx val="1"/>
          <c:order val="1"/>
          <c:tx>
            <c:strRef>
              <c:f>Arkusz1!$E$647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848911397834457E-3"/>
                  <c:y val="-3.551570008342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26-418A-B107-885D45B7837F}"/>
                </c:ext>
              </c:extLst>
            </c:dLbl>
            <c:dLbl>
              <c:idx val="1"/>
              <c:layout>
                <c:manualLayout>
                  <c:x val="4.3232607598556305E-3"/>
                  <c:y val="-3.551570008342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26-418A-B107-885D45B7837F}"/>
                </c:ext>
              </c:extLst>
            </c:dLbl>
            <c:dLbl>
              <c:idx val="2"/>
              <c:layout>
                <c:manualLayout>
                  <c:x val="8.1662913154289408E-3"/>
                  <c:y val="7.892377796317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26-418A-B107-885D45B7837F}"/>
                </c:ext>
              </c:extLst>
            </c:dLbl>
            <c:dLbl>
              <c:idx val="3"/>
              <c:layout>
                <c:manualLayout>
                  <c:x val="7.6860636384887202E-3"/>
                  <c:y val="-7.8923777963176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26-418A-B107-885D45B7837F}"/>
                </c:ext>
              </c:extLst>
            </c:dLbl>
            <c:dLbl>
              <c:idx val="4"/>
              <c:layout>
                <c:manualLayout>
                  <c:x val="7.6860636384887202E-3"/>
                  <c:y val="7.892377796317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326-418A-B107-885D45B7837F}"/>
                </c:ext>
              </c:extLst>
            </c:dLbl>
            <c:dLbl>
              <c:idx val="6"/>
              <c:layout>
                <c:manualLayout>
                  <c:x val="2.1616303799276565E-3"/>
                  <c:y val="1.183856669447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26-418A-B107-885D45B7837F}"/>
                </c:ext>
              </c:extLst>
            </c:dLbl>
            <c:dLbl>
              <c:idx val="7"/>
              <c:layout>
                <c:manualLayout>
                  <c:x val="0"/>
                  <c:y val="2.367713338895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26-418A-B107-885D45B78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Arkusz1!$C$648:$C$655</c:f>
              <c:strCache>
                <c:ptCount val="8"/>
                <c:pt idx="0">
                  <c:v>Matka/opiekunka</c:v>
                </c:pt>
                <c:pt idx="1">
                  <c:v>Ojciec/opiekun</c:v>
                </c:pt>
                <c:pt idx="2">
                  <c:v>Siostra/brat</c:v>
                </c:pt>
                <c:pt idx="3">
                  <c:v>Przyjaciel/przyjaciółka</c:v>
                </c:pt>
                <c:pt idx="4">
                  <c:v>Twoja sympatia</c:v>
                </c:pt>
                <c:pt idx="5">
                  <c:v>Koledzy/koleżanki</c:v>
                </c:pt>
                <c:pt idx="6">
                  <c:v>Wychowawcy/nauczyciele</c:v>
                </c:pt>
                <c:pt idx="7">
                  <c:v>Nie mam takiej osoby</c:v>
                </c:pt>
              </c:strCache>
            </c:strRef>
          </c:cat>
          <c:val>
            <c:numRef>
              <c:f>Arkusz1!$E$648:$E$655</c:f>
              <c:numCache>
                <c:formatCode>###0.0%</c:formatCode>
                <c:ptCount val="8"/>
                <c:pt idx="0">
                  <c:v>0.55719921104536485</c:v>
                </c:pt>
                <c:pt idx="1">
                  <c:v>0.28994082840236685</c:v>
                </c:pt>
                <c:pt idx="2">
                  <c:v>0.17899408284023668</c:v>
                </c:pt>
                <c:pt idx="3">
                  <c:v>0.44773175542406313</c:v>
                </c:pt>
                <c:pt idx="4">
                  <c:v>0.17751479289940827</c:v>
                </c:pt>
                <c:pt idx="5">
                  <c:v>0.1203155818540434</c:v>
                </c:pt>
                <c:pt idx="6">
                  <c:v>2.1696252465483234E-2</c:v>
                </c:pt>
                <c:pt idx="7">
                  <c:v>0.10256410256410256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26-418A-B107-885D45B7837F}"/>
            </c:ext>
          </c:extLst>
        </c:ser>
        <c:ser>
          <c:idx val="2"/>
          <c:order val="2"/>
          <c:tx>
            <c:strRef>
              <c:f>Arkusz1!$F$647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131412659494706E-2"/>
                  <c:y val="-7.8923777963176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l-PL" sz="8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216965564547214E-2"/>
                      <c:h val="4.4769668411379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326-418A-B107-885D45B7837F}"/>
                </c:ext>
              </c:extLst>
            </c:dLbl>
            <c:dLbl>
              <c:idx val="2"/>
              <c:layout>
                <c:manualLayout>
                  <c:x val="1.7293043039422522E-2"/>
                  <c:y val="-1.9730944490794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26-418A-B107-885D45B7837F}"/>
                </c:ext>
              </c:extLst>
            </c:dLbl>
            <c:dLbl>
              <c:idx val="3"/>
              <c:layout>
                <c:manualLayout>
                  <c:x val="2.1616303799278152E-3"/>
                  <c:y val="1.9730944490793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26-418A-B107-885D45B7837F}"/>
                </c:ext>
              </c:extLst>
            </c:dLbl>
            <c:dLbl>
              <c:idx val="4"/>
              <c:layout>
                <c:manualLayout>
                  <c:x val="1.2969782279566812E-2"/>
                  <c:y val="-2.367713338895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26-418A-B107-885D45B7837F}"/>
                </c:ext>
              </c:extLst>
            </c:dLbl>
            <c:dLbl>
              <c:idx val="5"/>
              <c:layout>
                <c:manualLayout>
                  <c:x val="4.3232607598555507E-3"/>
                  <c:y val="1.57847555926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26-418A-B107-885D45B7837F}"/>
                </c:ext>
              </c:extLst>
            </c:dLbl>
            <c:dLbl>
              <c:idx val="6"/>
              <c:layout>
                <c:manualLayout>
                  <c:x val="1.2969782279566891E-2"/>
                  <c:y val="7.892377796317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326-418A-B107-885D45B7837F}"/>
                </c:ext>
              </c:extLst>
            </c:dLbl>
            <c:dLbl>
              <c:idx val="7"/>
              <c:layout>
                <c:manualLayout>
                  <c:x val="-2.1616303799278152E-3"/>
                  <c:y val="-1.183856669447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26-418A-B107-885D45B78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Arkusz1!$C$648:$C$655</c:f>
              <c:strCache>
                <c:ptCount val="8"/>
                <c:pt idx="0">
                  <c:v>Matka/opiekunka</c:v>
                </c:pt>
                <c:pt idx="1">
                  <c:v>Ojciec/opiekun</c:v>
                </c:pt>
                <c:pt idx="2">
                  <c:v>Siostra/brat</c:v>
                </c:pt>
                <c:pt idx="3">
                  <c:v>Przyjaciel/przyjaciółka</c:v>
                </c:pt>
                <c:pt idx="4">
                  <c:v>Twoja sympatia</c:v>
                </c:pt>
                <c:pt idx="5">
                  <c:v>Koledzy/koleżanki</c:v>
                </c:pt>
                <c:pt idx="6">
                  <c:v>Wychowawcy/nauczyciele</c:v>
                </c:pt>
                <c:pt idx="7">
                  <c:v>Nie mam takiej osoby</c:v>
                </c:pt>
              </c:strCache>
            </c:strRef>
          </c:cat>
          <c:val>
            <c:numRef>
              <c:f>Arkusz1!$F$648:$F$655</c:f>
              <c:numCache>
                <c:formatCode>###0.0%</c:formatCode>
                <c:ptCount val="8"/>
                <c:pt idx="0">
                  <c:v>0.54339519650655022</c:v>
                </c:pt>
                <c:pt idx="1">
                  <c:v>0.27046943231441051</c:v>
                </c:pt>
                <c:pt idx="2">
                  <c:v>0.18367903930131002</c:v>
                </c:pt>
                <c:pt idx="3">
                  <c:v>0.44677947598253276</c:v>
                </c:pt>
                <c:pt idx="4">
                  <c:v>0.19732532751091703</c:v>
                </c:pt>
                <c:pt idx="5">
                  <c:v>0.11026200873362445</c:v>
                </c:pt>
                <c:pt idx="6">
                  <c:v>3.1386462882096067E-2</c:v>
                </c:pt>
                <c:pt idx="7">
                  <c:v>0.10507641921397379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326-418A-B107-885D45B7837F}"/>
            </c:ext>
          </c:extLst>
        </c:ser>
        <c:ser>
          <c:idx val="3"/>
          <c:order val="3"/>
          <c:tx>
            <c:strRef>
              <c:f>Arkusz1!$G$647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616303799278133E-2"/>
                  <c:y val="1.183856669447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326-418A-B107-885D45B7837F}"/>
                </c:ext>
              </c:extLst>
            </c:dLbl>
            <c:dLbl>
              <c:idx val="1"/>
              <c:layout>
                <c:manualLayout>
                  <c:x val="2.1616303799278151E-2"/>
                  <c:y val="-3.156951118527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326-418A-B107-885D45B7837F}"/>
                </c:ext>
              </c:extLst>
            </c:dLbl>
            <c:dLbl>
              <c:idx val="2"/>
              <c:layout>
                <c:manualLayout>
                  <c:x val="1.7293043039422522E-2"/>
                  <c:y val="1.578475559263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326-418A-B107-885D45B7837F}"/>
                </c:ext>
              </c:extLst>
            </c:dLbl>
            <c:dLbl>
              <c:idx val="3"/>
              <c:layout>
                <c:manualLayout>
                  <c:x val="1.1769253163191506E-2"/>
                  <c:y val="3.9461888981588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26-418A-B107-885D45B7837F}"/>
                </c:ext>
              </c:extLst>
            </c:dLbl>
            <c:dLbl>
              <c:idx val="4"/>
              <c:layout>
                <c:manualLayout>
                  <c:x val="6.4848911397833659E-3"/>
                  <c:y val="2.367713338895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326-418A-B107-885D45B7837F}"/>
                </c:ext>
              </c:extLst>
            </c:dLbl>
            <c:dLbl>
              <c:idx val="5"/>
              <c:layout>
                <c:manualLayout>
                  <c:x val="1.2969782279566891E-2"/>
                  <c:y val="-2.762332228711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326-418A-B107-885D45B7837F}"/>
                </c:ext>
              </c:extLst>
            </c:dLbl>
            <c:dLbl>
              <c:idx val="6"/>
              <c:layout>
                <c:manualLayout>
                  <c:x val="-4.3232607598556305E-3"/>
                  <c:y val="-4.7354266777905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326-418A-B107-885D45B7837F}"/>
                </c:ext>
              </c:extLst>
            </c:dLbl>
            <c:dLbl>
              <c:idx val="7"/>
              <c:layout>
                <c:manualLayout>
                  <c:x val="1.2969782279566891E-2"/>
                  <c:y val="-3.9461888981588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326-418A-B107-885D45B78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Arkusz1!$C$648:$C$655</c:f>
              <c:strCache>
                <c:ptCount val="8"/>
                <c:pt idx="0">
                  <c:v>Matka/opiekunka</c:v>
                </c:pt>
                <c:pt idx="1">
                  <c:v>Ojciec/opiekun</c:v>
                </c:pt>
                <c:pt idx="2">
                  <c:v>Siostra/brat</c:v>
                </c:pt>
                <c:pt idx="3">
                  <c:v>Przyjaciel/przyjaciółka</c:v>
                </c:pt>
                <c:pt idx="4">
                  <c:v>Twoja sympatia</c:v>
                </c:pt>
                <c:pt idx="5">
                  <c:v>Koledzy/koleżanki</c:v>
                </c:pt>
                <c:pt idx="6">
                  <c:v>Wychowawcy/nauczyciele</c:v>
                </c:pt>
                <c:pt idx="7">
                  <c:v>Nie mam takiej osoby</c:v>
                </c:pt>
              </c:strCache>
            </c:strRef>
          </c:cat>
          <c:val>
            <c:numRef>
              <c:f>Arkusz1!$G$648:$G$655</c:f>
              <c:numCache>
                <c:formatCode>###0.0%</c:formatCode>
                <c:ptCount val="8"/>
                <c:pt idx="0">
                  <c:v>0.49929952367609975</c:v>
                </c:pt>
                <c:pt idx="1">
                  <c:v>0.26197814513869433</c:v>
                </c:pt>
                <c:pt idx="2">
                  <c:v>0.17175679462034182</c:v>
                </c:pt>
                <c:pt idx="3">
                  <c:v>0.47240123283833008</c:v>
                </c:pt>
                <c:pt idx="4">
                  <c:v>0.16671336508826001</c:v>
                </c:pt>
                <c:pt idx="5">
                  <c:v>0.10451106752591763</c:v>
                </c:pt>
                <c:pt idx="6">
                  <c:v>2.0173718128327262E-2</c:v>
                </c:pt>
                <c:pt idx="7">
                  <c:v>0.1591482207901373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326-418A-B107-885D45B78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528575"/>
        <c:axId val="525347231"/>
      </c:barChart>
      <c:catAx>
        <c:axId val="71452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525347231"/>
        <c:crosses val="autoZero"/>
        <c:auto val="1"/>
        <c:lblAlgn val="ctr"/>
        <c:lblOffset val="100"/>
        <c:noMultiLvlLbl val="0"/>
      </c:catAx>
      <c:valAx>
        <c:axId val="52534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71452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0.26967701953922424"/>
          <c:w val="0.849592738407699"/>
          <c:h val="0.622923592884222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Arkusz1!$D$676</c:f>
              <c:strCache>
                <c:ptCount val="1"/>
                <c:pt idx="0">
                  <c:v>Zadowolony/zadowolona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Arkusz1!$E$675:$H$675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Arkusz1!$E$676:$H$676</c:f>
              <c:numCache>
                <c:formatCode>0.0%</c:formatCode>
                <c:ptCount val="4"/>
                <c:pt idx="0">
                  <c:v>0.39100000000000001</c:v>
                </c:pt>
                <c:pt idx="1">
                  <c:v>0.47</c:v>
                </c:pt>
                <c:pt idx="2">
                  <c:v>0.39300000000000002</c:v>
                </c:pt>
                <c:pt idx="3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A-44BA-BAA4-F1380225694F}"/>
            </c:ext>
          </c:extLst>
        </c:ser>
        <c:ser>
          <c:idx val="1"/>
          <c:order val="1"/>
          <c:tx>
            <c:strRef>
              <c:f>Arkusz1!$D$677</c:f>
              <c:strCache>
                <c:ptCount val="1"/>
                <c:pt idx="0">
                  <c:v>Częściowo zadowolony/zadowolona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Arkusz1!$E$675:$H$675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Arkusz1!$E$677:$H$677</c:f>
              <c:numCache>
                <c:formatCode>0.0%</c:formatCode>
                <c:ptCount val="4"/>
                <c:pt idx="0">
                  <c:v>0.46700000000000003</c:v>
                </c:pt>
                <c:pt idx="1">
                  <c:v>0.40400000000000003</c:v>
                </c:pt>
                <c:pt idx="2">
                  <c:v>0.44800000000000001</c:v>
                </c:pt>
                <c:pt idx="3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A-44BA-BAA4-F1380225694F}"/>
            </c:ext>
          </c:extLst>
        </c:ser>
        <c:ser>
          <c:idx val="2"/>
          <c:order val="2"/>
          <c:tx>
            <c:strRef>
              <c:f>Arkusz1!$D$678</c:f>
              <c:strCache>
                <c:ptCount val="1"/>
                <c:pt idx="0">
                  <c:v>Niezadowolony/niezadowolona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Arkusz1!$E$675:$H$675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Arkusz1!$E$678:$H$678</c:f>
              <c:numCache>
                <c:formatCode>0.0%</c:formatCode>
                <c:ptCount val="4"/>
                <c:pt idx="0">
                  <c:v>8.5000000000000006E-2</c:v>
                </c:pt>
                <c:pt idx="1">
                  <c:v>7.2999999999999995E-2</c:v>
                </c:pt>
                <c:pt idx="2">
                  <c:v>0.104</c:v>
                </c:pt>
                <c:pt idx="3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A-44BA-BAA4-F1380225694F}"/>
            </c:ext>
          </c:extLst>
        </c:ser>
        <c:ser>
          <c:idx val="3"/>
          <c:order val="3"/>
          <c:tx>
            <c:strRef>
              <c:f>Arkusz1!$D$679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555555555555558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FA-44BA-BAA4-F13802256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Arkusz1!$E$675:$H$675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Arkusz1!$E$679:$H$679</c:f>
              <c:numCache>
                <c:formatCode>0.0%</c:formatCode>
                <c:ptCount val="4"/>
                <c:pt idx="0">
                  <c:v>5.7000000000000002E-2</c:v>
                </c:pt>
                <c:pt idx="1">
                  <c:v>5.1999999999999998E-2</c:v>
                </c:pt>
                <c:pt idx="2">
                  <c:v>5.6000000000000001E-2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A-44BA-BAA4-F13802256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1179439"/>
        <c:axId val="713659743"/>
      </c:barChart>
      <c:catAx>
        <c:axId val="811179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713659743"/>
        <c:crosses val="autoZero"/>
        <c:auto val="1"/>
        <c:lblAlgn val="ctr"/>
        <c:lblOffset val="100"/>
        <c:noMultiLvlLbl val="0"/>
      </c:catAx>
      <c:valAx>
        <c:axId val="713659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81117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2777777777777778E-2"/>
          <c:y val="5.5555555555555552E-2"/>
          <c:w val="0.92602143482064747"/>
          <c:h val="0.13995698454359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Arkusz1!$C$146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Arkusz1!$B$147:$B$163</c:f>
              <c:strCache>
                <c:ptCount val="17"/>
                <c:pt idx="0">
                  <c:v>Spotykam się z wrogością innych osób</c:v>
                </c:pt>
                <c:pt idx="1">
                  <c:v>Mam znajomych tylko na FB lub innym portalu społecznościowym</c:v>
                </c:pt>
                <c:pt idx="2">
                  <c:v>Ciągle spotykam się z ciekawskimi spojrzeniami</c:v>
                </c:pt>
                <c:pt idx="3">
                  <c:v>Jestem niezależny/niezależna</c:v>
                </c:pt>
                <c:pt idx="4">
                  <c:v>Jestem bardziej otwarty na innych ludzi</c:v>
                </c:pt>
                <c:pt idx="5">
                  <c:v>Daje mi siłę</c:v>
                </c:pt>
                <c:pt idx="6">
                  <c:v>Śmieją się ze mnie</c:v>
                </c:pt>
                <c:pt idx="7">
                  <c:v>Inni myślą, że nic nie potrafię</c:v>
                </c:pt>
                <c:pt idx="8">
                  <c:v>Czuję się niezrozumiany/niezrozumiana</c:v>
                </c:pt>
                <c:pt idx="9">
                  <c:v>Nie mam kolegów w miejscu zamieszkania</c:v>
                </c:pt>
                <c:pt idx="10">
                  <c:v>Jestem samodzielny/samodzielna</c:v>
                </c:pt>
                <c:pt idx="11">
                  <c:v>Chętniej pomagam innym</c:v>
                </c:pt>
                <c:pt idx="12">
                  <c:v>Jestem odtrącany/odtrącana</c:v>
                </c:pt>
                <c:pt idx="13">
                  <c:v>Nie mam kolegów/koleżanek w klasie</c:v>
                </c:pt>
                <c:pt idx="14">
                  <c:v>Trudno jest mi nawiązywać nowe znajomości</c:v>
                </c:pt>
                <c:pt idx="15">
                  <c:v>Nie mam kolegów/koleżanek w szkole</c:v>
                </c:pt>
                <c:pt idx="16">
                  <c:v>Czuję się samotny/samotna</c:v>
                </c:pt>
              </c:strCache>
            </c:strRef>
          </c:cat>
          <c:val>
            <c:numRef>
              <c:f>Arkusz1!$C$147:$C$163</c:f>
              <c:numCache>
                <c:formatCode>0.0%</c:formatCode>
                <c:ptCount val="17"/>
                <c:pt idx="0">
                  <c:v>0.109</c:v>
                </c:pt>
                <c:pt idx="1">
                  <c:v>8.5999999999999993E-2</c:v>
                </c:pt>
                <c:pt idx="2">
                  <c:v>0.19400000000000001</c:v>
                </c:pt>
                <c:pt idx="3">
                  <c:v>0.219</c:v>
                </c:pt>
                <c:pt idx="4">
                  <c:v>0.219</c:v>
                </c:pt>
                <c:pt idx="5">
                  <c:v>0.20300000000000001</c:v>
                </c:pt>
                <c:pt idx="6">
                  <c:v>0.14799999999999999</c:v>
                </c:pt>
                <c:pt idx="7">
                  <c:v>0.154</c:v>
                </c:pt>
                <c:pt idx="8">
                  <c:v>0.26900000000000002</c:v>
                </c:pt>
                <c:pt idx="9">
                  <c:v>0.14799999999999999</c:v>
                </c:pt>
                <c:pt idx="10">
                  <c:v>0.31</c:v>
                </c:pt>
                <c:pt idx="11">
                  <c:v>0.39500000000000002</c:v>
                </c:pt>
                <c:pt idx="12">
                  <c:v>0.124</c:v>
                </c:pt>
                <c:pt idx="13">
                  <c:v>9.2999999999999999E-2</c:v>
                </c:pt>
                <c:pt idx="14">
                  <c:v>0.21099999999999999</c:v>
                </c:pt>
                <c:pt idx="15">
                  <c:v>0.16200000000000001</c:v>
                </c:pt>
                <c:pt idx="16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3-49CC-B10B-14FADCFB9FAB}"/>
            </c:ext>
          </c:extLst>
        </c:ser>
        <c:ser>
          <c:idx val="1"/>
          <c:order val="1"/>
          <c:tx>
            <c:strRef>
              <c:f>Arkusz1!$D$146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13-49CC-B10B-14FADCFB9FA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13-49CC-B10B-14FADCFB9FA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13-49CC-B10B-14FADCFB9FA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13-49CC-B10B-14FADCFB9FA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13-49CC-B10B-14FADCFB9FA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13-49CC-B10B-14FADCFB9FA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13-49CC-B10B-14FADCFB9FAB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13-49CC-B10B-14FADCFB9FAB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13-49CC-B10B-14FADCFB9FAB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13-49CC-B10B-14FADCFB9FAB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13-49CC-B10B-14FADCFB9FAB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13-49CC-B10B-14FADCFB9FAB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13-49CC-B10B-14FADCFB9FAB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13-49CC-B10B-14FADCFB9FAB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13-49CC-B10B-14FADCFB9FAB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13-49CC-B10B-14FADCFB9FA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13-49CC-B10B-14FADCFB9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Arkusz1!$B$147:$B$163</c:f>
              <c:strCache>
                <c:ptCount val="17"/>
                <c:pt idx="0">
                  <c:v>Spotykam się z wrogością innych osób</c:v>
                </c:pt>
                <c:pt idx="1">
                  <c:v>Mam znajomych tylko na FB lub innym portalu społecznościowym</c:v>
                </c:pt>
                <c:pt idx="2">
                  <c:v>Ciągle spotykam się z ciekawskimi spojrzeniami</c:v>
                </c:pt>
                <c:pt idx="3">
                  <c:v>Jestem niezależny/niezależna</c:v>
                </c:pt>
                <c:pt idx="4">
                  <c:v>Jestem bardziej otwarty na innych ludzi</c:v>
                </c:pt>
                <c:pt idx="5">
                  <c:v>Daje mi siłę</c:v>
                </c:pt>
                <c:pt idx="6">
                  <c:v>Śmieją się ze mnie</c:v>
                </c:pt>
                <c:pt idx="7">
                  <c:v>Inni myślą, że nic nie potrafię</c:v>
                </c:pt>
                <c:pt idx="8">
                  <c:v>Czuję się niezrozumiany/niezrozumiana</c:v>
                </c:pt>
                <c:pt idx="9">
                  <c:v>Nie mam kolegów w miejscu zamieszkania</c:v>
                </c:pt>
                <c:pt idx="10">
                  <c:v>Jestem samodzielny/samodzielna</c:v>
                </c:pt>
                <c:pt idx="11">
                  <c:v>Chętniej pomagam innym</c:v>
                </c:pt>
                <c:pt idx="12">
                  <c:v>Jestem odtrącany/odtrącana</c:v>
                </c:pt>
                <c:pt idx="13">
                  <c:v>Nie mam kolegów/koleżanek w klasie</c:v>
                </c:pt>
                <c:pt idx="14">
                  <c:v>Trudno jest mi nawiązywać nowe znajomości</c:v>
                </c:pt>
                <c:pt idx="15">
                  <c:v>Nie mam kolegów/koleżanek w szkole</c:v>
                </c:pt>
                <c:pt idx="16">
                  <c:v>Czuję się samotny/samotna</c:v>
                </c:pt>
              </c:strCache>
            </c:strRef>
          </c:cat>
          <c:val>
            <c:numRef>
              <c:f>Arkusz1!$D$147:$D$163</c:f>
              <c:numCache>
                <c:formatCode>0.0%</c:formatCode>
                <c:ptCount val="17"/>
                <c:pt idx="0">
                  <c:v>3.5000000000000003E-2</c:v>
                </c:pt>
                <c:pt idx="1">
                  <c:v>8.7999999999999995E-2</c:v>
                </c:pt>
                <c:pt idx="2">
                  <c:v>9.4E-2</c:v>
                </c:pt>
                <c:pt idx="3">
                  <c:v>0.105</c:v>
                </c:pt>
                <c:pt idx="4">
                  <c:v>0.105</c:v>
                </c:pt>
                <c:pt idx="5">
                  <c:v>0.123</c:v>
                </c:pt>
                <c:pt idx="6">
                  <c:v>0.14000000000000001</c:v>
                </c:pt>
                <c:pt idx="7">
                  <c:v>0.152</c:v>
                </c:pt>
                <c:pt idx="8">
                  <c:v>0.152</c:v>
                </c:pt>
                <c:pt idx="9">
                  <c:v>0.17</c:v>
                </c:pt>
                <c:pt idx="10">
                  <c:v>0.17499999999999999</c:v>
                </c:pt>
                <c:pt idx="11">
                  <c:v>0.17499999999999999</c:v>
                </c:pt>
                <c:pt idx="12">
                  <c:v>0.18099999999999999</c:v>
                </c:pt>
                <c:pt idx="13">
                  <c:v>0.20499999999999999</c:v>
                </c:pt>
                <c:pt idx="14">
                  <c:v>0.251</c:v>
                </c:pt>
                <c:pt idx="15">
                  <c:v>0.25700000000000001</c:v>
                </c:pt>
                <c:pt idx="16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313-49CC-B10B-14FADCFB9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73307264"/>
        <c:axId val="1095814912"/>
      </c:barChart>
      <c:catAx>
        <c:axId val="127330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095814912"/>
        <c:crosses val="autoZero"/>
        <c:auto val="1"/>
        <c:lblAlgn val="ctr"/>
        <c:lblOffset val="100"/>
        <c:noMultiLvlLbl val="0"/>
      </c:catAx>
      <c:valAx>
        <c:axId val="109581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273307264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49942382075909"/>
          <c:y val="3.8437194700598094E-2"/>
          <c:w val="0.49531980062375092"/>
          <c:h val="4.0687870566726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l-PL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Arkusz1!$C$184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Arkusz1!$B$185:$B$188</c:f>
              <c:strCache>
                <c:ptCount val="4"/>
                <c:pt idx="0">
                  <c:v>Bardzo często</c:v>
                </c:pt>
                <c:pt idx="1">
                  <c:v>Często</c:v>
                </c:pt>
                <c:pt idx="2">
                  <c:v>Rzadko</c:v>
                </c:pt>
                <c:pt idx="3">
                  <c:v>Nigdy</c:v>
                </c:pt>
              </c:strCache>
            </c:strRef>
          </c:cat>
          <c:val>
            <c:numRef>
              <c:f>Arkusz1!$C$185:$C$188</c:f>
              <c:numCache>
                <c:formatCode>0.0%</c:formatCode>
                <c:ptCount val="4"/>
                <c:pt idx="0">
                  <c:v>0.32900000000000001</c:v>
                </c:pt>
                <c:pt idx="1">
                  <c:v>0.247</c:v>
                </c:pt>
                <c:pt idx="2">
                  <c:v>0.27100000000000002</c:v>
                </c:pt>
                <c:pt idx="3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0-4D7D-90A0-BC918DDED8DA}"/>
            </c:ext>
          </c:extLst>
        </c:ser>
        <c:ser>
          <c:idx val="2"/>
          <c:order val="1"/>
          <c:tx>
            <c:strRef>
              <c:f>Arkusz1!$E$184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Arkusz1!$B$185:$B$188</c:f>
              <c:strCache>
                <c:ptCount val="4"/>
                <c:pt idx="0">
                  <c:v>Bardzo często</c:v>
                </c:pt>
                <c:pt idx="1">
                  <c:v>Często</c:v>
                </c:pt>
                <c:pt idx="2">
                  <c:v>Rzadko</c:v>
                </c:pt>
                <c:pt idx="3">
                  <c:v>Nigdy</c:v>
                </c:pt>
              </c:strCache>
            </c:strRef>
          </c:cat>
          <c:val>
            <c:numRef>
              <c:f>Arkusz1!$E$185:$E$188</c:f>
              <c:numCache>
                <c:formatCode>0.0%</c:formatCode>
                <c:ptCount val="4"/>
                <c:pt idx="0">
                  <c:v>0.28199999999999997</c:v>
                </c:pt>
                <c:pt idx="1">
                  <c:v>0.36599999999999999</c:v>
                </c:pt>
                <c:pt idx="2">
                  <c:v>0.32100000000000001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0-4D7D-90A0-BC918DDED8DA}"/>
            </c:ext>
          </c:extLst>
        </c:ser>
        <c:ser>
          <c:idx val="1"/>
          <c:order val="2"/>
          <c:tx>
            <c:strRef>
              <c:f>Arkusz1!$D$184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Arkusz1!$B$185:$B$188</c:f>
              <c:strCache>
                <c:ptCount val="4"/>
                <c:pt idx="0">
                  <c:v>Bardzo często</c:v>
                </c:pt>
                <c:pt idx="1">
                  <c:v>Często</c:v>
                </c:pt>
                <c:pt idx="2">
                  <c:v>Rzadko</c:v>
                </c:pt>
                <c:pt idx="3">
                  <c:v>Nigdy</c:v>
                </c:pt>
              </c:strCache>
            </c:strRef>
          </c:cat>
          <c:val>
            <c:numRef>
              <c:f>Arkusz1!$D$185:$D$188</c:f>
              <c:numCache>
                <c:formatCode>0.0%</c:formatCode>
                <c:ptCount val="4"/>
                <c:pt idx="0">
                  <c:v>0.41199999999999998</c:v>
                </c:pt>
                <c:pt idx="1">
                  <c:v>0.28299999999999997</c:v>
                </c:pt>
                <c:pt idx="2">
                  <c:v>0.11799999999999999</c:v>
                </c:pt>
                <c:pt idx="3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0-4D7D-90A0-BC918DDED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7511568"/>
        <c:axId val="1103396240"/>
      </c:barChart>
      <c:catAx>
        <c:axId val="127751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103396240"/>
        <c:crosses val="autoZero"/>
        <c:auto val="1"/>
        <c:lblAlgn val="ctr"/>
        <c:lblOffset val="100"/>
        <c:noMultiLvlLbl val="0"/>
      </c:catAx>
      <c:valAx>
        <c:axId val="110339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277511568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l-PL"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Arkusz1!$E$56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111111111111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71-491A-8729-C96A6064C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Arkusz1!$B$57:$B$59</c:f>
              <c:strCache>
                <c:ptCount val="3"/>
                <c:pt idx="0">
                  <c:v>Dobry</c:v>
                </c:pt>
                <c:pt idx="1">
                  <c:v>Średni</c:v>
                </c:pt>
                <c:pt idx="2">
                  <c:v>Zły</c:v>
                </c:pt>
              </c:strCache>
            </c:strRef>
          </c:cat>
          <c:val>
            <c:numRef>
              <c:f>Arkusz1!$E$57:$E$59</c:f>
              <c:numCache>
                <c:formatCode>0.0%</c:formatCode>
                <c:ptCount val="3"/>
                <c:pt idx="0">
                  <c:v>0.51800000000000002</c:v>
                </c:pt>
                <c:pt idx="1">
                  <c:v>0.2</c:v>
                </c:pt>
                <c:pt idx="2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1-491A-8729-C96A6064CE34}"/>
            </c:ext>
          </c:extLst>
        </c:ser>
        <c:ser>
          <c:idx val="1"/>
          <c:order val="1"/>
          <c:tx>
            <c:strRef>
              <c:f>Arkusz1!$D$56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71-491A-8729-C96A6064C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Arkusz1!$B$57:$B$59</c:f>
              <c:strCache>
                <c:ptCount val="3"/>
                <c:pt idx="0">
                  <c:v>Dobry</c:v>
                </c:pt>
                <c:pt idx="1">
                  <c:v>Średni</c:v>
                </c:pt>
                <c:pt idx="2">
                  <c:v>Zły</c:v>
                </c:pt>
              </c:strCache>
            </c:strRef>
          </c:cat>
          <c:val>
            <c:numRef>
              <c:f>Arkusz1!$D$57:$D$59</c:f>
              <c:numCache>
                <c:formatCode>0.0%</c:formatCode>
                <c:ptCount val="3"/>
                <c:pt idx="0">
                  <c:v>0.51100000000000001</c:v>
                </c:pt>
                <c:pt idx="1">
                  <c:v>0.28100000000000003</c:v>
                </c:pt>
                <c:pt idx="2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71-491A-8729-C96A6064CE34}"/>
            </c:ext>
          </c:extLst>
        </c:ser>
        <c:ser>
          <c:idx val="0"/>
          <c:order val="2"/>
          <c:tx>
            <c:strRef>
              <c:f>Arkusz1!$C$56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111111111111112E-2"/>
                  <c:y val="-5.7240545957623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1-491A-8729-C96A6064CE34}"/>
                </c:ext>
              </c:extLst>
            </c:dLbl>
            <c:dLbl>
              <c:idx val="1"/>
              <c:layout>
                <c:manualLayout>
                  <c:x val="1.3888888888888788E-2"/>
                  <c:y val="5.7240545957623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1-491A-8729-C96A6064CE34}"/>
                </c:ext>
              </c:extLst>
            </c:dLbl>
            <c:dLbl>
              <c:idx val="2"/>
              <c:layout>
                <c:manualLayout>
                  <c:x val="1.0185067526415994E-16"/>
                  <c:y val="-1.049397886489156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71-491A-8729-C96A6064C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Arkusz1!$B$57:$B$59</c:f>
              <c:strCache>
                <c:ptCount val="3"/>
                <c:pt idx="0">
                  <c:v>Dobry</c:v>
                </c:pt>
                <c:pt idx="1">
                  <c:v>Średni</c:v>
                </c:pt>
                <c:pt idx="2">
                  <c:v>Zły</c:v>
                </c:pt>
              </c:strCache>
            </c:strRef>
          </c:cat>
          <c:val>
            <c:numRef>
              <c:f>Arkusz1!$C$57:$C$59</c:f>
              <c:numCache>
                <c:formatCode>0.0%</c:formatCode>
                <c:ptCount val="3"/>
                <c:pt idx="0">
                  <c:v>0.497</c:v>
                </c:pt>
                <c:pt idx="1">
                  <c:v>0.28299999999999997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71-491A-8729-C96A6064C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6811727"/>
        <c:axId val="1219475887"/>
      </c:barChart>
      <c:catAx>
        <c:axId val="124681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219475887"/>
        <c:crosses val="autoZero"/>
        <c:auto val="1"/>
        <c:lblAlgn val="ctr"/>
        <c:lblOffset val="100"/>
        <c:noMultiLvlLbl val="0"/>
      </c:catAx>
      <c:valAx>
        <c:axId val="121947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24681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l-PL"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5892388451444"/>
          <c:y val="0.24076315854427469"/>
          <c:w val="0.86608552055993004"/>
          <c:h val="0.64315589652224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Arkusz1!$F$73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Arkusz1!$E$74:$E$76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Arkusz1!$F$74:$F$76</c:f>
              <c:numCache>
                <c:formatCode>0.0%</c:formatCode>
                <c:ptCount val="3"/>
                <c:pt idx="0">
                  <c:v>0.65400000000000003</c:v>
                </c:pt>
                <c:pt idx="1">
                  <c:v>0.128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8-4D5B-AD0D-77EF90F4ABD9}"/>
            </c:ext>
          </c:extLst>
        </c:ser>
        <c:ser>
          <c:idx val="1"/>
          <c:order val="1"/>
          <c:tx>
            <c:strRef>
              <c:f>Arkusz1!$G$73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Arkusz1!$E$74:$E$76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Arkusz1!$G$74:$G$76</c:f>
              <c:numCache>
                <c:formatCode>0.0%</c:formatCode>
                <c:ptCount val="3"/>
                <c:pt idx="0">
                  <c:v>0.71</c:v>
                </c:pt>
                <c:pt idx="1">
                  <c:v>0.14499999999999999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8-4D5B-AD0D-77EF90F4ABD9}"/>
            </c:ext>
          </c:extLst>
        </c:ser>
        <c:ser>
          <c:idx val="2"/>
          <c:order val="2"/>
          <c:tx>
            <c:strRef>
              <c:f>Arkusz1!$H$73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Arkusz1!$E$74:$E$76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Arkusz1!$H$74:$H$76</c:f>
              <c:numCache>
                <c:formatCode>0.0%</c:formatCode>
                <c:ptCount val="3"/>
                <c:pt idx="0">
                  <c:v>0.73</c:v>
                </c:pt>
                <c:pt idx="1">
                  <c:v>0.152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D8-4D5B-AD0D-77EF90F4ABD9}"/>
            </c:ext>
          </c:extLst>
        </c:ser>
        <c:ser>
          <c:idx val="3"/>
          <c:order val="3"/>
          <c:tx>
            <c:strRef>
              <c:f>Arkusz1!$I$73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Arkusz1!$E$74:$E$76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Arkusz1!$I$74:$I$76</c:f>
              <c:numCache>
                <c:formatCode>0.0%</c:formatCode>
                <c:ptCount val="3"/>
                <c:pt idx="0">
                  <c:v>0.68600000000000005</c:v>
                </c:pt>
                <c:pt idx="1">
                  <c:v>0.187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D8-4D5B-AD0D-77EF90F4ABD9}"/>
            </c:ext>
          </c:extLst>
        </c:ser>
        <c:ser>
          <c:idx val="4"/>
          <c:order val="4"/>
          <c:tx>
            <c:strRef>
              <c:f>Arkusz1!$J$73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Arkusz1!$E$74:$E$76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Arkusz1!$J$74:$J$76</c:f>
              <c:numCache>
                <c:formatCode>0.0%</c:formatCode>
                <c:ptCount val="3"/>
                <c:pt idx="0">
                  <c:v>0.498</c:v>
                </c:pt>
                <c:pt idx="1">
                  <c:v>0.27500000000000002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D8-4D5B-AD0D-77EF90F4ABD9}"/>
            </c:ext>
          </c:extLst>
        </c:ser>
        <c:ser>
          <c:idx val="5"/>
          <c:order val="5"/>
          <c:tx>
            <c:strRef>
              <c:f>Arkusz1!$K$73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Arkusz1!$E$74:$E$76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Arkusz1!$K$74:$K$76</c:f>
              <c:numCache>
                <c:formatCode>0.0%</c:formatCode>
                <c:ptCount val="3"/>
                <c:pt idx="0">
                  <c:v>0.26200000000000001</c:v>
                </c:pt>
                <c:pt idx="1">
                  <c:v>0.33800000000000002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D8-4D5B-AD0D-77EF90F4A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2358256"/>
        <c:axId val="1402533152"/>
      </c:barChart>
      <c:catAx>
        <c:axId val="14223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02533152"/>
        <c:crosses val="autoZero"/>
        <c:auto val="1"/>
        <c:lblAlgn val="ctr"/>
        <c:lblOffset val="100"/>
        <c:noMultiLvlLbl val="0"/>
      </c:catAx>
      <c:valAx>
        <c:axId val="14025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2235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886021462979819"/>
          <c:y val="4.2745494894101121E-2"/>
          <c:w val="0.73948549681820319"/>
          <c:h val="0.12239027000694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l-PL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Arkusz1!$F$80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102837448129788E-3"/>
                  <c:y val="1.4093728845534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97-4871-BB2B-1CD29417C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Arkusz1!$E$81:$E$83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Arkusz1!$F$81:$F$83</c:f>
              <c:numCache>
                <c:formatCode>0.0%</c:formatCode>
                <c:ptCount val="3"/>
                <c:pt idx="0">
                  <c:v>0.84299999999999997</c:v>
                </c:pt>
                <c:pt idx="1">
                  <c:v>6.0999999999999999E-2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7-4871-BB2B-1CD29417C01C}"/>
            </c:ext>
          </c:extLst>
        </c:ser>
        <c:ser>
          <c:idx val="1"/>
          <c:order val="1"/>
          <c:tx>
            <c:strRef>
              <c:f>Arkusz1!$G$80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275709362032447E-3"/>
                  <c:y val="-3.523432211383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97-4871-BB2B-1CD29417C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Arkusz1!$E$81:$E$83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Arkusz1!$G$81:$G$83</c:f>
              <c:numCache>
                <c:formatCode>0.0%</c:formatCode>
                <c:ptCount val="3"/>
                <c:pt idx="0">
                  <c:v>0.85799999999999998</c:v>
                </c:pt>
                <c:pt idx="1">
                  <c:v>7.1999999999999995E-2</c:v>
                </c:pt>
                <c:pt idx="2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7-4871-BB2B-1CD29417C01C}"/>
            </c:ext>
          </c:extLst>
        </c:ser>
        <c:ser>
          <c:idx val="2"/>
          <c:order val="2"/>
          <c:tx>
            <c:strRef>
              <c:f>Arkusz1!$H$80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Arkusz1!$E$81:$E$83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Arkusz1!$H$81:$H$83</c:f>
              <c:numCache>
                <c:formatCode>0.0%</c:formatCode>
                <c:ptCount val="3"/>
                <c:pt idx="0">
                  <c:v>0.84699999999999998</c:v>
                </c:pt>
                <c:pt idx="1">
                  <c:v>9.2999999999999999E-2</c:v>
                </c:pt>
                <c:pt idx="2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7-4871-BB2B-1CD29417C01C}"/>
            </c:ext>
          </c:extLst>
        </c:ser>
        <c:ser>
          <c:idx val="3"/>
          <c:order val="3"/>
          <c:tx>
            <c:strRef>
              <c:f>Arkusz1!$I$80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37854681016223E-2"/>
                  <c:y val="-7.0468644227674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97-4871-BB2B-1CD29417C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Arkusz1!$E$81:$E$83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Arkusz1!$I$81:$I$83</c:f>
              <c:numCache>
                <c:formatCode>0.0%</c:formatCode>
                <c:ptCount val="3"/>
                <c:pt idx="0">
                  <c:v>0.83599999999999997</c:v>
                </c:pt>
                <c:pt idx="1">
                  <c:v>9.0999999999999998E-2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97-4871-BB2B-1CD29417C01C}"/>
            </c:ext>
          </c:extLst>
        </c:ser>
        <c:ser>
          <c:idx val="4"/>
          <c:order val="4"/>
          <c:tx>
            <c:strRef>
              <c:f>Arkusz1!$J$80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114059326830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97-4871-BB2B-1CD29417C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Arkusz1!$E$81:$E$83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Arkusz1!$J$81:$J$83</c:f>
              <c:numCache>
                <c:formatCode>0.0%</c:formatCode>
                <c:ptCount val="3"/>
                <c:pt idx="0">
                  <c:v>0.8</c:v>
                </c:pt>
                <c:pt idx="1">
                  <c:v>0.115</c:v>
                </c:pt>
                <c:pt idx="2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7-4871-BB2B-1CD29417C01C}"/>
            </c:ext>
          </c:extLst>
        </c:ser>
        <c:ser>
          <c:idx val="5"/>
          <c:order val="5"/>
          <c:tx>
            <c:strRef>
              <c:f>Arkusz1!$K$80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7102837448129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97-4871-BB2B-1CD29417C01C}"/>
                </c:ext>
              </c:extLst>
            </c:dLbl>
            <c:dLbl>
              <c:idx val="1"/>
              <c:layout>
                <c:manualLayout>
                  <c:x val="2.4275709362032447E-3"/>
                  <c:y val="-1.4093728845534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97-4871-BB2B-1CD29417C01C}"/>
                </c:ext>
              </c:extLst>
            </c:dLbl>
            <c:dLbl>
              <c:idx val="2"/>
              <c:layout>
                <c:manualLayout>
                  <c:x val="2.4275709362032447E-3"/>
                  <c:y val="7.046864422767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97-4871-BB2B-1CD29417C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l-PL"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Arkusz1!$E$81:$E$83</c:f>
              <c:strCache>
                <c:ptCount val="3"/>
                <c:pt idx="0">
                  <c:v>Negatywny</c:v>
                </c:pt>
                <c:pt idx="1">
                  <c:v>Obojętny</c:v>
                </c:pt>
                <c:pt idx="2">
                  <c:v>Pozytywny</c:v>
                </c:pt>
              </c:strCache>
            </c:strRef>
          </c:cat>
          <c:val>
            <c:numRef>
              <c:f>Arkusz1!$K$81:$K$83</c:f>
              <c:numCache>
                <c:formatCode>0.0%</c:formatCode>
                <c:ptCount val="3"/>
                <c:pt idx="0">
                  <c:v>0.78800000000000003</c:v>
                </c:pt>
                <c:pt idx="1">
                  <c:v>0.127</c:v>
                </c:pt>
                <c:pt idx="2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97-4871-BB2B-1CD29417C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7784704"/>
        <c:axId val="1417060912"/>
      </c:barChart>
      <c:catAx>
        <c:axId val="16077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17060912"/>
        <c:crosses val="autoZero"/>
        <c:auto val="1"/>
        <c:lblAlgn val="ctr"/>
        <c:lblOffset val="100"/>
        <c:noMultiLvlLbl val="0"/>
      </c:catAx>
      <c:valAx>
        <c:axId val="141706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60778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78383704155944"/>
          <c:y val="4.2281186536604856E-2"/>
          <c:w val="0.80743991236277768"/>
          <c:h val="0.10409106546370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l-PL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 algn="ctr">
        <a:defRPr lang="pl-PL" sz="800" b="0" i="0" u="none" strike="noStrik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Arkusz1!$R$154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2272632857870462E-3"/>
                  <c:y val="-5.51576366580078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B0-4E08-A342-50870AD20739}"/>
                </c:ext>
              </c:extLst>
            </c:dLbl>
            <c:dLbl>
              <c:idx val="2"/>
              <c:layout>
                <c:manualLayout>
                  <c:x val="-1.9272702095432123E-2"/>
                  <c:y val="1.203453247499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B0-4E08-A342-50870AD20739}"/>
                </c:ext>
              </c:extLst>
            </c:dLbl>
            <c:dLbl>
              <c:idx val="4"/>
              <c:layout>
                <c:manualLayout>
                  <c:x val="-2.1681789857361227E-2"/>
                  <c:y val="1.203453247499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B0-4E08-A342-50870AD20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Arkusz1!$Q$155:$Q$159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Trudno powiedzieć</c:v>
                </c:pt>
                <c:pt idx="3">
                  <c:v>Raczej nie</c:v>
                </c:pt>
                <c:pt idx="4">
                  <c:v>Zdecydowanie nie</c:v>
                </c:pt>
              </c:strCache>
            </c:strRef>
          </c:cat>
          <c:val>
            <c:numRef>
              <c:f>Arkusz1!$R$155:$R$159</c:f>
              <c:numCache>
                <c:formatCode>0.0%</c:formatCode>
                <c:ptCount val="5"/>
                <c:pt idx="0">
                  <c:v>6.6000000000000003E-2</c:v>
                </c:pt>
                <c:pt idx="1">
                  <c:v>0.34599999999999997</c:v>
                </c:pt>
                <c:pt idx="2">
                  <c:v>0.20499999999999999</c:v>
                </c:pt>
                <c:pt idx="3">
                  <c:v>0.23499999999999999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0-4E08-A342-50870AD20739}"/>
            </c:ext>
          </c:extLst>
        </c:ser>
        <c:ser>
          <c:idx val="1"/>
          <c:order val="1"/>
          <c:tx>
            <c:strRef>
              <c:f>Arkusz1!$S$154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4090877619290154E-3"/>
                  <c:y val="-2.4069064949992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B0-4E08-A342-50870AD20739}"/>
                </c:ext>
              </c:extLst>
            </c:dLbl>
            <c:dLbl>
              <c:idx val="3"/>
              <c:layout>
                <c:manualLayout>
                  <c:x val="2.4090877619289269E-3"/>
                  <c:y val="-6.017266237498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B0-4E08-A342-50870AD20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Arkusz1!$Q$155:$Q$159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Trudno powiedzieć</c:v>
                </c:pt>
                <c:pt idx="3">
                  <c:v>Raczej nie</c:v>
                </c:pt>
                <c:pt idx="4">
                  <c:v>Zdecydowanie nie</c:v>
                </c:pt>
              </c:strCache>
            </c:strRef>
          </c:cat>
          <c:val>
            <c:numRef>
              <c:f>Arkusz1!$S$155:$S$159</c:f>
              <c:numCache>
                <c:formatCode>0.0%</c:formatCode>
                <c:ptCount val="5"/>
                <c:pt idx="0">
                  <c:v>9.2999999999999999E-2</c:v>
                </c:pt>
                <c:pt idx="1">
                  <c:v>0.38500000000000001</c:v>
                </c:pt>
                <c:pt idx="2">
                  <c:v>0.20799999999999999</c:v>
                </c:pt>
                <c:pt idx="3">
                  <c:v>0.189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0-4E08-A342-50870AD20739}"/>
            </c:ext>
          </c:extLst>
        </c:ser>
        <c:ser>
          <c:idx val="2"/>
          <c:order val="2"/>
          <c:tx>
            <c:strRef>
              <c:f>Arkusz1!$T$154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6363510477160616E-3"/>
                  <c:y val="-1.805179871249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B0-4E08-A342-50870AD20739}"/>
                </c:ext>
              </c:extLst>
            </c:dLbl>
            <c:dLbl>
              <c:idx val="1"/>
              <c:layout>
                <c:manualLayout>
                  <c:x val="1.2045438809645077E-2"/>
                  <c:y val="6.0172662374981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B0-4E08-A342-50870AD20739}"/>
                </c:ext>
              </c:extLst>
            </c:dLbl>
            <c:dLbl>
              <c:idx val="2"/>
              <c:layout>
                <c:manualLayout>
                  <c:x val="7.22726328578704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B0-4E08-A342-50870AD20739}"/>
                </c:ext>
              </c:extLst>
            </c:dLbl>
            <c:dLbl>
              <c:idx val="4"/>
              <c:layout>
                <c:manualLayout>
                  <c:x val="-2.4090877619291919E-3"/>
                  <c:y val="-2.406906494999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B0-4E08-A342-50870AD20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Arkusz1!$Q$155:$Q$159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Trudno powiedzieć</c:v>
                </c:pt>
                <c:pt idx="3">
                  <c:v>Raczej nie</c:v>
                </c:pt>
                <c:pt idx="4">
                  <c:v>Zdecydowanie nie</c:v>
                </c:pt>
              </c:strCache>
            </c:strRef>
          </c:cat>
          <c:val>
            <c:numRef>
              <c:f>Arkusz1!$T$155:$T$159</c:f>
              <c:numCache>
                <c:formatCode>0.0%</c:formatCode>
                <c:ptCount val="5"/>
                <c:pt idx="0">
                  <c:v>8.5000000000000006E-2</c:v>
                </c:pt>
                <c:pt idx="1">
                  <c:v>0.377</c:v>
                </c:pt>
                <c:pt idx="2">
                  <c:v>0.16200000000000001</c:v>
                </c:pt>
                <c:pt idx="3">
                  <c:v>0.22700000000000001</c:v>
                </c:pt>
                <c:pt idx="4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B0-4E08-A342-50870AD20739}"/>
            </c:ext>
          </c:extLst>
        </c:ser>
        <c:ser>
          <c:idx val="3"/>
          <c:order val="3"/>
          <c:tx>
            <c:strRef>
              <c:f>Arkusz1!$U$154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45438809645032E-2"/>
                  <c:y val="6.0172662374980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B0-4E08-A342-50870AD20739}"/>
                </c:ext>
              </c:extLst>
            </c:dLbl>
            <c:dLbl>
              <c:idx val="1"/>
              <c:layout>
                <c:manualLayout>
                  <c:x val="1.2045438809645077E-2"/>
                  <c:y val="-5.51576366580078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B0-4E08-A342-50870AD20739}"/>
                </c:ext>
              </c:extLst>
            </c:dLbl>
            <c:dLbl>
              <c:idx val="2"/>
              <c:layout>
                <c:manualLayout>
                  <c:x val="1.9272702095432123E-2"/>
                  <c:y val="-6.017266237498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B0-4E08-A342-50870AD20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Arkusz1!$Q$155:$Q$159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Trudno powiedzieć</c:v>
                </c:pt>
                <c:pt idx="3">
                  <c:v>Raczej nie</c:v>
                </c:pt>
                <c:pt idx="4">
                  <c:v>Zdecydowanie nie</c:v>
                </c:pt>
              </c:strCache>
            </c:strRef>
          </c:cat>
          <c:val>
            <c:numRef>
              <c:f>Arkusz1!$U$155:$U$159</c:f>
              <c:numCache>
                <c:formatCode>0.0%</c:formatCode>
                <c:ptCount val="5"/>
                <c:pt idx="0">
                  <c:v>5.8000000000000003E-2</c:v>
                </c:pt>
                <c:pt idx="1">
                  <c:v>0.246</c:v>
                </c:pt>
                <c:pt idx="2">
                  <c:v>0.184</c:v>
                </c:pt>
                <c:pt idx="3">
                  <c:v>0.30599999999999999</c:v>
                </c:pt>
                <c:pt idx="4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B0-4E08-A342-50870AD20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9669456"/>
        <c:axId val="1404708912"/>
      </c:barChart>
      <c:catAx>
        <c:axId val="177966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04708912"/>
        <c:crosses val="autoZero"/>
        <c:auto val="1"/>
        <c:lblAlgn val="ctr"/>
        <c:lblOffset val="100"/>
        <c:noMultiLvlLbl val="0"/>
      </c:catAx>
      <c:valAx>
        <c:axId val="140470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77966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07333016547781"/>
          <c:y val="3.6103597424989094E-2"/>
          <c:w val="0.72380757269232632"/>
          <c:h val="9.5466060960118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03368328958876E-2"/>
          <c:y val="0.18518518518518517"/>
          <c:w val="0.86608552055993004"/>
          <c:h val="0.68947506561679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Arkusz1!$K$177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255E9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222222222222209E-2"/>
                  <c:y val="1.162435751398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1E-46ED-A2DA-C0C546233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Arkusz1!$J$178:$J$180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Arkusz1!$K$178:$K$180</c:f>
              <c:numCache>
                <c:formatCode>0.0%</c:formatCode>
                <c:ptCount val="3"/>
                <c:pt idx="0">
                  <c:v>0.85499999999999998</c:v>
                </c:pt>
                <c:pt idx="1">
                  <c:v>7.1999999999999995E-2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E-46ED-A2DA-C0C546233285}"/>
            </c:ext>
          </c:extLst>
        </c:ser>
        <c:ser>
          <c:idx val="1"/>
          <c:order val="1"/>
          <c:tx>
            <c:strRef>
              <c:f>Arkusz1!$L$177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Arkusz1!$J$178:$J$180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Arkusz1!$L$178:$L$180</c:f>
              <c:numCache>
                <c:formatCode>0.0%</c:formatCode>
                <c:ptCount val="3"/>
                <c:pt idx="0">
                  <c:v>0.85</c:v>
                </c:pt>
                <c:pt idx="1">
                  <c:v>7.8E-2</c:v>
                </c:pt>
                <c:pt idx="2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E-46ED-A2DA-C0C546233285}"/>
            </c:ext>
          </c:extLst>
        </c:ser>
        <c:ser>
          <c:idx val="2"/>
          <c:order val="2"/>
          <c:tx>
            <c:strRef>
              <c:f>Arkusz1!$M$177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1E-46ED-A2DA-C0C546233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Arkusz1!$J$178:$J$180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Arkusz1!$M$178:$M$180</c:f>
              <c:numCache>
                <c:formatCode>0.0%</c:formatCode>
                <c:ptCount val="3"/>
                <c:pt idx="0">
                  <c:v>0.82099999999999995</c:v>
                </c:pt>
                <c:pt idx="1">
                  <c:v>0.10199999999999999</c:v>
                </c:pt>
                <c:pt idx="2">
                  <c:v>7.7000000000000068E-2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E-46ED-A2DA-C0C546233285}"/>
            </c:ext>
          </c:extLst>
        </c:ser>
        <c:ser>
          <c:idx val="3"/>
          <c:order val="3"/>
          <c:tx>
            <c:strRef>
              <c:f>Arkusz1!$N$177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Arkusz1!$J$178:$J$180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Trudno powiedzieć</c:v>
                </c:pt>
              </c:strCache>
            </c:strRef>
          </c:cat>
          <c:val>
            <c:numRef>
              <c:f>Arkusz1!$N$178:$N$180</c:f>
              <c:numCache>
                <c:formatCode>0.0%</c:formatCode>
                <c:ptCount val="3"/>
                <c:pt idx="0">
                  <c:v>0.64</c:v>
                </c:pt>
                <c:pt idx="1">
                  <c:v>0.29199999999999998</c:v>
                </c:pt>
                <c:pt idx="2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1E-46ED-A2DA-C0C546233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572512"/>
        <c:axId val="1405054832"/>
      </c:barChart>
      <c:catAx>
        <c:axId val="17495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05054832"/>
        <c:crosses val="autoZero"/>
        <c:auto val="1"/>
        <c:lblAlgn val="ctr"/>
        <c:lblOffset val="100"/>
        <c:noMultiLvlLbl val="0"/>
      </c:catAx>
      <c:valAx>
        <c:axId val="140505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l-PL"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7495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1850334838347239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BA27142-C4B0-439D-B9BB-04C5F4465A7C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5A-436F-94F3-86D2D62E0A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331BDE-7065-47D6-82C3-25018AE73C16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5A-436F-94F3-86D2D62E0A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8B68633-45B6-4CBF-8D88-0D5F4B5358CE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5A-436F-94F3-86D2D62E0A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0197CB3-1719-4B2D-AB34-49387B3C31FF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E5A-436F-94F3-86D2D62E0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9.4</c:v>
                </c:pt>
                <c:pt idx="1">
                  <c:v>19.399999999999999</c:v>
                </c:pt>
                <c:pt idx="2">
                  <c:v>42.7</c:v>
                </c:pt>
                <c:pt idx="3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A-436F-94F3-86D2D62E0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0.23301816395734351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AF865E-4C6A-4DE7-8536-9FBC2D34A06A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42-4DA0-82E0-5D0BA43B20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01D02D-5727-4723-ADB9-8FC88C610F67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42-4DA0-82E0-5D0BA43B20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650C4C-7EB5-4A50-A226-090A26625B39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42-4DA0-82E0-5D0BA43B20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B61567B-B4D8-4B58-938D-0F2E5C7557D6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42-4DA0-82E0-5D0BA43B2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7.3</c:v>
                </c:pt>
                <c:pt idx="1">
                  <c:v>11.9</c:v>
                </c:pt>
                <c:pt idx="2">
                  <c:v>43.9</c:v>
                </c:pt>
                <c:pt idx="3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2-4DA0-82E0-5D0BA43B2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2907375315388E-2"/>
          <c:y val="2.3991914535888694E-2"/>
          <c:w val="0.96724719086635047"/>
          <c:h val="0.64327069760362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DD8C7D-0358-4380-A10B-D7C335CDBAA5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E1-4005-935A-3522D8DB8D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AAF1B6-0111-4AD3-9D5E-781A43B2E037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E1-4005-935A-3522D8DB8D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B0A3EC-6A48-4745-918E-54B023DA2832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E1-4005-935A-3522D8DB8D7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ED3A741-2B59-4E17-8E50-07D07E2C179D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E1-4005-935A-3522D8DB8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0.0</c:formatCode>
                <c:ptCount val="4"/>
                <c:pt idx="0" formatCode="General">
                  <c:v>18.399999999999999</c:v>
                </c:pt>
                <c:pt idx="1">
                  <c:v>35</c:v>
                </c:pt>
                <c:pt idx="2" formatCode="General">
                  <c:v>38.4</c:v>
                </c:pt>
                <c:pt idx="3" formatCode="General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1-4005-935A-3522D8DB8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400000"/>
        <c:axId val="170401792"/>
      </c:barChart>
      <c:catAx>
        <c:axId val="17040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01792"/>
        <c:crosses val="autoZero"/>
        <c:auto val="1"/>
        <c:lblAlgn val="ctr"/>
        <c:lblOffset val="100"/>
        <c:noMultiLvlLbl val="0"/>
      </c:catAx>
      <c:valAx>
        <c:axId val="17040179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400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Arkusz1!$E$54:$E$57</cx:f>
        <cx:lvl ptCount="4">
          <cx:pt idx="0">Pieniądze/zamożność</cx:pt>
          <cx:pt idx="1">Szczęśliwe życie rodzinne</cx:pt>
          <cx:pt idx="2">Spokojne życie</cx:pt>
          <cx:pt idx="3">Zdrowie</cx:pt>
        </cx:lvl>
      </cx:strDim>
      <cx:numDim type="val">
        <cx:f>Arkusz1!$F$54:$F$57</cx:f>
        <cx:lvl ptCount="4" formatCode="0,0%">
          <cx:pt idx="0">0.51200000000000001</cx:pt>
          <cx:pt idx="1">0.50800000000000001</cx:pt>
          <cx:pt idx="2">0.49399999999999999</cx:pt>
          <cx:pt idx="3">0.47999999999999998</cx:pt>
        </cx:lvl>
      </cx:numDim>
    </cx:data>
  </cx:chartData>
  <cx:chart>
    <cx:plotArea>
      <cx:plotAreaRegion>
        <cx:series layoutId="funnel" uniqueId="{60CD4696-1AB8-49D4-80D4-50C29BFA1973}">
          <cx:dataPt idx="0">
            <cx:spPr>
              <a:solidFill>
                <a:srgbClr val="255E91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 sz="900" b="0" i="0" u="none" strike="noStrike" baseline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>
                      <a:solidFill>
                        <a:schemeClr val="bg1"/>
                      </a:solidFill>
                    </a:defRPr>
                  </a:pPr>
                  <a:r>
                    <a:rPr lang="pl-PL" sz="900" b="1" i="0" u="none" strike="noStrike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51,2%</a:t>
                  </a:r>
                </a:p>
              </cx:txPr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 sz="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Arkusz1!$G$54:$G$57</cx:f>
        <cx:lvl ptCount="4">
          <cx:pt idx="0">Pieniądze/zamożność</cx:pt>
          <cx:pt idx="1">Spokojne życie</cx:pt>
          <cx:pt idx="2">Zdrowie</cx:pt>
          <cx:pt idx="3">Prawdziwi przyjaciele</cx:pt>
        </cx:lvl>
      </cx:strDim>
      <cx:numDim type="val">
        <cx:f>Arkusz1!$H$54:$H$57</cx:f>
        <cx:lvl ptCount="4" formatCode="0,0%">
          <cx:pt idx="0">0.60199999999999998</cx:pt>
          <cx:pt idx="1">0.437</cx:pt>
          <cx:pt idx="2">0.33100000000000002</cx:pt>
          <cx:pt idx="3">0.32300000000000001</cx:pt>
        </cx:lvl>
      </cx:numDim>
    </cx:data>
  </cx:chartData>
  <cx:chart>
    <cx:plotArea>
      <cx:plotAreaRegion>
        <cx:series layoutId="funnel" uniqueId="{D7D80684-1BD2-487F-AFD5-74007F248AAA}">
          <cx:dataPt idx="0">
            <cx:spPr>
              <a:solidFill>
                <a:srgbClr val="255E91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 sz="900" b="0" i="0" u="none" strike="noStrike" baseline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>
                      <a:solidFill>
                        <a:schemeClr val="bg1"/>
                      </a:solidFill>
                    </a:defRPr>
                  </a:pPr>
                  <a:r>
                    <a:rPr lang="pl-PL" sz="900" b="1" i="0" u="none" strike="noStrike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60,2%</a:t>
                  </a:r>
                </a:p>
              </cx:txPr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 sz="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Arkusz1!$M$53:$M$56</cx:f>
        <cx:lvl ptCount="4">
          <cx:pt idx="0">Szczęśliwe życie rodzinne</cx:pt>
          <cx:pt idx="1">Zdrowie</cx:pt>
          <cx:pt idx="2">Prawdziwi przyjaciele</cx:pt>
          <cx:pt idx="3">Pieniądze/zamożność</cx:pt>
        </cx:lvl>
      </cx:strDim>
      <cx:numDim type="val">
        <cx:f>Arkusz1!$N$53:$N$56</cx:f>
        <cx:lvl ptCount="4" formatCode="0,0%">
          <cx:pt idx="0">0.56299999999999994</cx:pt>
          <cx:pt idx="1">0.52400000000000002</cx:pt>
          <cx:pt idx="2">0.47199999999999998</cx:pt>
          <cx:pt idx="3">0.46000000000000002</cx:pt>
        </cx:lvl>
      </cx:numDim>
    </cx:data>
  </cx:chartData>
  <cx:chart>
    <cx:plotArea>
      <cx:plotAreaRegion>
        <cx:series layoutId="funnel" uniqueId="{30611986-BC26-4890-AA2E-03E7D9B3698C}">
          <cx:dataPt idx="0">
            <cx:spPr>
              <a:solidFill>
                <a:srgbClr val="255E91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 sz="900" b="0" i="0" u="none" strike="noStrike" baseline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>
                      <a:solidFill>
                        <a:schemeClr val="bg1"/>
                      </a:solidFill>
                    </a:defRPr>
                  </a:pPr>
                  <a:r>
                    <a:rPr lang="pl-PL" sz="900" b="1" i="0" u="none" strike="noStrike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56,3%</a:t>
                  </a:r>
                </a:p>
              </cx:txPr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 sz="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5-25T11:39:40.82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schemeClr val="bg1">
            <a:lumMod val="85000"/>
          </a:schemeClr>
        </a:solidFill>
      </dgm:spPr>
      <dgm:t>
        <a:bodyPr lIns="0" tIns="0" rIns="0" bIns="0"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schemeClr val="bg1">
            <a:lumMod val="85000"/>
          </a:schemeClr>
        </a:solidFill>
      </dgm:spPr>
      <dgm:t>
        <a:bodyPr lIns="36000" tIns="0" rIns="0" bIns="0"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i="0" dirty="0">
              <a:latin typeface="+mn-lt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600" b="1" dirty="0">
              <a:latin typeface="+mn-lt"/>
            </a:rPr>
            <a:t>NIEPEŁNOSPRAWNOŚĆ</a:t>
          </a: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/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/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/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/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schemeClr val="bg1">
            <a:lumMod val="85000"/>
          </a:schemeClr>
        </a:solidFill>
      </dgm:spPr>
      <dgm:t>
        <a:bodyPr lIns="0" tIns="0" rIns="0" bIns="0"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schemeClr val="bg1">
            <a:lumMod val="85000"/>
          </a:schemeClr>
        </a:solidFill>
      </dgm:spPr>
      <dgm:t>
        <a:bodyPr lIns="36000" tIns="0" rIns="0" bIns="0"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600" b="1" dirty="0">
              <a:latin typeface="+mn-lt"/>
            </a:rPr>
            <a:t>NIEPEŁNOSPRAWNOŚĆ</a:t>
          </a: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>
        <a:xfrm>
          <a:off x="30142" y="0"/>
          <a:ext cx="1250909" cy="393500"/>
        </a:xfrm>
        <a:prstGeom prst="chevron">
          <a:avLst/>
        </a:prstGeom>
      </dgm:spPr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>
        <a:xfrm>
          <a:off x="2081330" y="0"/>
          <a:ext cx="1032495" cy="393500"/>
        </a:xfrm>
        <a:prstGeom prst="chevron">
          <a:avLst/>
        </a:prstGeom>
      </dgm:spPr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/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/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/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schemeClr val="bg1">
            <a:lumMod val="85000"/>
          </a:schemeClr>
        </a:solidFill>
      </dgm:spPr>
      <dgm:t>
        <a:bodyPr lIns="0" tIns="0" rIns="0" bIns="0"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schemeClr val="bg1">
            <a:lumMod val="85000"/>
          </a:schemeClr>
        </a:solidFill>
      </dgm:spPr>
      <dgm:t>
        <a:bodyPr lIns="36000" tIns="0" rIns="0" bIns="0"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i="0" dirty="0">
              <a:latin typeface="+mn-lt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600" b="1" dirty="0">
              <a:latin typeface="+mn-lt"/>
            </a:rPr>
            <a:t>NIEPEŁNOSPRAWNOŚĆ</a:t>
          </a: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>
        <a:xfrm>
          <a:off x="30142" y="0"/>
          <a:ext cx="1250909" cy="393500"/>
        </a:xfrm>
        <a:prstGeom prst="chevron">
          <a:avLst/>
        </a:prstGeom>
      </dgm:spPr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>
        <a:xfrm>
          <a:off x="3010575" y="0"/>
          <a:ext cx="1032495" cy="393500"/>
        </a:xfrm>
        <a:prstGeom prst="chevron">
          <a:avLst/>
        </a:prstGeom>
      </dgm:spPr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/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/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schemeClr val="bg1">
            <a:lumMod val="85000"/>
          </a:schemeClr>
        </a:solidFill>
      </dgm:spPr>
      <dgm:t>
        <a:bodyPr lIns="36000" tIns="0" rIns="0" bIns="0"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i="0" dirty="0">
              <a:latin typeface="+mn-lt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600" b="1" dirty="0">
              <a:latin typeface="+mn-lt"/>
            </a:rPr>
            <a:t>NIEPEŁNOSPRAWNOŚĆ</a:t>
          </a: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>
        <a:xfrm>
          <a:off x="30142" y="0"/>
          <a:ext cx="1250909" cy="393500"/>
        </a:xfrm>
        <a:prstGeom prst="chevron">
          <a:avLst/>
        </a:prstGeom>
      </dgm:spPr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>
        <a:xfrm>
          <a:off x="3010575" y="0"/>
          <a:ext cx="1032495" cy="393500"/>
        </a:xfrm>
        <a:prstGeom prst="chevron">
          <a:avLst/>
        </a:prstGeom>
      </dgm:spPr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>
        <a:xfrm>
          <a:off x="3939821" y="0"/>
          <a:ext cx="1032495" cy="393500"/>
        </a:xfrm>
        <a:prstGeom prst="chevron">
          <a:avLst/>
        </a:prstGeom>
      </dgm:spPr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/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schemeClr val="bg1">
            <a:lumMod val="85000"/>
          </a:schemeClr>
        </a:solidFill>
      </dgm:spPr>
      <dgm:t>
        <a:bodyPr lIns="36000" tIns="0" rIns="0" bIns="0"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i="0" dirty="0">
              <a:latin typeface="+mn-lt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600" b="1" dirty="0">
              <a:latin typeface="+mn-lt"/>
            </a:rPr>
            <a:t>NIEPEŁNOSPRAWNOŚĆ</a:t>
          </a: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>
        <a:xfrm>
          <a:off x="30142" y="0"/>
          <a:ext cx="1250909" cy="393500"/>
        </a:xfrm>
        <a:prstGeom prst="chevron">
          <a:avLst/>
        </a:prstGeom>
      </dgm:spPr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>
        <a:xfrm>
          <a:off x="3010575" y="0"/>
          <a:ext cx="1032495" cy="393500"/>
        </a:xfrm>
        <a:prstGeom prst="chevron">
          <a:avLst/>
        </a:prstGeom>
      </dgm:spPr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>
        <a:xfrm>
          <a:off x="3939821" y="0"/>
          <a:ext cx="1032495" cy="393500"/>
        </a:xfrm>
        <a:prstGeom prst="chevron">
          <a:avLst/>
        </a:prstGeom>
      </dgm:spPr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/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/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i="0" dirty="0">
              <a:latin typeface="+mn-lt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600" b="1" dirty="0">
              <a:latin typeface="+mn-lt"/>
            </a:rPr>
            <a:t>NIEPEŁNOSPRAWNOŚĆ</a:t>
          </a: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>
        <a:xfrm>
          <a:off x="30142" y="0"/>
          <a:ext cx="1250909" cy="393500"/>
        </a:xfrm>
        <a:prstGeom prst="chevron">
          <a:avLst/>
        </a:prstGeom>
      </dgm:spPr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>
        <a:xfrm>
          <a:off x="3010575" y="0"/>
          <a:ext cx="1032495" cy="393500"/>
        </a:xfrm>
        <a:prstGeom prst="chevron">
          <a:avLst/>
        </a:prstGeom>
      </dgm:spPr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>
        <a:xfrm>
          <a:off x="3939821" y="0"/>
          <a:ext cx="1032495" cy="393500"/>
        </a:xfrm>
        <a:prstGeom prst="chevron">
          <a:avLst/>
        </a:prstGeom>
      </dgm:spPr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>
        <a:xfrm>
          <a:off x="4869067" y="0"/>
          <a:ext cx="1032495" cy="393500"/>
        </a:xfrm>
        <a:prstGeom prst="chevron">
          <a:avLst/>
        </a:prstGeom>
      </dgm:spPr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/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/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/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i="0" dirty="0">
              <a:latin typeface="+mn-lt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600" b="1" dirty="0">
              <a:latin typeface="+mn-lt"/>
            </a:rPr>
            <a:t>NIEPEŁNOSPRAWNOŚĆ</a:t>
          </a: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>
        <a:xfrm>
          <a:off x="30142" y="0"/>
          <a:ext cx="1250909" cy="393500"/>
        </a:xfrm>
        <a:prstGeom prst="chevron">
          <a:avLst/>
        </a:prstGeom>
      </dgm:spPr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>
        <a:xfrm>
          <a:off x="3010575" y="0"/>
          <a:ext cx="1032495" cy="393500"/>
        </a:xfrm>
        <a:prstGeom prst="chevron">
          <a:avLst/>
        </a:prstGeom>
      </dgm:spPr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>
        <a:xfrm>
          <a:off x="3939821" y="0"/>
          <a:ext cx="1032495" cy="393500"/>
        </a:xfrm>
        <a:prstGeom prst="chevron">
          <a:avLst/>
        </a:prstGeom>
      </dgm:spPr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>
        <a:xfrm>
          <a:off x="4869067" y="0"/>
          <a:ext cx="1032495" cy="393500"/>
        </a:xfrm>
        <a:prstGeom prst="chevron">
          <a:avLst/>
        </a:prstGeom>
      </dgm:spPr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>
        <a:xfrm>
          <a:off x="5798312" y="0"/>
          <a:ext cx="1032495" cy="393500"/>
        </a:xfrm>
        <a:prstGeom prst="chevron">
          <a:avLst/>
        </a:prstGeom>
      </dgm:spPr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>
        <a:xfrm>
          <a:off x="6727558" y="0"/>
          <a:ext cx="1032495" cy="393500"/>
        </a:xfrm>
        <a:prstGeom prst="chevron">
          <a:avLst/>
        </a:prstGeom>
      </dgm:spPr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/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i="0" dirty="0">
              <a:latin typeface="+mn-lt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600" b="1" dirty="0">
              <a:latin typeface="+mn-lt"/>
            </a:rPr>
            <a:t>NIEPEŁNOSPRAWNOŚĆ</a:t>
          </a: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>
        <a:xfrm>
          <a:off x="30142" y="0"/>
          <a:ext cx="1250909" cy="393500"/>
        </a:xfrm>
        <a:prstGeom prst="chevron">
          <a:avLst/>
        </a:prstGeom>
      </dgm:spPr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>
        <a:xfrm>
          <a:off x="3010575" y="0"/>
          <a:ext cx="1032495" cy="393500"/>
        </a:xfrm>
        <a:prstGeom prst="chevron">
          <a:avLst/>
        </a:prstGeom>
      </dgm:spPr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>
        <a:xfrm>
          <a:off x="3939821" y="0"/>
          <a:ext cx="1032495" cy="393500"/>
        </a:xfrm>
        <a:prstGeom prst="chevron">
          <a:avLst/>
        </a:prstGeom>
      </dgm:spPr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>
        <a:xfrm>
          <a:off x="4869067" y="0"/>
          <a:ext cx="1032495" cy="393500"/>
        </a:xfrm>
        <a:prstGeom prst="chevron">
          <a:avLst/>
        </a:prstGeom>
      </dgm:spPr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>
        <a:xfrm>
          <a:off x="5798312" y="0"/>
          <a:ext cx="1032495" cy="393500"/>
        </a:xfrm>
        <a:prstGeom prst="chevron">
          <a:avLst/>
        </a:prstGeom>
      </dgm:spPr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>
        <a:xfrm>
          <a:off x="6727558" y="0"/>
          <a:ext cx="1032495" cy="393500"/>
        </a:xfrm>
        <a:prstGeom prst="chevron">
          <a:avLst/>
        </a:prstGeom>
      </dgm:spPr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/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/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/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02E25E-3AEE-42DE-B52A-D827B2DBD63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03C7318-DC7C-4DD2-892A-28CDB92AC874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gm:t>
    </dgm:pt>
    <dgm:pt modelId="{7EB36014-8BBF-4BE3-A65F-85CBB746B9EE}" type="par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CE0E1-E0A8-48DB-8D49-7EE622ADD6BE}" type="sibTrans" cxnId="{D3FD15E1-80DF-4CA1-AB1E-C1BD3EA2B0AC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7EB8C-E281-4F8B-BD4A-FC74ABE5C5A6}">
      <dgm:prSet phldrT="[Tekst]"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gm:t>
    </dgm:pt>
    <dgm:pt modelId="{F7952BFD-194B-4779-9E4D-A7C5A6AC0E11}" type="par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F54A-4DE7-4D50-9395-F9C820877252}" type="sibTrans" cxnId="{E200745B-3E9A-4B76-A50B-C2C581029891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7851-F5E4-4845-A126-67878705F442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CZAS WOLNY</a:t>
          </a:r>
        </a:p>
      </dgm:t>
    </dgm:pt>
    <dgm:pt modelId="{A1C9D7C6-905C-4FCA-924F-26D1074224E4}" type="par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F7EB-8FCF-4EFA-8683-45B58B05EC1F}" type="sibTrans" cxnId="{A39854FB-2D35-4AF1-80A5-84328B6534BD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E0E-E6DC-42E9-88EE-6B72346A3061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UŻYWKI</a:t>
          </a:r>
        </a:p>
      </dgm:t>
    </dgm:pt>
    <dgm:pt modelId="{E3E5B784-AE82-4BE1-AB7F-EEAF636649AE}" type="par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15E2D-8021-4103-B021-B39EAE8D7EA3}" type="sibTrans" cxnId="{42F384F3-E7C3-4A24-921A-4F98AD23D0AF}">
      <dgm:prSet/>
      <dgm:spPr/>
      <dgm:t>
        <a:bodyPr/>
        <a:lstStyle/>
        <a:p>
          <a:endParaRPr lang="pl-PL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A07-06BA-4F45-963B-88D0A829B838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gm:t>
    </dgm:pt>
    <dgm:pt modelId="{303105D8-0165-4FDB-A888-D77820A19536}" type="parTrans" cxnId="{07340CF2-ADE0-4BA9-9C7D-DA4354EFCDE2}">
      <dgm:prSet/>
      <dgm:spPr/>
      <dgm:t>
        <a:bodyPr/>
        <a:lstStyle/>
        <a:p>
          <a:endParaRPr lang="pl-PL"/>
        </a:p>
      </dgm:t>
    </dgm:pt>
    <dgm:pt modelId="{8E6A23D9-3C96-43EC-9CF0-107D52550742}" type="sibTrans" cxnId="{07340CF2-ADE0-4BA9-9C7D-DA4354EFCDE2}">
      <dgm:prSet/>
      <dgm:spPr/>
      <dgm:t>
        <a:bodyPr/>
        <a:lstStyle/>
        <a:p>
          <a:endParaRPr lang="pl-PL"/>
        </a:p>
      </dgm:t>
    </dgm:pt>
    <dgm:pt modelId="{840A251A-67B9-420B-927C-04075070F58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i="0" dirty="0">
              <a:latin typeface="+mn-lt"/>
              <a:cs typeface="Times New Roman" panose="02020603050405020304" pitchFamily="18" charset="0"/>
            </a:rPr>
            <a:t>WARTOŚCI</a:t>
          </a:r>
        </a:p>
      </dgm:t>
    </dgm:pt>
    <dgm:pt modelId="{E64EA335-BA7E-4ABE-85F2-EB13075012E4}" type="parTrans" cxnId="{D629BA03-E340-4268-B968-D0F0F8DB4605}">
      <dgm:prSet/>
      <dgm:spPr/>
      <dgm:t>
        <a:bodyPr/>
        <a:lstStyle/>
        <a:p>
          <a:endParaRPr lang="pl-PL"/>
        </a:p>
      </dgm:t>
    </dgm:pt>
    <dgm:pt modelId="{DF5F0591-D3BE-4C9A-8D43-F5702ED1244D}" type="sibTrans" cxnId="{D629BA03-E340-4268-B968-D0F0F8DB4605}">
      <dgm:prSet/>
      <dgm:spPr/>
      <dgm:t>
        <a:bodyPr/>
        <a:lstStyle/>
        <a:p>
          <a:endParaRPr lang="pl-PL"/>
        </a:p>
      </dgm:t>
    </dgm:pt>
    <dgm:pt modelId="{7E08DAA4-5A58-4625-91A2-AE1723CBD2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700" b="1" dirty="0">
              <a:latin typeface="+mn-lt"/>
            </a:rPr>
            <a:t>DEMOGRAFIA</a:t>
          </a:r>
        </a:p>
      </dgm:t>
    </dgm:pt>
    <dgm:pt modelId="{0A96E94D-FCFC-48C9-A58E-1742E2211454}" type="parTrans" cxnId="{3C81CF99-C3CB-4BFE-BE86-152CB6328AB4}">
      <dgm:prSet/>
      <dgm:spPr/>
      <dgm:t>
        <a:bodyPr/>
        <a:lstStyle/>
        <a:p>
          <a:endParaRPr lang="pl-PL"/>
        </a:p>
      </dgm:t>
    </dgm:pt>
    <dgm:pt modelId="{4DBB9A10-BBC7-405B-B831-EF641D645FB5}" type="sibTrans" cxnId="{3C81CF99-C3CB-4BFE-BE86-152CB6328AB4}">
      <dgm:prSet/>
      <dgm:spPr/>
      <dgm:t>
        <a:bodyPr/>
        <a:lstStyle/>
        <a:p>
          <a:endParaRPr lang="pl-PL"/>
        </a:p>
      </dgm:t>
    </dgm:pt>
    <dgm:pt modelId="{79CFA0F5-0326-4E05-B4AF-9BB87A984BB9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KONDYCJA PSYCHICZNA</a:t>
          </a:r>
        </a:p>
      </dgm:t>
    </dgm:pt>
    <dgm:pt modelId="{33E78F9A-6D6B-4E88-9DBE-5EC9D95EC3E9}" type="parTrans" cxnId="{9409CE1A-9575-4E68-B549-D7F74DDF211D}">
      <dgm:prSet/>
      <dgm:spPr/>
      <dgm:t>
        <a:bodyPr/>
        <a:lstStyle/>
        <a:p>
          <a:endParaRPr lang="pl-PL"/>
        </a:p>
      </dgm:t>
    </dgm:pt>
    <dgm:pt modelId="{BAA3F99C-351C-41FE-B45A-D6ED38F7CB73}" type="sibTrans" cxnId="{9409CE1A-9575-4E68-B549-D7F74DDF211D}">
      <dgm:prSet/>
      <dgm:spPr/>
      <dgm:t>
        <a:bodyPr/>
        <a:lstStyle/>
        <a:p>
          <a:endParaRPr lang="pl-PL"/>
        </a:p>
      </dgm:t>
    </dgm:pt>
    <dgm:pt modelId="{7A20EFDC-4A52-4F8D-B51F-B8A36915CB54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PRZEMOC</a:t>
          </a:r>
        </a:p>
      </dgm:t>
    </dgm:pt>
    <dgm:pt modelId="{65FE7F2B-4464-473F-A646-8289F81ECB29}" type="parTrans" cxnId="{60F88109-6A5E-45B7-9A5C-FDC2E8E0B6E9}">
      <dgm:prSet/>
      <dgm:spPr/>
      <dgm:t>
        <a:bodyPr/>
        <a:lstStyle/>
        <a:p>
          <a:endParaRPr lang="pl-PL"/>
        </a:p>
      </dgm:t>
    </dgm:pt>
    <dgm:pt modelId="{136AD7E0-0898-4CC6-A485-37C1721D4AC9}" type="sibTrans" cxnId="{60F88109-6A5E-45B7-9A5C-FDC2E8E0B6E9}">
      <dgm:prSet/>
      <dgm:spPr/>
      <dgm:t>
        <a:bodyPr/>
        <a:lstStyle/>
        <a:p>
          <a:endParaRPr lang="pl-PL"/>
        </a:p>
      </dgm:t>
    </dgm:pt>
    <dgm:pt modelId="{D5106D74-A424-40ED-A017-362BCF379B30}">
      <dgm:prSet custT="1"/>
      <dgm:spPr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ŚRODOWSIKO RODZINNE</a:t>
          </a:r>
        </a:p>
      </dgm:t>
    </dgm:pt>
    <dgm:pt modelId="{D968B1B3-51C5-4F15-AB96-A1A36B57B2B7}" type="parTrans" cxnId="{21BD0EFD-FACB-481B-981A-48898BABF31F}">
      <dgm:prSet/>
      <dgm:spPr/>
      <dgm:t>
        <a:bodyPr/>
        <a:lstStyle/>
        <a:p>
          <a:endParaRPr lang="pl-PL"/>
        </a:p>
      </dgm:t>
    </dgm:pt>
    <dgm:pt modelId="{B9146FAC-B12D-46F6-9B6A-37282A80954B}" type="sibTrans" cxnId="{21BD0EFD-FACB-481B-981A-48898BABF31F}">
      <dgm:prSet/>
      <dgm:spPr/>
      <dgm:t>
        <a:bodyPr/>
        <a:lstStyle/>
        <a:p>
          <a:endParaRPr lang="pl-PL"/>
        </a:p>
      </dgm:t>
    </dgm:pt>
    <dgm:pt modelId="{FB2B879E-8D95-48D2-A648-F7B383725A21}">
      <dgm:prSet custT="1"/>
      <dgm:spPr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8004" tIns="9335" rIns="9335" bIns="9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NIEPEŁNOSPRAWNOŚĆ</a:t>
          </a:r>
          <a:endParaRPr lang="pl-PL" sz="700" b="1" kern="1200" dirty="0">
            <a:solidFill>
              <a:prstClr val="white"/>
            </a:solidFill>
            <a:latin typeface="Calibri"/>
            <a:ea typeface="+mn-ea"/>
            <a:cs typeface="Times New Roman" panose="02020603050405020304" pitchFamily="18" charset="0"/>
          </a:endParaRPr>
        </a:p>
      </dgm:t>
    </dgm:pt>
    <dgm:pt modelId="{8B721F35-5715-4092-8328-03F4CDD776EA}" type="parTrans" cxnId="{B87B01CA-606E-4A5E-A3BF-AC713CFEB275}">
      <dgm:prSet/>
      <dgm:spPr/>
      <dgm:t>
        <a:bodyPr/>
        <a:lstStyle/>
        <a:p>
          <a:endParaRPr lang="pl-PL"/>
        </a:p>
      </dgm:t>
    </dgm:pt>
    <dgm:pt modelId="{4CDA203E-32FC-4537-8CBE-EC254D858ECD}" type="sibTrans" cxnId="{B87B01CA-606E-4A5E-A3BF-AC713CFEB275}">
      <dgm:prSet/>
      <dgm:spPr/>
      <dgm:t>
        <a:bodyPr/>
        <a:lstStyle/>
        <a:p>
          <a:endParaRPr lang="pl-PL"/>
        </a:p>
      </dgm:t>
    </dgm:pt>
    <dgm:pt modelId="{39C85EB7-32CA-4FE3-BC40-C71A666AFFD1}" type="pres">
      <dgm:prSet presAssocID="{A802E25E-3AEE-42DE-B52A-D827B2DBD633}" presName="Name0" presStyleCnt="0">
        <dgm:presLayoutVars>
          <dgm:dir/>
          <dgm:animLvl val="lvl"/>
          <dgm:resizeHandles val="exact"/>
        </dgm:presLayoutVars>
      </dgm:prSet>
      <dgm:spPr/>
    </dgm:pt>
    <dgm:pt modelId="{6D6CF92B-D09A-444C-8995-F4DA0B735E50}" type="pres">
      <dgm:prSet presAssocID="{12F01A07-06BA-4F45-963B-88D0A829B838}" presName="parTxOnly" presStyleLbl="node1" presStyleIdx="0" presStyleCnt="11" custScaleX="121154" custLinFactNeighborX="24908" custLinFactNeighborY="-8853">
        <dgm:presLayoutVars>
          <dgm:chMax val="0"/>
          <dgm:chPref val="0"/>
          <dgm:bulletEnabled val="1"/>
        </dgm:presLayoutVars>
      </dgm:prSet>
      <dgm:spPr>
        <a:xfrm>
          <a:off x="30142" y="0"/>
          <a:ext cx="1250909" cy="393500"/>
        </a:xfrm>
        <a:prstGeom prst="chevron">
          <a:avLst/>
        </a:prstGeom>
      </dgm:spPr>
    </dgm:pt>
    <dgm:pt modelId="{876EE4DF-B7C0-47CF-BB88-051A6B241661}" type="pres">
      <dgm:prSet presAssocID="{8E6A23D9-3C96-43EC-9CF0-107D52550742}" presName="parTxOnlySpace" presStyleCnt="0"/>
      <dgm:spPr/>
    </dgm:pt>
    <dgm:pt modelId="{78D8A902-EFA9-4E5D-A3FD-F5BA0D5968C1}" type="pres">
      <dgm:prSet presAssocID="{7E08DAA4-5A58-4625-91A2-AE1723CBD2A6}" presName="parTxOnly" presStyleLbl="node1" presStyleIdx="1" presStyleCnt="11">
        <dgm:presLayoutVars>
          <dgm:chMax val="0"/>
          <dgm:chPref val="0"/>
          <dgm:bulletEnabled val="1"/>
        </dgm:presLayoutVars>
      </dgm:prSet>
      <dgm:spPr/>
    </dgm:pt>
    <dgm:pt modelId="{E7C19FEB-1B77-4461-97B5-91EE144B375D}" type="pres">
      <dgm:prSet presAssocID="{4DBB9A10-BBC7-405B-B831-EF641D645FB5}" presName="parTxOnlySpace" presStyleCnt="0"/>
      <dgm:spPr/>
    </dgm:pt>
    <dgm:pt modelId="{C83EA027-9468-4507-B569-17801059FB79}" type="pres">
      <dgm:prSet presAssocID="{840A251A-67B9-420B-927C-04075070F586}" presName="parTxOnly" presStyleLbl="node1" presStyleIdx="2" presStyleCnt="11">
        <dgm:presLayoutVars>
          <dgm:chMax val="0"/>
          <dgm:chPref val="0"/>
          <dgm:bulletEnabled val="1"/>
        </dgm:presLayoutVars>
      </dgm:prSet>
      <dgm:spPr/>
    </dgm:pt>
    <dgm:pt modelId="{709B2108-A448-4654-8442-33FF51B94D0C}" type="pres">
      <dgm:prSet presAssocID="{DF5F0591-D3BE-4C9A-8D43-F5702ED1244D}" presName="parTxOnlySpace" presStyleCnt="0"/>
      <dgm:spPr/>
    </dgm:pt>
    <dgm:pt modelId="{A2D84D73-6F6F-433F-BC27-5DF250FD05D8}" type="pres">
      <dgm:prSet presAssocID="{D03C7318-DC7C-4DD2-892A-28CDB92AC874}" presName="parTxOnly" presStyleLbl="node1" presStyleIdx="3" presStyleCnt="11">
        <dgm:presLayoutVars>
          <dgm:chMax val="0"/>
          <dgm:chPref val="0"/>
          <dgm:bulletEnabled val="1"/>
        </dgm:presLayoutVars>
      </dgm:prSet>
      <dgm:spPr>
        <a:xfrm>
          <a:off x="3010575" y="0"/>
          <a:ext cx="1032495" cy="393500"/>
        </a:xfrm>
        <a:prstGeom prst="chevron">
          <a:avLst/>
        </a:prstGeom>
      </dgm:spPr>
    </dgm:pt>
    <dgm:pt modelId="{4D21119F-AC08-4A47-B9F0-100EB8F3B618}" type="pres">
      <dgm:prSet presAssocID="{B4CCE0E1-E0A8-48DB-8D49-7EE622ADD6BE}" presName="parTxOnlySpace" presStyleCnt="0"/>
      <dgm:spPr/>
    </dgm:pt>
    <dgm:pt modelId="{19D2E313-533F-4918-B2FA-F9ED8EBA4571}" type="pres">
      <dgm:prSet presAssocID="{9C27EB8C-E281-4F8B-BD4A-FC74ABE5C5A6}" presName="parTxOnly" presStyleLbl="node1" presStyleIdx="4" presStyleCnt="11" custLinFactNeighborY="-4086">
        <dgm:presLayoutVars>
          <dgm:chMax val="0"/>
          <dgm:chPref val="0"/>
          <dgm:bulletEnabled val="1"/>
        </dgm:presLayoutVars>
      </dgm:prSet>
      <dgm:spPr>
        <a:xfrm>
          <a:off x="3939821" y="0"/>
          <a:ext cx="1032495" cy="393500"/>
        </a:xfrm>
        <a:prstGeom prst="chevron">
          <a:avLst/>
        </a:prstGeom>
      </dgm:spPr>
    </dgm:pt>
    <dgm:pt modelId="{DDA2A09F-B7FE-472A-ADE1-AF6B466B96B9}" type="pres">
      <dgm:prSet presAssocID="{F31DF54A-4DE7-4D50-9395-F9C820877252}" presName="parTxOnlySpace" presStyleCnt="0"/>
      <dgm:spPr/>
    </dgm:pt>
    <dgm:pt modelId="{A5B85D5E-4CAD-439A-A9A2-D2FAD234D665}" type="pres">
      <dgm:prSet presAssocID="{2EAE7851-F5E4-4845-A126-67878705F442}" presName="parTxOnly" presStyleLbl="node1" presStyleIdx="5" presStyleCnt="11">
        <dgm:presLayoutVars>
          <dgm:chMax val="0"/>
          <dgm:chPref val="0"/>
          <dgm:bulletEnabled val="1"/>
        </dgm:presLayoutVars>
      </dgm:prSet>
      <dgm:spPr>
        <a:xfrm>
          <a:off x="4869067" y="0"/>
          <a:ext cx="1032495" cy="393500"/>
        </a:xfrm>
        <a:prstGeom prst="chevron">
          <a:avLst/>
        </a:prstGeom>
      </dgm:spPr>
    </dgm:pt>
    <dgm:pt modelId="{C2FCF11E-AB6A-4640-9CE9-A9410A7F4D65}" type="pres">
      <dgm:prSet presAssocID="{3140F7EB-8FCF-4EFA-8683-45B58B05EC1F}" presName="parTxOnlySpace" presStyleCnt="0"/>
      <dgm:spPr/>
    </dgm:pt>
    <dgm:pt modelId="{64A032AE-429F-4424-AE17-99E0310F9915}" type="pres">
      <dgm:prSet presAssocID="{C7BA8E0E-E6DC-42E9-88EE-6B72346A3061}" presName="parTxOnly" presStyleLbl="node1" presStyleIdx="6" presStyleCnt="11">
        <dgm:presLayoutVars>
          <dgm:chMax val="0"/>
          <dgm:chPref val="0"/>
          <dgm:bulletEnabled val="1"/>
        </dgm:presLayoutVars>
      </dgm:prSet>
      <dgm:spPr>
        <a:xfrm>
          <a:off x="5798312" y="0"/>
          <a:ext cx="1032495" cy="393500"/>
        </a:xfrm>
        <a:prstGeom prst="chevron">
          <a:avLst/>
        </a:prstGeom>
      </dgm:spPr>
    </dgm:pt>
    <dgm:pt modelId="{6368D3A1-4F28-4887-B087-1DE4660C03BF}" type="pres">
      <dgm:prSet presAssocID="{11015E2D-8021-4103-B021-B39EAE8D7EA3}" presName="parTxOnlySpace" presStyleCnt="0"/>
      <dgm:spPr/>
    </dgm:pt>
    <dgm:pt modelId="{CE8D580E-F42E-4FE0-9155-783D8775185B}" type="pres">
      <dgm:prSet presAssocID="{79CFA0F5-0326-4E05-B4AF-9BB87A984BB9}" presName="parTxOnly" presStyleLbl="node1" presStyleIdx="7" presStyleCnt="11">
        <dgm:presLayoutVars>
          <dgm:chMax val="0"/>
          <dgm:chPref val="0"/>
          <dgm:bulletEnabled val="1"/>
        </dgm:presLayoutVars>
      </dgm:prSet>
      <dgm:spPr>
        <a:xfrm>
          <a:off x="6727558" y="0"/>
          <a:ext cx="1032495" cy="393500"/>
        </a:xfrm>
        <a:prstGeom prst="chevron">
          <a:avLst/>
        </a:prstGeom>
      </dgm:spPr>
    </dgm:pt>
    <dgm:pt modelId="{F21CD9D8-64B9-46A8-B23F-124EB9EAD5A9}" type="pres">
      <dgm:prSet presAssocID="{BAA3F99C-351C-41FE-B45A-D6ED38F7CB73}" presName="parTxOnlySpace" presStyleCnt="0"/>
      <dgm:spPr/>
    </dgm:pt>
    <dgm:pt modelId="{D5DBAD99-3A52-4F12-99D7-34C44494858F}" type="pres">
      <dgm:prSet presAssocID="{7A20EFDC-4A52-4F8D-B51F-B8A36915CB54}" presName="parTxOnly" presStyleLbl="node1" presStyleIdx="8" presStyleCnt="11">
        <dgm:presLayoutVars>
          <dgm:chMax val="0"/>
          <dgm:chPref val="0"/>
          <dgm:bulletEnabled val="1"/>
        </dgm:presLayoutVars>
      </dgm:prSet>
      <dgm:spPr>
        <a:xfrm>
          <a:off x="7656804" y="0"/>
          <a:ext cx="1032495" cy="393500"/>
        </a:xfrm>
        <a:prstGeom prst="chevron">
          <a:avLst/>
        </a:prstGeom>
      </dgm:spPr>
    </dgm:pt>
    <dgm:pt modelId="{BBA454AA-2D23-430E-8BFC-3A415BC1EDE3}" type="pres">
      <dgm:prSet presAssocID="{136AD7E0-0898-4CC6-A485-37C1721D4AC9}" presName="parTxOnlySpace" presStyleCnt="0"/>
      <dgm:spPr/>
    </dgm:pt>
    <dgm:pt modelId="{0750DA2E-8FDC-4EDC-9343-69EFE3008C2C}" type="pres">
      <dgm:prSet presAssocID="{D5106D74-A424-40ED-A017-362BCF379B30}" presName="parTxOnly" presStyleLbl="node1" presStyleIdx="9" presStyleCnt="11">
        <dgm:presLayoutVars>
          <dgm:chMax val="0"/>
          <dgm:chPref val="0"/>
          <dgm:bulletEnabled val="1"/>
        </dgm:presLayoutVars>
      </dgm:prSet>
      <dgm:spPr>
        <a:xfrm>
          <a:off x="8586050" y="0"/>
          <a:ext cx="1032495" cy="393500"/>
        </a:xfrm>
        <a:prstGeom prst="chevron">
          <a:avLst/>
        </a:prstGeom>
      </dgm:spPr>
    </dgm:pt>
    <dgm:pt modelId="{A5E11AA2-549F-40DC-AA69-D7281DD05CF6}" type="pres">
      <dgm:prSet presAssocID="{B9146FAC-B12D-46F6-9B6A-37282A80954B}" presName="parTxOnlySpace" presStyleCnt="0"/>
      <dgm:spPr/>
    </dgm:pt>
    <dgm:pt modelId="{FB4C14A2-339B-461C-A9E9-A026C4A95174}" type="pres">
      <dgm:prSet presAssocID="{FB2B879E-8D95-48D2-A648-F7B383725A21}" presName="parTxOnly" presStyleLbl="node1" presStyleIdx="10" presStyleCnt="11" custScaleX="113640">
        <dgm:presLayoutVars>
          <dgm:chMax val="0"/>
          <dgm:chPref val="0"/>
          <dgm:bulletEnabled val="1"/>
        </dgm:presLayoutVars>
      </dgm:prSet>
      <dgm:spPr>
        <a:xfrm>
          <a:off x="9515295" y="0"/>
          <a:ext cx="1173327" cy="393500"/>
        </a:xfrm>
        <a:prstGeom prst="chevron">
          <a:avLst/>
        </a:prstGeom>
      </dgm:spPr>
    </dgm:pt>
  </dgm:ptLst>
  <dgm:cxnLst>
    <dgm:cxn modelId="{D629BA03-E340-4268-B968-D0F0F8DB4605}" srcId="{A802E25E-3AEE-42DE-B52A-D827B2DBD633}" destId="{840A251A-67B9-420B-927C-04075070F586}" srcOrd="2" destOrd="0" parTransId="{E64EA335-BA7E-4ABE-85F2-EB13075012E4}" sibTransId="{DF5F0591-D3BE-4C9A-8D43-F5702ED1244D}"/>
    <dgm:cxn modelId="{60F88109-6A5E-45B7-9A5C-FDC2E8E0B6E9}" srcId="{A802E25E-3AEE-42DE-B52A-D827B2DBD633}" destId="{7A20EFDC-4A52-4F8D-B51F-B8A36915CB54}" srcOrd="8" destOrd="0" parTransId="{65FE7F2B-4464-473F-A646-8289F81ECB29}" sibTransId="{136AD7E0-0898-4CC6-A485-37C1721D4AC9}"/>
    <dgm:cxn modelId="{0CDE5614-F954-4EC1-9404-2A06415F093E}" type="presOf" srcId="{840A251A-67B9-420B-927C-04075070F586}" destId="{C83EA027-9468-4507-B569-17801059FB79}" srcOrd="0" destOrd="0" presId="urn:microsoft.com/office/officeart/2005/8/layout/chevron1"/>
    <dgm:cxn modelId="{9409CE1A-9575-4E68-B549-D7F74DDF211D}" srcId="{A802E25E-3AEE-42DE-B52A-D827B2DBD633}" destId="{79CFA0F5-0326-4E05-B4AF-9BB87A984BB9}" srcOrd="7" destOrd="0" parTransId="{33E78F9A-6D6B-4E88-9DBE-5EC9D95EC3E9}" sibTransId="{BAA3F99C-351C-41FE-B45A-D6ED38F7CB73}"/>
    <dgm:cxn modelId="{161E061C-39C2-4439-981A-5E851D6CE41C}" type="presOf" srcId="{7A20EFDC-4A52-4F8D-B51F-B8A36915CB54}" destId="{D5DBAD99-3A52-4F12-99D7-34C44494858F}" srcOrd="0" destOrd="0" presId="urn:microsoft.com/office/officeart/2005/8/layout/chevron1"/>
    <dgm:cxn modelId="{366F453F-ECD2-47CD-8C6D-056517F8AE25}" type="presOf" srcId="{D03C7318-DC7C-4DD2-892A-28CDB92AC874}" destId="{A2D84D73-6F6F-433F-BC27-5DF250FD05D8}" srcOrd="0" destOrd="0" presId="urn:microsoft.com/office/officeart/2005/8/layout/chevron1"/>
    <dgm:cxn modelId="{E200745B-3E9A-4B76-A50B-C2C581029891}" srcId="{A802E25E-3AEE-42DE-B52A-D827B2DBD633}" destId="{9C27EB8C-E281-4F8B-BD4A-FC74ABE5C5A6}" srcOrd="4" destOrd="0" parTransId="{F7952BFD-194B-4779-9E4D-A7C5A6AC0E11}" sibTransId="{F31DF54A-4DE7-4D50-9395-F9C820877252}"/>
    <dgm:cxn modelId="{7D3E4D65-5D6F-47D5-BF5B-B2C7C4FF3D69}" type="presOf" srcId="{FB2B879E-8D95-48D2-A648-F7B383725A21}" destId="{FB4C14A2-339B-461C-A9E9-A026C4A95174}" srcOrd="0" destOrd="0" presId="urn:microsoft.com/office/officeart/2005/8/layout/chevron1"/>
    <dgm:cxn modelId="{8F079D66-8318-44D6-A8B7-C71BBD969AC1}" type="presOf" srcId="{79CFA0F5-0326-4E05-B4AF-9BB87A984BB9}" destId="{CE8D580E-F42E-4FE0-9155-783D8775185B}" srcOrd="0" destOrd="0" presId="urn:microsoft.com/office/officeart/2005/8/layout/chevron1"/>
    <dgm:cxn modelId="{B550514E-39C9-4FAB-97AD-D54049DFF9D3}" type="presOf" srcId="{7E08DAA4-5A58-4625-91A2-AE1723CBD2A6}" destId="{78D8A902-EFA9-4E5D-A3FD-F5BA0D5968C1}" srcOrd="0" destOrd="0" presId="urn:microsoft.com/office/officeart/2005/8/layout/chevron1"/>
    <dgm:cxn modelId="{3C81CF99-C3CB-4BFE-BE86-152CB6328AB4}" srcId="{A802E25E-3AEE-42DE-B52A-D827B2DBD633}" destId="{7E08DAA4-5A58-4625-91A2-AE1723CBD2A6}" srcOrd="1" destOrd="0" parTransId="{0A96E94D-FCFC-48C9-A58E-1742E2211454}" sibTransId="{4DBB9A10-BBC7-405B-B831-EF641D645FB5}"/>
    <dgm:cxn modelId="{943139B4-6C27-48C8-90B9-C7B3E5F2E031}" type="presOf" srcId="{12F01A07-06BA-4F45-963B-88D0A829B838}" destId="{6D6CF92B-D09A-444C-8995-F4DA0B735E50}" srcOrd="0" destOrd="0" presId="urn:microsoft.com/office/officeart/2005/8/layout/chevron1"/>
    <dgm:cxn modelId="{A5C587B7-2FEB-4C20-BCD4-9D5B0D73AE8C}" type="presOf" srcId="{9C27EB8C-E281-4F8B-BD4A-FC74ABE5C5A6}" destId="{19D2E313-533F-4918-B2FA-F9ED8EBA4571}" srcOrd="0" destOrd="0" presId="urn:microsoft.com/office/officeart/2005/8/layout/chevron1"/>
    <dgm:cxn modelId="{9AFDC9BE-AAEA-4255-B450-FBEB846479FB}" type="presOf" srcId="{C7BA8E0E-E6DC-42E9-88EE-6B72346A3061}" destId="{64A032AE-429F-4424-AE17-99E0310F9915}" srcOrd="0" destOrd="0" presId="urn:microsoft.com/office/officeart/2005/8/layout/chevron1"/>
    <dgm:cxn modelId="{B87B01CA-606E-4A5E-A3BF-AC713CFEB275}" srcId="{A802E25E-3AEE-42DE-B52A-D827B2DBD633}" destId="{FB2B879E-8D95-48D2-A648-F7B383725A21}" srcOrd="10" destOrd="0" parTransId="{8B721F35-5715-4092-8328-03F4CDD776EA}" sibTransId="{4CDA203E-32FC-4537-8CBE-EC254D858ECD}"/>
    <dgm:cxn modelId="{8EA07ACC-F9C6-429F-B96F-5455FCF9794E}" type="presOf" srcId="{A802E25E-3AEE-42DE-B52A-D827B2DBD633}" destId="{39C85EB7-32CA-4FE3-BC40-C71A666AFFD1}" srcOrd="0" destOrd="0" presId="urn:microsoft.com/office/officeart/2005/8/layout/chevron1"/>
    <dgm:cxn modelId="{D3FD15E1-80DF-4CA1-AB1E-C1BD3EA2B0AC}" srcId="{A802E25E-3AEE-42DE-B52A-D827B2DBD633}" destId="{D03C7318-DC7C-4DD2-892A-28CDB92AC874}" srcOrd="3" destOrd="0" parTransId="{7EB36014-8BBF-4BE3-A65F-85CBB746B9EE}" sibTransId="{B4CCE0E1-E0A8-48DB-8D49-7EE622ADD6BE}"/>
    <dgm:cxn modelId="{858285E3-9EBC-4723-876F-8ED4CC00E84B}" type="presOf" srcId="{2EAE7851-F5E4-4845-A126-67878705F442}" destId="{A5B85D5E-4CAD-439A-A9A2-D2FAD234D665}" srcOrd="0" destOrd="0" presId="urn:microsoft.com/office/officeart/2005/8/layout/chevron1"/>
    <dgm:cxn modelId="{07340CF2-ADE0-4BA9-9C7D-DA4354EFCDE2}" srcId="{A802E25E-3AEE-42DE-B52A-D827B2DBD633}" destId="{12F01A07-06BA-4F45-963B-88D0A829B838}" srcOrd="0" destOrd="0" parTransId="{303105D8-0165-4FDB-A888-D77820A19536}" sibTransId="{8E6A23D9-3C96-43EC-9CF0-107D52550742}"/>
    <dgm:cxn modelId="{42F384F3-E7C3-4A24-921A-4F98AD23D0AF}" srcId="{A802E25E-3AEE-42DE-B52A-D827B2DBD633}" destId="{C7BA8E0E-E6DC-42E9-88EE-6B72346A3061}" srcOrd="6" destOrd="0" parTransId="{E3E5B784-AE82-4BE1-AB7F-EEAF636649AE}" sibTransId="{11015E2D-8021-4103-B021-B39EAE8D7EA3}"/>
    <dgm:cxn modelId="{D9BC65F4-4CA1-4253-820B-9CDEFC40FF05}" type="presOf" srcId="{D5106D74-A424-40ED-A017-362BCF379B30}" destId="{0750DA2E-8FDC-4EDC-9343-69EFE3008C2C}" srcOrd="0" destOrd="0" presId="urn:microsoft.com/office/officeart/2005/8/layout/chevron1"/>
    <dgm:cxn modelId="{A39854FB-2D35-4AF1-80A5-84328B6534BD}" srcId="{A802E25E-3AEE-42DE-B52A-D827B2DBD633}" destId="{2EAE7851-F5E4-4845-A126-67878705F442}" srcOrd="5" destOrd="0" parTransId="{A1C9D7C6-905C-4FCA-924F-26D1074224E4}" sibTransId="{3140F7EB-8FCF-4EFA-8683-45B58B05EC1F}"/>
    <dgm:cxn modelId="{21BD0EFD-FACB-481B-981A-48898BABF31F}" srcId="{A802E25E-3AEE-42DE-B52A-D827B2DBD633}" destId="{D5106D74-A424-40ED-A017-362BCF379B30}" srcOrd="9" destOrd="0" parTransId="{D968B1B3-51C5-4F15-AB96-A1A36B57B2B7}" sibTransId="{B9146FAC-B12D-46F6-9B6A-37282A80954B}"/>
    <dgm:cxn modelId="{AA5427CA-A512-4FEB-B328-0226B818EAFC}" type="presParOf" srcId="{39C85EB7-32CA-4FE3-BC40-C71A666AFFD1}" destId="{6D6CF92B-D09A-444C-8995-F4DA0B735E50}" srcOrd="0" destOrd="0" presId="urn:microsoft.com/office/officeart/2005/8/layout/chevron1"/>
    <dgm:cxn modelId="{C79084A1-1C84-4AD1-9393-23AB1797AC8F}" type="presParOf" srcId="{39C85EB7-32CA-4FE3-BC40-C71A666AFFD1}" destId="{876EE4DF-B7C0-47CF-BB88-051A6B241661}" srcOrd="1" destOrd="0" presId="urn:microsoft.com/office/officeart/2005/8/layout/chevron1"/>
    <dgm:cxn modelId="{6F75CB8F-A848-4001-A2EE-3E6475B47C38}" type="presParOf" srcId="{39C85EB7-32CA-4FE3-BC40-C71A666AFFD1}" destId="{78D8A902-EFA9-4E5D-A3FD-F5BA0D5968C1}" srcOrd="2" destOrd="0" presId="urn:microsoft.com/office/officeart/2005/8/layout/chevron1"/>
    <dgm:cxn modelId="{1916587B-356A-430C-A49D-1582CA606213}" type="presParOf" srcId="{39C85EB7-32CA-4FE3-BC40-C71A666AFFD1}" destId="{E7C19FEB-1B77-4461-97B5-91EE144B375D}" srcOrd="3" destOrd="0" presId="urn:microsoft.com/office/officeart/2005/8/layout/chevron1"/>
    <dgm:cxn modelId="{A6B6EBDF-61A6-4CA8-8DF5-A9087A4384B3}" type="presParOf" srcId="{39C85EB7-32CA-4FE3-BC40-C71A666AFFD1}" destId="{C83EA027-9468-4507-B569-17801059FB79}" srcOrd="4" destOrd="0" presId="urn:microsoft.com/office/officeart/2005/8/layout/chevron1"/>
    <dgm:cxn modelId="{21EDD3ED-71EA-4664-8F3B-3462C2F38BF9}" type="presParOf" srcId="{39C85EB7-32CA-4FE3-BC40-C71A666AFFD1}" destId="{709B2108-A448-4654-8442-33FF51B94D0C}" srcOrd="5" destOrd="0" presId="urn:microsoft.com/office/officeart/2005/8/layout/chevron1"/>
    <dgm:cxn modelId="{F1E10D6F-A5EA-4105-8D82-F27583024DC3}" type="presParOf" srcId="{39C85EB7-32CA-4FE3-BC40-C71A666AFFD1}" destId="{A2D84D73-6F6F-433F-BC27-5DF250FD05D8}" srcOrd="6" destOrd="0" presId="urn:microsoft.com/office/officeart/2005/8/layout/chevron1"/>
    <dgm:cxn modelId="{A9FE49F6-F0A2-42BB-A94A-0E7C1B4B4F1B}" type="presParOf" srcId="{39C85EB7-32CA-4FE3-BC40-C71A666AFFD1}" destId="{4D21119F-AC08-4A47-B9F0-100EB8F3B618}" srcOrd="7" destOrd="0" presId="urn:microsoft.com/office/officeart/2005/8/layout/chevron1"/>
    <dgm:cxn modelId="{8893788B-659B-4048-867E-94A12F427904}" type="presParOf" srcId="{39C85EB7-32CA-4FE3-BC40-C71A666AFFD1}" destId="{19D2E313-533F-4918-B2FA-F9ED8EBA4571}" srcOrd="8" destOrd="0" presId="urn:microsoft.com/office/officeart/2005/8/layout/chevron1"/>
    <dgm:cxn modelId="{1AE7638F-DA5E-480D-8311-BE499D2B02DC}" type="presParOf" srcId="{39C85EB7-32CA-4FE3-BC40-C71A666AFFD1}" destId="{DDA2A09F-B7FE-472A-ADE1-AF6B466B96B9}" srcOrd="9" destOrd="0" presId="urn:microsoft.com/office/officeart/2005/8/layout/chevron1"/>
    <dgm:cxn modelId="{E1F39A67-5C9D-4D84-833E-503E19A6E8C6}" type="presParOf" srcId="{39C85EB7-32CA-4FE3-BC40-C71A666AFFD1}" destId="{A5B85D5E-4CAD-439A-A9A2-D2FAD234D665}" srcOrd="10" destOrd="0" presId="urn:microsoft.com/office/officeart/2005/8/layout/chevron1"/>
    <dgm:cxn modelId="{F1A4F8C7-5969-441D-B858-B11E04A2CC32}" type="presParOf" srcId="{39C85EB7-32CA-4FE3-BC40-C71A666AFFD1}" destId="{C2FCF11E-AB6A-4640-9CE9-A9410A7F4D65}" srcOrd="11" destOrd="0" presId="urn:microsoft.com/office/officeart/2005/8/layout/chevron1"/>
    <dgm:cxn modelId="{77DBEE21-2EB3-4D2A-86D3-857CE4E00AD3}" type="presParOf" srcId="{39C85EB7-32CA-4FE3-BC40-C71A666AFFD1}" destId="{64A032AE-429F-4424-AE17-99E0310F9915}" srcOrd="12" destOrd="0" presId="urn:microsoft.com/office/officeart/2005/8/layout/chevron1"/>
    <dgm:cxn modelId="{EA6D0DCE-E140-42BB-B92B-D5DEDD6BB44D}" type="presParOf" srcId="{39C85EB7-32CA-4FE3-BC40-C71A666AFFD1}" destId="{6368D3A1-4F28-4887-B087-1DE4660C03BF}" srcOrd="13" destOrd="0" presId="urn:microsoft.com/office/officeart/2005/8/layout/chevron1"/>
    <dgm:cxn modelId="{86F0CB72-2873-4CA8-A32C-015A95B5F689}" type="presParOf" srcId="{39C85EB7-32CA-4FE3-BC40-C71A666AFFD1}" destId="{CE8D580E-F42E-4FE0-9155-783D8775185B}" srcOrd="14" destOrd="0" presId="urn:microsoft.com/office/officeart/2005/8/layout/chevron1"/>
    <dgm:cxn modelId="{5EDA8C6A-F8C8-45CE-81F1-273B71867BCC}" type="presParOf" srcId="{39C85EB7-32CA-4FE3-BC40-C71A666AFFD1}" destId="{F21CD9D8-64B9-46A8-B23F-124EB9EAD5A9}" srcOrd="15" destOrd="0" presId="urn:microsoft.com/office/officeart/2005/8/layout/chevron1"/>
    <dgm:cxn modelId="{8EF6B972-5459-442E-A36D-938A5EA1223F}" type="presParOf" srcId="{39C85EB7-32CA-4FE3-BC40-C71A666AFFD1}" destId="{D5DBAD99-3A52-4F12-99D7-34C44494858F}" srcOrd="16" destOrd="0" presId="urn:microsoft.com/office/officeart/2005/8/layout/chevron1"/>
    <dgm:cxn modelId="{5CE7A220-3E08-44CD-942F-4A6F9DBB58D9}" type="presParOf" srcId="{39C85EB7-32CA-4FE3-BC40-C71A666AFFD1}" destId="{BBA454AA-2D23-430E-8BFC-3A415BC1EDE3}" srcOrd="17" destOrd="0" presId="urn:microsoft.com/office/officeart/2005/8/layout/chevron1"/>
    <dgm:cxn modelId="{FD872059-A7AB-4F3E-97F1-994FA3903747}" type="presParOf" srcId="{39C85EB7-32CA-4FE3-BC40-C71A666AFFD1}" destId="{0750DA2E-8FDC-4EDC-9343-69EFE3008C2C}" srcOrd="18" destOrd="0" presId="urn:microsoft.com/office/officeart/2005/8/layout/chevron1"/>
    <dgm:cxn modelId="{E7C2BE3D-53E9-474C-A7C4-DF8BFF67A643}" type="presParOf" srcId="{39C85EB7-32CA-4FE3-BC40-C71A666AFFD1}" destId="{A5E11AA2-549F-40DC-AA69-D7281DD05CF6}" srcOrd="19" destOrd="0" presId="urn:microsoft.com/office/officeart/2005/8/layout/chevron1"/>
    <dgm:cxn modelId="{0F9833AF-B6AC-48D3-B4D3-951CE5140C14}" type="presParOf" srcId="{39C85EB7-32CA-4FE3-BC40-C71A666AFFD1}" destId="{FB4C14A2-339B-461C-A9E9-A026C4A95174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latin typeface="+mn-lt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latin typeface="+mn-lt"/>
            </a:rPr>
            <a:t>NIEPEŁNOSPRAWNOŚĆ</a:t>
          </a:r>
        </a:p>
      </dsp:txBody>
      <dsp:txXfrm>
        <a:off x="9712045" y="0"/>
        <a:ext cx="779827" cy="39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latin typeface="+mn-lt"/>
            </a:rPr>
            <a:t>NIEPEŁNOSPRAWNOŚĆ</a:t>
          </a:r>
        </a:p>
      </dsp:txBody>
      <dsp:txXfrm>
        <a:off x="9712045" y="0"/>
        <a:ext cx="779827" cy="393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latin typeface="+mn-lt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latin typeface="+mn-lt"/>
            </a:rPr>
            <a:t>NIEPEŁNOSPRAWNOŚĆ</a:t>
          </a:r>
        </a:p>
      </dsp:txBody>
      <dsp:txXfrm>
        <a:off x="9712045" y="0"/>
        <a:ext cx="779827" cy="393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latin typeface="+mn-lt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latin typeface="+mn-lt"/>
            </a:rPr>
            <a:t>NIEPEŁNOSPRAWNOŚĆ</a:t>
          </a:r>
        </a:p>
      </dsp:txBody>
      <dsp:txXfrm>
        <a:off x="9712045" y="0"/>
        <a:ext cx="779827" cy="393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latin typeface="+mn-lt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latin typeface="+mn-lt"/>
            </a:rPr>
            <a:t>NIEPEŁNOSPRAWNOŚĆ</a:t>
          </a:r>
        </a:p>
      </dsp:txBody>
      <dsp:txXfrm>
        <a:off x="9712045" y="0"/>
        <a:ext cx="779827" cy="393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latin typeface="+mn-lt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latin typeface="+mn-lt"/>
            </a:rPr>
            <a:t>NIEPEŁNOSPRAWNOŚĆ</a:t>
          </a:r>
        </a:p>
      </dsp:txBody>
      <dsp:txXfrm>
        <a:off x="9712045" y="0"/>
        <a:ext cx="779827" cy="393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latin typeface="+mn-lt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latin typeface="+mn-lt"/>
            </a:rPr>
            <a:t>NIEPEŁNOSPRAWNOŚĆ</a:t>
          </a:r>
        </a:p>
      </dsp:txBody>
      <dsp:txXfrm>
        <a:off x="9712045" y="0"/>
        <a:ext cx="779827" cy="393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latin typeface="+mn-lt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latin typeface="+mn-lt"/>
            </a:rPr>
            <a:t>NIEPEŁNOSPRAWNOŚĆ</a:t>
          </a:r>
        </a:p>
      </dsp:txBody>
      <dsp:txXfrm>
        <a:off x="9712045" y="0"/>
        <a:ext cx="779827" cy="393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F92B-D09A-444C-8995-F4DA0B735E50}">
      <dsp:nvSpPr>
        <dsp:cNvPr id="0" name=""/>
        <dsp:cNvSpPr/>
      </dsp:nvSpPr>
      <dsp:spPr>
        <a:xfrm>
          <a:off x="30142" y="0"/>
          <a:ext cx="1250909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 BADANIU</a:t>
          </a:r>
        </a:p>
      </dsp:txBody>
      <dsp:txXfrm>
        <a:off x="226892" y="0"/>
        <a:ext cx="857409" cy="393500"/>
      </dsp:txXfrm>
    </dsp:sp>
    <dsp:sp modelId="{78D8A902-EFA9-4E5D-A3FD-F5BA0D5968C1}">
      <dsp:nvSpPr>
        <dsp:cNvPr id="0" name=""/>
        <dsp:cNvSpPr/>
      </dsp:nvSpPr>
      <dsp:spPr>
        <a:xfrm>
          <a:off x="1152084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kern="1200" dirty="0">
              <a:latin typeface="+mn-lt"/>
            </a:rPr>
            <a:t>DEMOGRAFIA</a:t>
          </a:r>
        </a:p>
      </dsp:txBody>
      <dsp:txXfrm>
        <a:off x="1348834" y="0"/>
        <a:ext cx="638995" cy="393500"/>
      </dsp:txXfrm>
    </dsp:sp>
    <dsp:sp modelId="{C83EA027-9468-4507-B569-17801059FB79}">
      <dsp:nvSpPr>
        <dsp:cNvPr id="0" name=""/>
        <dsp:cNvSpPr/>
      </dsp:nvSpPr>
      <dsp:spPr>
        <a:xfrm>
          <a:off x="2081330" y="0"/>
          <a:ext cx="1032495" cy="39350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latin typeface="+mn-lt"/>
              <a:cs typeface="Times New Roman" panose="02020603050405020304" pitchFamily="18" charset="0"/>
            </a:rPr>
            <a:t>WARTOŚCI</a:t>
          </a:r>
        </a:p>
      </dsp:txBody>
      <dsp:txXfrm>
        <a:off x="2278080" y="0"/>
        <a:ext cx="638995" cy="393500"/>
      </dsp:txXfrm>
    </dsp:sp>
    <dsp:sp modelId="{A2D84D73-6F6F-433F-BC27-5DF250FD05D8}">
      <dsp:nvSpPr>
        <dsp:cNvPr id="0" name=""/>
        <dsp:cNvSpPr/>
      </dsp:nvSpPr>
      <dsp:spPr>
        <a:xfrm>
          <a:off x="3010575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NORMY SPOŁECZNE</a:t>
          </a:r>
        </a:p>
      </dsp:txBody>
      <dsp:txXfrm>
        <a:off x="3207325" y="0"/>
        <a:ext cx="638995" cy="393500"/>
      </dsp:txXfrm>
    </dsp:sp>
    <dsp:sp modelId="{19D2E313-533F-4918-B2FA-F9ED8EBA4571}">
      <dsp:nvSpPr>
        <dsp:cNvPr id="0" name=""/>
        <dsp:cNvSpPr/>
      </dsp:nvSpPr>
      <dsp:spPr>
        <a:xfrm>
          <a:off x="3939821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ŚRODOWISKO SZKOLNE</a:t>
          </a:r>
        </a:p>
      </dsp:txBody>
      <dsp:txXfrm>
        <a:off x="4136571" y="0"/>
        <a:ext cx="638995" cy="393500"/>
      </dsp:txXfrm>
    </dsp:sp>
    <dsp:sp modelId="{A5B85D5E-4CAD-439A-A9A2-D2FAD234D665}">
      <dsp:nvSpPr>
        <dsp:cNvPr id="0" name=""/>
        <dsp:cNvSpPr/>
      </dsp:nvSpPr>
      <dsp:spPr>
        <a:xfrm>
          <a:off x="4869067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CZAS WOLNY</a:t>
          </a:r>
        </a:p>
      </dsp:txBody>
      <dsp:txXfrm>
        <a:off x="5065817" y="0"/>
        <a:ext cx="638995" cy="393500"/>
      </dsp:txXfrm>
    </dsp:sp>
    <dsp:sp modelId="{64A032AE-429F-4424-AE17-99E0310F9915}">
      <dsp:nvSpPr>
        <dsp:cNvPr id="0" name=""/>
        <dsp:cNvSpPr/>
      </dsp:nvSpPr>
      <dsp:spPr>
        <a:xfrm>
          <a:off x="5798312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UŻYWKI</a:t>
          </a:r>
        </a:p>
      </dsp:txBody>
      <dsp:txXfrm>
        <a:off x="5995062" y="0"/>
        <a:ext cx="638995" cy="393500"/>
      </dsp:txXfrm>
    </dsp:sp>
    <dsp:sp modelId="{CE8D580E-F42E-4FE0-9155-783D8775185B}">
      <dsp:nvSpPr>
        <dsp:cNvPr id="0" name=""/>
        <dsp:cNvSpPr/>
      </dsp:nvSpPr>
      <dsp:spPr>
        <a:xfrm>
          <a:off x="6727558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KONDYCJA PSYCHICZNA</a:t>
          </a:r>
        </a:p>
      </dsp:txBody>
      <dsp:txXfrm>
        <a:off x="6924308" y="0"/>
        <a:ext cx="638995" cy="393500"/>
      </dsp:txXfrm>
    </dsp:sp>
    <dsp:sp modelId="{D5DBAD99-3A52-4F12-99D7-34C44494858F}">
      <dsp:nvSpPr>
        <dsp:cNvPr id="0" name=""/>
        <dsp:cNvSpPr/>
      </dsp:nvSpPr>
      <dsp:spPr>
        <a:xfrm>
          <a:off x="7656804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PRZEMOC</a:t>
          </a:r>
        </a:p>
      </dsp:txBody>
      <dsp:txXfrm>
        <a:off x="7853554" y="0"/>
        <a:ext cx="638995" cy="393500"/>
      </dsp:txXfrm>
    </dsp:sp>
    <dsp:sp modelId="{0750DA2E-8FDC-4EDC-9343-69EFE3008C2C}">
      <dsp:nvSpPr>
        <dsp:cNvPr id="0" name=""/>
        <dsp:cNvSpPr/>
      </dsp:nvSpPr>
      <dsp:spPr>
        <a:xfrm>
          <a:off x="8586050" y="0"/>
          <a:ext cx="1032495" cy="393500"/>
        </a:xfrm>
        <a:prstGeom prst="chevron">
          <a:avLst/>
        </a:prstGeom>
        <a:solidFill>
          <a:prstClr val="white">
            <a:lumMod val="8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00" b="1" i="0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ŚRODOWSIKO RODZINNE</a:t>
          </a:r>
        </a:p>
      </dsp:txBody>
      <dsp:txXfrm>
        <a:off x="8782800" y="0"/>
        <a:ext cx="638995" cy="393500"/>
      </dsp:txXfrm>
    </dsp:sp>
    <dsp:sp modelId="{FB4C14A2-339B-461C-A9E9-A026C4A95174}">
      <dsp:nvSpPr>
        <dsp:cNvPr id="0" name=""/>
        <dsp:cNvSpPr/>
      </dsp:nvSpPr>
      <dsp:spPr>
        <a:xfrm>
          <a:off x="9515295" y="0"/>
          <a:ext cx="1173327" cy="393500"/>
        </a:xfrm>
        <a:prstGeom prst="chevron">
          <a:avLst/>
        </a:prstGeom>
        <a:solidFill>
          <a:srgbClr val="44546A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b="1" kern="1200" dirty="0">
              <a:solidFill>
                <a:prstClr val="white"/>
              </a:solidFill>
              <a:latin typeface="Calibri"/>
              <a:ea typeface="+mn-ea"/>
              <a:cs typeface="Times New Roman" panose="02020603050405020304" pitchFamily="18" charset="0"/>
            </a:rPr>
            <a:t>NIEPEŁNOSPRAWNOŚĆ</a:t>
          </a:r>
          <a:endParaRPr lang="pl-PL" sz="700" b="1" kern="1200" dirty="0">
            <a:solidFill>
              <a:prstClr val="white"/>
            </a:solidFill>
            <a:latin typeface="Calibri"/>
            <a:ea typeface="+mn-ea"/>
            <a:cs typeface="Times New Roman" panose="02020603050405020304" pitchFamily="18" charset="0"/>
          </a:endParaRPr>
        </a:p>
      </dsp:txBody>
      <dsp:txXfrm>
        <a:off x="9712045" y="0"/>
        <a:ext cx="779827" cy="39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0.95744</cdr:x>
      <cdr:y>0.71838</cdr:y>
    </cdr:from>
    <cdr:to>
      <cdr:x>0.95744</cdr:x>
      <cdr:y>0.83776</cdr:y>
    </cdr:to>
    <cdr:cxnSp macro="">
      <cdr:nvCxnSpPr>
        <cdr:cNvPr id="2" name="Łącznik prosty ze strzałką 1">
          <a:extLst xmlns:a="http://schemas.openxmlformats.org/drawingml/2006/main">
            <a:ext uri="{FF2B5EF4-FFF2-40B4-BE49-F238E27FC236}">
              <a16:creationId xmlns:a16="http://schemas.microsoft.com/office/drawing/2014/main" id="{86F50ACB-4DC3-4632-A926-CD318F04D8CE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5008930" y="1294670"/>
          <a:ext cx="0" cy="2151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0.8059</cdr:x>
      <cdr:y>0.3953</cdr:y>
    </cdr:from>
    <cdr:to>
      <cdr:x>0.87897</cdr:x>
      <cdr:y>0.45001</cdr:y>
    </cdr:to>
    <cdr:pic>
      <cdr:nvPicPr>
        <cdr:cNvPr id="3" name="Grafika 13" descr="Wykrzyknik">
          <a:extLst xmlns:a="http://schemas.openxmlformats.org/drawingml/2006/main">
            <a:ext uri="{FF2B5EF4-FFF2-40B4-BE49-F238E27FC236}">
              <a16:creationId xmlns:a16="http://schemas.microsoft.com/office/drawing/2014/main" id="{010A91AC-D7B7-46A6-A604-18E3DBE2510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287685" y="2123479"/>
          <a:ext cx="388800" cy="2938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0.89223</cdr:x>
      <cdr:y>0.32532</cdr:y>
    </cdr:from>
    <cdr:to>
      <cdr:x>0.96531</cdr:x>
      <cdr:y>0.38003</cdr:y>
    </cdr:to>
    <cdr:pic>
      <cdr:nvPicPr>
        <cdr:cNvPr id="4" name="Grafika 13" descr="Wykrzyknik">
          <a:extLst xmlns:a="http://schemas.openxmlformats.org/drawingml/2006/main">
            <a:ext uri="{FF2B5EF4-FFF2-40B4-BE49-F238E27FC236}">
              <a16:creationId xmlns:a16="http://schemas.microsoft.com/office/drawing/2014/main" id="{A830CEB4-EBD0-4156-BE01-AF1C6461A48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747035" y="1747559"/>
          <a:ext cx="388800" cy="2938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0.74806</cdr:x>
      <cdr:y>0.11408</cdr:y>
    </cdr:from>
    <cdr:to>
      <cdr:x>0.82114</cdr:x>
      <cdr:y>0.16878</cdr:y>
    </cdr:to>
    <cdr:pic>
      <cdr:nvPicPr>
        <cdr:cNvPr id="6" name="Grafika 13" descr="Wykrzyknik">
          <a:extLst xmlns:a="http://schemas.openxmlformats.org/drawingml/2006/main">
            <a:ext uri="{FF2B5EF4-FFF2-40B4-BE49-F238E27FC236}">
              <a16:creationId xmlns:a16="http://schemas.microsoft.com/office/drawing/2014/main" id="{A7218A1B-B8FE-46E2-A168-CAB6C681416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79981" y="612788"/>
          <a:ext cx="388800" cy="2938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0.76607</cdr:x>
      <cdr:y>0.4893</cdr:y>
    </cdr:from>
    <cdr:to>
      <cdr:x>0.83914</cdr:x>
      <cdr:y>0.544</cdr:y>
    </cdr:to>
    <cdr:pic>
      <cdr:nvPicPr>
        <cdr:cNvPr id="7" name="Grafika 13" descr="Wykrzyknik">
          <a:extLst xmlns:a="http://schemas.openxmlformats.org/drawingml/2006/main">
            <a:ext uri="{FF2B5EF4-FFF2-40B4-BE49-F238E27FC236}">
              <a16:creationId xmlns:a16="http://schemas.microsoft.com/office/drawing/2014/main" id="{A7218A1B-B8FE-46E2-A168-CAB6C681416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075776" y="2628404"/>
          <a:ext cx="388800" cy="2938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0.70032</cdr:x>
      <cdr:y>0.23472</cdr:y>
    </cdr:from>
    <cdr:to>
      <cdr:x>0.7734</cdr:x>
      <cdr:y>0.28942</cdr:y>
    </cdr:to>
    <cdr:pic>
      <cdr:nvPicPr>
        <cdr:cNvPr id="8" name="Grafika 13" descr="Wykrzyknik">
          <a:extLst xmlns:a="http://schemas.openxmlformats.org/drawingml/2006/main">
            <a:ext uri="{FF2B5EF4-FFF2-40B4-BE49-F238E27FC236}">
              <a16:creationId xmlns:a16="http://schemas.microsoft.com/office/drawing/2014/main" id="{9545B2E1-FFED-4AC2-B750-724F8CC2F98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725981" y="1260844"/>
          <a:ext cx="388800" cy="29385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D20EC-70BF-48D9-9E48-71CEFE72BDB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86379-B551-44CC-95FC-0EBC59108E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85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1F786-77C0-43FD-B624-AB636D85EA0B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76099-32E5-4EB8-BCB0-B9AA43D9BB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69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76099-32E5-4EB8-BCB0-B9AA43D9BB4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36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2222079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6568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13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26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1571223"/>
            <a:ext cx="7734300" cy="460574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3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7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996225"/>
            <a:ext cx="5181600" cy="41807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996225"/>
            <a:ext cx="5181600" cy="41807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9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88642"/>
            <a:ext cx="10517187" cy="8149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82283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8357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30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2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28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17432"/>
            <a:ext cx="3932237" cy="97879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1017431"/>
            <a:ext cx="6172200" cy="48436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1996226"/>
            <a:ext cx="3932237" cy="38727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6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1571223"/>
            <a:ext cx="3932237" cy="10716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10775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629974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81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875764"/>
            <a:ext cx="10515599" cy="112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228045"/>
            <a:ext cx="10515600" cy="394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46C1-E98E-4D2D-90EB-577857C157C5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F3D5-708B-4DD7-8A65-6952CB4278B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1596980" cy="1197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" y="49461"/>
            <a:ext cx="2199216" cy="7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emf"/><Relationship Id="rId12" Type="http://schemas.microsoft.com/office/2014/relationships/chartEx" Target="../charts/chartEx1.xml"/><Relationship Id="rId1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6" Type="http://schemas.microsoft.com/office/2014/relationships/chartEx" Target="../charts/chartEx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12.sv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svg"/><Relationship Id="rId14" Type="http://schemas.microsoft.com/office/2014/relationships/chartEx" Target="../charts/chartEx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chart" Target="../charts/chart4.xml"/><Relationship Id="rId4" Type="http://schemas.openxmlformats.org/officeDocument/2006/relationships/diagramQuickStyle" Target="../diagrams/quickStyle3.xml"/><Relationship Id="rId9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5.xml"/><Relationship Id="rId12" Type="http://schemas.openxmlformats.org/officeDocument/2006/relationships/image" Target="../media/image16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chart" Target="../charts/chart13.xml"/><Relationship Id="rId18" Type="http://schemas.openxmlformats.org/officeDocument/2006/relationships/chart" Target="../charts/chart18.xml"/><Relationship Id="rId3" Type="http://schemas.openxmlformats.org/officeDocument/2006/relationships/diagramLayout" Target="../diagrams/layout5.xml"/><Relationship Id="rId21" Type="http://schemas.openxmlformats.org/officeDocument/2006/relationships/image" Target="../media/image19.png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17" Type="http://schemas.openxmlformats.org/officeDocument/2006/relationships/chart" Target="../charts/chart17.xml"/><Relationship Id="rId2" Type="http://schemas.openxmlformats.org/officeDocument/2006/relationships/diagramData" Target="../diagrams/data5.xml"/><Relationship Id="rId16" Type="http://schemas.openxmlformats.org/officeDocument/2006/relationships/chart" Target="../charts/chart16.xml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openxmlformats.org/officeDocument/2006/relationships/chart" Target="../charts/chart11.xml"/><Relationship Id="rId5" Type="http://schemas.openxmlformats.org/officeDocument/2006/relationships/diagramColors" Target="../diagrams/colors5.xml"/><Relationship Id="rId15" Type="http://schemas.openxmlformats.org/officeDocument/2006/relationships/chart" Target="../charts/chart15.xml"/><Relationship Id="rId10" Type="http://schemas.openxmlformats.org/officeDocument/2006/relationships/chart" Target="../charts/chart10.xml"/><Relationship Id="rId19" Type="http://schemas.openxmlformats.org/officeDocument/2006/relationships/image" Target="../media/image15.png"/><Relationship Id="rId4" Type="http://schemas.openxmlformats.org/officeDocument/2006/relationships/diagramQuickStyle" Target="../diagrams/quickStyle5.xml"/><Relationship Id="rId9" Type="http://schemas.openxmlformats.org/officeDocument/2006/relationships/chart" Target="../charts/chart9.xml"/><Relationship Id="rId14" Type="http://schemas.openxmlformats.org/officeDocument/2006/relationships/chart" Target="../charts/chart14.xml"/><Relationship Id="rId22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19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openxmlformats.org/officeDocument/2006/relationships/chart" Target="../charts/chart21.xml"/><Relationship Id="rId5" Type="http://schemas.openxmlformats.org/officeDocument/2006/relationships/diagramColors" Target="../diagrams/colors7.xml"/><Relationship Id="rId10" Type="http://schemas.openxmlformats.org/officeDocument/2006/relationships/chart" Target="../charts/chart20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Layout" Target="../diagrams/layout8.xml"/><Relationship Id="rId7" Type="http://schemas.openxmlformats.org/officeDocument/2006/relationships/chart" Target="../charts/chart2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9.xml"/><Relationship Id="rId10" Type="http://schemas.openxmlformats.org/officeDocument/2006/relationships/chart" Target="../charts/chart26.xml"/><Relationship Id="rId4" Type="http://schemas.openxmlformats.org/officeDocument/2006/relationships/diagramLayout" Target="../diagrams/layout9.xml"/><Relationship Id="rId9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46A4D9E-E6A6-419C-8E02-49B80C472CA1}"/>
              </a:ext>
            </a:extLst>
          </p:cNvPr>
          <p:cNvSpPr txBox="1"/>
          <p:nvPr/>
        </p:nvSpPr>
        <p:spPr>
          <a:xfrm>
            <a:off x="1364138" y="1120676"/>
            <a:ext cx="9515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„Badania socjologiczne jako diagnoza Miasta – Raport  Styl życia dzieci i młodzieży 2023 </a:t>
            </a:r>
            <a:br>
              <a:rPr lang="pl-PL" sz="4800" b="1" dirty="0"/>
            </a:br>
            <a:r>
              <a:rPr lang="pl-PL" sz="4800" b="1" dirty="0"/>
              <a:t>i rekomendacje”</a:t>
            </a:r>
            <a:r>
              <a:rPr lang="pl-PL" sz="4800" dirty="0"/>
              <a:t> </a:t>
            </a:r>
            <a:endParaRPr lang="pl-PL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74BE5D9-A557-49C2-BD24-3021883FF0CF}"/>
              </a:ext>
            </a:extLst>
          </p:cNvPr>
          <p:cNvSpPr txBox="1"/>
          <p:nvPr/>
        </p:nvSpPr>
        <p:spPr>
          <a:xfrm>
            <a:off x="1364138" y="5559466"/>
            <a:ext cx="9515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Białystok, czerwiec 2023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8551838-7A60-4982-8D37-50B2B5C9C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69" y="3429000"/>
            <a:ext cx="3209748" cy="20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BIAŁOSTOCKIEJ AKADEMII RODZINY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CKU im. H. Sienkiewicza w Białymstoku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2020 - 2023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przykład realizacji wykorzystania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8EAE33F-5D97-4E05-A5F3-942550E67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97184"/>
              </p:ext>
            </p:extLst>
          </p:nvPr>
        </p:nvGraphicFramePr>
        <p:xfrm>
          <a:off x="2804160" y="1887630"/>
          <a:ext cx="6224831" cy="3949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4831">
                  <a:extLst>
                    <a:ext uri="{9D8B030D-6E8A-4147-A177-3AD203B41FA5}">
                      <a16:colId xmlns:a16="http://schemas.microsoft.com/office/drawing/2014/main" val="1120542127"/>
                    </a:ext>
                  </a:extLst>
                </a:gridCol>
              </a:tblGrid>
              <a:tr h="311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WYKŁADY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3723062590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Jak pomagać dziecku w nauce?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2717489424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Świat emocji dziecka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1986443096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Nie krzyczę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3837717124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Depresja młodzieży - jak rozumieć trudne zachowania młodzieży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77433696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Jak motywować dziecko do działania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3273718512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Świat z perspektywy nastolatka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1667089647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Wpływ pandemii na zdrowie psychiczne dzieci i młodzieży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4103053920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Jak rozmawiać z dziećmi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2746435895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Jak wychowywać dzieci odporne na złe wpływy?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3304305390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Okres dorastania a zaburzenia lękowe i depresyjne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1385349481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Jak rozmawiać z nastolatkami?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1803542312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Jak ustrzec dziecko przed uzależnieniem?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840977528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Jak rozwijać talenty - wykład z występem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394335165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Zdrowe nawyki dzieci i młodzieży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834880816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Dobre relacje z nastolatkiem – sposoby na porozumienie z dorastającym dzieckiem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1933575718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Niskie poczucie wartości u nastolatka. (Anoreksja, prychodietetyk, psychoterapeuta)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3272787056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</a:rPr>
                        <a:t>Uzależnienia cyfrowe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18" marR="39418" marT="0" marB="0" anchor="ctr"/>
                </a:tc>
                <a:extLst>
                  <a:ext uri="{0D108BD9-81ED-4DB2-BD59-A6C34878D82A}">
                    <a16:rowId xmlns:a16="http://schemas.microsoft.com/office/drawing/2014/main" val="1329937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22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BIAŁOSTOCKIEJ AKADEMII RODZINY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CKU im. H. Sienkiewicza w Białymstoku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2020 - 2023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przykład realizacji wykorzystania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6AA0EAA-1CB2-42AF-9D0B-D2D0DF001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48253"/>
              </p:ext>
            </p:extLst>
          </p:nvPr>
        </p:nvGraphicFramePr>
        <p:xfrm>
          <a:off x="2788601" y="2188165"/>
          <a:ext cx="6614795" cy="2943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4795">
                  <a:extLst>
                    <a:ext uri="{9D8B030D-6E8A-4147-A177-3AD203B41FA5}">
                      <a16:colId xmlns:a16="http://schemas.microsoft.com/office/drawing/2014/main" val="3593363583"/>
                    </a:ext>
                  </a:extLst>
                </a:gridCol>
              </a:tblGrid>
              <a:tr h="252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WARSZTATY DLA DZIECI I MŁODZIEŻY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7650753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</a:rPr>
                        <a:t>Robotyka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650793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</a:rPr>
                        <a:t>Zajęcia językowe dla dzieci  3-5 lat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234429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</a:rPr>
                        <a:t>Zabawy z drewnem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3645633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</a:rPr>
                        <a:t>Szachowe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47910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</a:rPr>
                        <a:t>Rysunek 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81641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</a:rPr>
                        <a:t>Warsztaty druku 3D oraz modelowania 3D dla młodzieży w wieku 12-15 lat.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796123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</a:rPr>
                        <a:t>Warsztaty chemiczne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665922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</a:rPr>
                        <a:t>Warsztaty dla młodzieży Trening skutecznego uczenia się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19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8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BIAŁOSTOCKIEJ AKADEMII RODZINY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CKU im. H. Sienkiewicza w Białymstoku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2020 - 2023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przykład realizacji wykorzystania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3FE2B2-6028-47FC-B613-4768634AE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78093"/>
              </p:ext>
            </p:extLst>
          </p:nvPr>
        </p:nvGraphicFramePr>
        <p:xfrm>
          <a:off x="2788601" y="2197146"/>
          <a:ext cx="6614795" cy="336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4795">
                  <a:extLst>
                    <a:ext uri="{9D8B030D-6E8A-4147-A177-3AD203B41FA5}">
                      <a16:colId xmlns:a16="http://schemas.microsoft.com/office/drawing/2014/main" val="3892929238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WARSZTATY KREATYWNO-ARTYSTYCZNE DLA RODZICÓW Z DZIEĆMI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376436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Garncarstwo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33892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Survival dla rodziców i dzieci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43238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Warsztaty kreatywne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2467929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ZAJECIA SPORTOWE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63240337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Zajęcia ogólnorozwojowe dla rodziców z dziećmi 3-5 lat.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92246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Zajęcia sportowe dla rodziców z dziećmi 7-11 lat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187871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Zajęcia umuzykalniające dla dzieci 2-3 z rodzicami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48338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Zajęcia RYTMODANCE dla dzieci 4 - 4,5 lat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113838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SPOTKANIA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82732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Porady psychologa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600019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</a:rPr>
                        <a:t>Spacer historyczny po Białymstoku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40610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</a:rPr>
                        <a:t>Konkurs plastyczny dla dzieci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675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3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46A4D9E-E6A6-419C-8E02-49B80C472CA1}"/>
              </a:ext>
            </a:extLst>
          </p:cNvPr>
          <p:cNvSpPr txBox="1"/>
          <p:nvPr/>
        </p:nvSpPr>
        <p:spPr>
          <a:xfrm>
            <a:off x="1364138" y="1392809"/>
            <a:ext cx="9515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 życia młodzieży Białegostoku</a:t>
            </a:r>
          </a:p>
          <a:p>
            <a:pPr algn="ctr"/>
            <a:r>
              <a:rPr lang="pl-PL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prezentacja wyników – wybrane elementy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74BE5D9-A557-49C2-BD24-3021883FF0CF}"/>
              </a:ext>
            </a:extLst>
          </p:cNvPr>
          <p:cNvSpPr txBox="1"/>
          <p:nvPr/>
        </p:nvSpPr>
        <p:spPr>
          <a:xfrm>
            <a:off x="1364138" y="5559466"/>
            <a:ext cx="9515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Białystok, czerwiec 2023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8551838-7A60-4982-8D37-50B2B5C9C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76" y="3587968"/>
            <a:ext cx="3209748" cy="20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446AEBF-EE2B-44F1-8BC7-9D1561D66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158332"/>
              </p:ext>
            </p:extLst>
          </p:nvPr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734D2FAA-CD1D-4DCD-80BF-1EA7D818F788}"/>
              </a:ext>
            </a:extLst>
          </p:cNvPr>
          <p:cNvSpPr txBox="1"/>
          <p:nvPr/>
        </p:nvSpPr>
        <p:spPr>
          <a:xfrm>
            <a:off x="738072" y="1168446"/>
            <a:ext cx="10715856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b="1" dirty="0">
                <a:solidFill>
                  <a:srgbClr val="DA0000"/>
                </a:solidFill>
                <a:cs typeface="Times New Roman" panose="02020603050405020304" pitchFamily="18" charset="0"/>
              </a:rPr>
              <a:t>CEL BADANIA</a:t>
            </a: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	Projekt badawczy realizowany był przez Departament Spraw Społecznych Urzędu Miejskiego 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w Białymstoku za pośrednictwem Pracowni Badań, Analiz i Strategii Rozwoju Edukacji przy Centrum Kształcenia Ustawicznego w Białymstoku. Badania na których opiera się raport to część większego przedsięwzięcia badań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longitudidalnych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białostockiej młodzieży szklonej, realizowanych co kilka lat od 1998 roku. Tego rodzaju badania pozwalają na wychwycenie zmian zachodzących w postawach i opiniach młodych ludzi. </a:t>
            </a: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b="1" dirty="0">
                <a:solidFill>
                  <a:srgbClr val="DA0000"/>
                </a:solidFill>
                <a:cs typeface="Times New Roman" panose="02020603050405020304" pitchFamily="18" charset="0"/>
              </a:rPr>
              <a:t>RESPONDENT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	W badaniu wzięli udział uczniowie VII i VIII klas szkół podstawowych oraz uczniowie szkół ponadpodstawowych z m. Białegostoku. </a:t>
            </a:r>
          </a:p>
          <a:p>
            <a:pPr algn="just">
              <a:lnSpc>
                <a:spcPts val="2000"/>
              </a:lnSpc>
              <a:spcAft>
                <a:spcPts val="1200"/>
              </a:spcAft>
            </a:pPr>
            <a:r>
              <a:rPr lang="pl-PL" b="1" dirty="0">
                <a:solidFill>
                  <a:srgbClr val="DA0000"/>
                </a:solidFill>
                <a:cs typeface="Times New Roman" panose="02020603050405020304" pitchFamily="18" charset="0"/>
              </a:rPr>
              <a:t>METODOLOGIA</a:t>
            </a:r>
          </a:p>
          <a:p>
            <a:pPr marL="457200" indent="-4572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Badanie ilościowe: bezpośrednie, standaryzowane wywiady kwestionariuszowe w wersji elektronicznej (CAWI),</a:t>
            </a:r>
          </a:p>
          <a:p>
            <a:pPr marL="457200" indent="-4572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Liczba zrealizowanych wywiadów N=3612 (29 szkół),</a:t>
            </a:r>
          </a:p>
          <a:p>
            <a:pPr marL="457200" indent="-4572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Badanie terenowe zrealizowano od października do grudnia 2022 roku.</a:t>
            </a:r>
          </a:p>
        </p:txBody>
      </p:sp>
    </p:spTree>
    <p:extLst>
      <p:ext uri="{BB962C8B-B14F-4D97-AF65-F5344CB8AC3E}">
        <p14:creationId xmlns:p14="http://schemas.microsoft.com/office/powerpoint/2010/main" val="103494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E0C2B820-72AC-4E3A-AEB7-8C7E40558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64716"/>
              </p:ext>
            </p:extLst>
          </p:nvPr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BE466D14-A0BD-489B-A026-6BCEE2CA72FB}"/>
              </a:ext>
            </a:extLst>
          </p:cNvPr>
          <p:cNvSpPr/>
          <p:nvPr/>
        </p:nvSpPr>
        <p:spPr>
          <a:xfrm>
            <a:off x="2589957" y="774472"/>
            <a:ext cx="266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Preferencje aksjologiczne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623663A-2735-4250-B411-9EF2D83D8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09" y="1524776"/>
            <a:ext cx="5763768" cy="3808447"/>
          </a:xfrm>
          <a:prstGeom prst="rect">
            <a:avLst/>
          </a:prstGeom>
        </p:spPr>
      </p:pic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4561CC83-C348-4C59-B30D-3345466D5C43}"/>
              </a:ext>
            </a:extLst>
          </p:cNvPr>
          <p:cNvCxnSpPr>
            <a:cxnSpLocks/>
          </p:cNvCxnSpPr>
          <p:nvPr/>
        </p:nvCxnSpPr>
        <p:spPr>
          <a:xfrm>
            <a:off x="6845476" y="1351037"/>
            <a:ext cx="0" cy="415592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a 18" descr="Mężczyzna">
            <a:extLst>
              <a:ext uri="{FF2B5EF4-FFF2-40B4-BE49-F238E27FC236}">
                <a16:creationId xmlns:a16="http://schemas.microsoft.com/office/drawing/2014/main" id="{69EAAB6C-E83D-41F5-BFD2-4102890F93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4446" y="2983447"/>
            <a:ext cx="914400" cy="914400"/>
          </a:xfrm>
          <a:prstGeom prst="rect">
            <a:avLst/>
          </a:prstGeom>
        </p:spPr>
      </p:pic>
      <p:pic>
        <p:nvPicPr>
          <p:cNvPr id="21" name="Grafika 20" descr="Kobieta">
            <a:extLst>
              <a:ext uri="{FF2B5EF4-FFF2-40B4-BE49-F238E27FC236}">
                <a16:creationId xmlns:a16="http://schemas.microsoft.com/office/drawing/2014/main" id="{2CC756B9-0F1F-4D54-B115-7718181BA7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89649" y="1243817"/>
            <a:ext cx="914400" cy="914400"/>
          </a:xfrm>
          <a:prstGeom prst="rect">
            <a:avLst/>
          </a:prstGeom>
        </p:spPr>
      </p:pic>
      <p:grpSp>
        <p:nvGrpSpPr>
          <p:cNvPr id="25" name="Grupa 24">
            <a:extLst>
              <a:ext uri="{FF2B5EF4-FFF2-40B4-BE49-F238E27FC236}">
                <a16:creationId xmlns:a16="http://schemas.microsoft.com/office/drawing/2014/main" id="{F960CEC4-ED58-43EB-A89D-2D63B003BBA9}"/>
              </a:ext>
            </a:extLst>
          </p:cNvPr>
          <p:cNvGrpSpPr/>
          <p:nvPr/>
        </p:nvGrpSpPr>
        <p:grpSpPr>
          <a:xfrm>
            <a:off x="7134446" y="4683642"/>
            <a:ext cx="914400" cy="1003947"/>
            <a:chOff x="7163508" y="3846513"/>
            <a:chExt cx="914400" cy="1003947"/>
          </a:xfrm>
        </p:grpSpPr>
        <p:pic>
          <p:nvPicPr>
            <p:cNvPr id="69" name="Grafika 68" descr="Mężczyzna">
              <a:extLst>
                <a:ext uri="{FF2B5EF4-FFF2-40B4-BE49-F238E27FC236}">
                  <a16:creationId xmlns:a16="http://schemas.microsoft.com/office/drawing/2014/main" id="{4FE44AEB-8D60-4C41-998D-5DAD202C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63508" y="3846513"/>
              <a:ext cx="914400" cy="914400"/>
            </a:xfrm>
            <a:prstGeom prst="rect">
              <a:avLst/>
            </a:prstGeom>
          </p:spPr>
        </p:pic>
        <p:sp>
          <p:nvSpPr>
            <p:cNvPr id="22" name="Grafika 67" descr="Kobieta">
              <a:extLst>
                <a:ext uri="{FF2B5EF4-FFF2-40B4-BE49-F238E27FC236}">
                  <a16:creationId xmlns:a16="http://schemas.microsoft.com/office/drawing/2014/main" id="{BE1EDFDC-52EA-4919-8113-4A8E7EA42ECA}"/>
                </a:ext>
              </a:extLst>
            </p:cNvPr>
            <p:cNvSpPr/>
            <p:nvPr/>
          </p:nvSpPr>
          <p:spPr>
            <a:xfrm>
              <a:off x="7317802" y="4078935"/>
              <a:ext cx="542925" cy="771525"/>
            </a:xfrm>
            <a:custGeom>
              <a:avLst/>
              <a:gdLst>
                <a:gd name="connsiteX0" fmla="*/ 64294 w 542925"/>
                <a:gd name="connsiteY0" fmla="*/ 273844 h 771525"/>
                <a:gd name="connsiteX1" fmla="*/ 273844 w 542925"/>
                <a:gd name="connsiteY1" fmla="*/ 64294 h 771525"/>
                <a:gd name="connsiteX2" fmla="*/ 483394 w 542925"/>
                <a:gd name="connsiteY2" fmla="*/ 273844 h 771525"/>
                <a:gd name="connsiteX3" fmla="*/ 273844 w 542925"/>
                <a:gd name="connsiteY3" fmla="*/ 483394 h 771525"/>
                <a:gd name="connsiteX4" fmla="*/ 64294 w 542925"/>
                <a:gd name="connsiteY4" fmla="*/ 273844 h 771525"/>
                <a:gd name="connsiteX5" fmla="*/ 540544 w 542925"/>
                <a:gd name="connsiteY5" fmla="*/ 273844 h 771525"/>
                <a:gd name="connsiteX6" fmla="*/ 273844 w 542925"/>
                <a:gd name="connsiteY6" fmla="*/ 7144 h 771525"/>
                <a:gd name="connsiteX7" fmla="*/ 7144 w 542925"/>
                <a:gd name="connsiteY7" fmla="*/ 273844 h 771525"/>
                <a:gd name="connsiteX8" fmla="*/ 245269 w 542925"/>
                <a:gd name="connsiteY8" fmla="*/ 538639 h 771525"/>
                <a:gd name="connsiteX9" fmla="*/ 245269 w 542925"/>
                <a:gd name="connsiteY9" fmla="*/ 635794 h 771525"/>
                <a:gd name="connsiteX10" fmla="*/ 169069 w 542925"/>
                <a:gd name="connsiteY10" fmla="*/ 635794 h 771525"/>
                <a:gd name="connsiteX11" fmla="*/ 169069 w 542925"/>
                <a:gd name="connsiteY11" fmla="*/ 692944 h 771525"/>
                <a:gd name="connsiteX12" fmla="*/ 245269 w 542925"/>
                <a:gd name="connsiteY12" fmla="*/ 692944 h 771525"/>
                <a:gd name="connsiteX13" fmla="*/ 245269 w 542925"/>
                <a:gd name="connsiteY13" fmla="*/ 769144 h 771525"/>
                <a:gd name="connsiteX14" fmla="*/ 302419 w 542925"/>
                <a:gd name="connsiteY14" fmla="*/ 769144 h 771525"/>
                <a:gd name="connsiteX15" fmla="*/ 302419 w 542925"/>
                <a:gd name="connsiteY15" fmla="*/ 692944 h 771525"/>
                <a:gd name="connsiteX16" fmla="*/ 378619 w 542925"/>
                <a:gd name="connsiteY16" fmla="*/ 692944 h 771525"/>
                <a:gd name="connsiteX17" fmla="*/ 378619 w 542925"/>
                <a:gd name="connsiteY17" fmla="*/ 635794 h 771525"/>
                <a:gd name="connsiteX18" fmla="*/ 302419 w 542925"/>
                <a:gd name="connsiteY18" fmla="*/ 635794 h 771525"/>
                <a:gd name="connsiteX19" fmla="*/ 302419 w 542925"/>
                <a:gd name="connsiteY19" fmla="*/ 538639 h 771525"/>
                <a:gd name="connsiteX20" fmla="*/ 540544 w 542925"/>
                <a:gd name="connsiteY20" fmla="*/ 27384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2925" h="771525">
                  <a:moveTo>
                    <a:pt x="64294" y="273844"/>
                  </a:moveTo>
                  <a:cubicBezTo>
                    <a:pt x="64294" y="158591"/>
                    <a:pt x="158591" y="64294"/>
                    <a:pt x="273844" y="64294"/>
                  </a:cubicBezTo>
                  <a:cubicBezTo>
                    <a:pt x="389096" y="64294"/>
                    <a:pt x="483394" y="158591"/>
                    <a:pt x="483394" y="273844"/>
                  </a:cubicBezTo>
                  <a:cubicBezTo>
                    <a:pt x="483394" y="389096"/>
                    <a:pt x="389096" y="483394"/>
                    <a:pt x="273844" y="483394"/>
                  </a:cubicBezTo>
                  <a:cubicBezTo>
                    <a:pt x="158591" y="483394"/>
                    <a:pt x="64294" y="389096"/>
                    <a:pt x="64294" y="273844"/>
                  </a:cubicBezTo>
                  <a:close/>
                  <a:moveTo>
                    <a:pt x="540544" y="273844"/>
                  </a:moveTo>
                  <a:cubicBezTo>
                    <a:pt x="540544" y="127159"/>
                    <a:pt x="420529" y="7144"/>
                    <a:pt x="273844" y="7144"/>
                  </a:cubicBezTo>
                  <a:cubicBezTo>
                    <a:pt x="127159" y="7144"/>
                    <a:pt x="7144" y="127159"/>
                    <a:pt x="7144" y="273844"/>
                  </a:cubicBezTo>
                  <a:cubicBezTo>
                    <a:pt x="7144" y="411004"/>
                    <a:pt x="111919" y="524351"/>
                    <a:pt x="245269" y="538639"/>
                  </a:cubicBezTo>
                  <a:lnTo>
                    <a:pt x="245269" y="635794"/>
                  </a:lnTo>
                  <a:lnTo>
                    <a:pt x="169069" y="635794"/>
                  </a:lnTo>
                  <a:lnTo>
                    <a:pt x="169069" y="692944"/>
                  </a:lnTo>
                  <a:lnTo>
                    <a:pt x="245269" y="692944"/>
                  </a:lnTo>
                  <a:lnTo>
                    <a:pt x="245269" y="769144"/>
                  </a:lnTo>
                  <a:lnTo>
                    <a:pt x="302419" y="769144"/>
                  </a:lnTo>
                  <a:lnTo>
                    <a:pt x="302419" y="692944"/>
                  </a:lnTo>
                  <a:lnTo>
                    <a:pt x="378619" y="692944"/>
                  </a:lnTo>
                  <a:lnTo>
                    <a:pt x="378619" y="635794"/>
                  </a:lnTo>
                  <a:lnTo>
                    <a:pt x="302419" y="635794"/>
                  </a:lnTo>
                  <a:lnTo>
                    <a:pt x="302419" y="538639"/>
                  </a:lnTo>
                  <a:cubicBezTo>
                    <a:pt x="435769" y="524351"/>
                    <a:pt x="540544" y="411004"/>
                    <a:pt x="540544" y="2738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4" name="Wykres 73">
                <a:extLst>
                  <a:ext uri="{FF2B5EF4-FFF2-40B4-BE49-F238E27FC236}">
                    <a16:creationId xmlns:a16="http://schemas.microsoft.com/office/drawing/2014/main" id="{2DB7BC9C-BB9C-4814-A539-59D61168D3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62789444"/>
                  </p:ext>
                </p:extLst>
              </p:nvPr>
            </p:nvGraphicFramePr>
            <p:xfrm>
              <a:off x="8268153" y="2676736"/>
              <a:ext cx="3725369" cy="1371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2"/>
              </a:graphicData>
            </a:graphic>
          </p:graphicFrame>
        </mc:Choice>
        <mc:Fallback xmlns="">
          <p:pic>
            <p:nvPicPr>
              <p:cNvPr id="74" name="Wykres 73">
                <a:extLst>
                  <a:ext uri="{FF2B5EF4-FFF2-40B4-BE49-F238E27FC236}">
                    <a16:creationId xmlns:a16="http://schemas.microsoft.com/office/drawing/2014/main" id="{2DB7BC9C-BB9C-4814-A539-59D61168D3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68153" y="2676736"/>
                <a:ext cx="3725369" cy="13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7" name="Wykres 76">
                <a:extLst>
                  <a:ext uri="{FF2B5EF4-FFF2-40B4-BE49-F238E27FC236}">
                    <a16:creationId xmlns:a16="http://schemas.microsoft.com/office/drawing/2014/main" id="{3C31D91F-A4B0-41F3-B8E1-E7971D584F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26316912"/>
                  </p:ext>
                </p:extLst>
              </p:nvPr>
            </p:nvGraphicFramePr>
            <p:xfrm>
              <a:off x="8337815" y="4401810"/>
              <a:ext cx="3538751" cy="17064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4"/>
              </a:graphicData>
            </a:graphic>
          </p:graphicFrame>
        </mc:Choice>
        <mc:Fallback xmlns="">
          <p:pic>
            <p:nvPicPr>
              <p:cNvPr id="77" name="Wykres 76">
                <a:extLst>
                  <a:ext uri="{FF2B5EF4-FFF2-40B4-BE49-F238E27FC236}">
                    <a16:creationId xmlns:a16="http://schemas.microsoft.com/office/drawing/2014/main" id="{3C31D91F-A4B0-41F3-B8E1-E7971D584F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7815" y="4401810"/>
                <a:ext cx="3538751" cy="1706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3" name="Wykres 82">
                <a:extLst>
                  <a:ext uri="{FF2B5EF4-FFF2-40B4-BE49-F238E27FC236}">
                    <a16:creationId xmlns:a16="http://schemas.microsoft.com/office/drawing/2014/main" id="{CE1D781E-0F08-410B-97FB-D480AF5EE46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74647974"/>
                  </p:ext>
                </p:extLst>
              </p:nvPr>
            </p:nvGraphicFramePr>
            <p:xfrm>
              <a:off x="8268153" y="863944"/>
              <a:ext cx="3608413" cy="17064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6"/>
              </a:graphicData>
            </a:graphic>
          </p:graphicFrame>
        </mc:Choice>
        <mc:Fallback xmlns="">
          <p:pic>
            <p:nvPicPr>
              <p:cNvPr id="83" name="Wykres 82">
                <a:extLst>
                  <a:ext uri="{FF2B5EF4-FFF2-40B4-BE49-F238E27FC236}">
                    <a16:creationId xmlns:a16="http://schemas.microsoft.com/office/drawing/2014/main" id="{CE1D781E-0F08-410B-97FB-D480AF5EE4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8153" y="863944"/>
                <a:ext cx="3608413" cy="17064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98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le tekstowe 59">
            <a:extLst>
              <a:ext uri="{FF2B5EF4-FFF2-40B4-BE49-F238E27FC236}">
                <a16:creationId xmlns:a16="http://schemas.microsoft.com/office/drawing/2014/main" id="{F3A843EC-EDEF-4F51-B86F-5B24A80F7B8F}"/>
              </a:ext>
            </a:extLst>
          </p:cNvPr>
          <p:cNvSpPr txBox="1"/>
          <p:nvPr/>
        </p:nvSpPr>
        <p:spPr>
          <a:xfrm>
            <a:off x="1848970" y="662964"/>
            <a:ext cx="84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Stosunek uczniów do wybranych norm społecznych na przestrzeni lat (2/3)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Diagram 75">
            <a:extLst>
              <a:ext uri="{FF2B5EF4-FFF2-40B4-BE49-F238E27FC236}">
                <a16:creationId xmlns:a16="http://schemas.microsoft.com/office/drawing/2014/main" id="{61822CEB-184A-458D-85D9-FE63217C3624}"/>
              </a:ext>
            </a:extLst>
          </p:cNvPr>
          <p:cNvGraphicFramePr/>
          <p:nvPr/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EE898A5-36E3-4AB7-8AAE-5D992A17477C}"/>
              </a:ext>
            </a:extLst>
          </p:cNvPr>
          <p:cNvSpPr txBox="1"/>
          <p:nvPr/>
        </p:nvSpPr>
        <p:spPr>
          <a:xfrm>
            <a:off x="340618" y="1384744"/>
            <a:ext cx="2412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/>
              <a:t>Współżycia seksualnego przed ślubem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60949E0-86A6-4524-B1DC-594709F8CDB7}"/>
              </a:ext>
            </a:extLst>
          </p:cNvPr>
          <p:cNvCxnSpPr>
            <a:cxnSpLocks/>
          </p:cNvCxnSpPr>
          <p:nvPr/>
        </p:nvCxnSpPr>
        <p:spPr>
          <a:xfrm>
            <a:off x="5697146" y="1369773"/>
            <a:ext cx="0" cy="200656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CAD2AA8-7321-4372-B844-0E656E9475D7}"/>
              </a:ext>
            </a:extLst>
          </p:cNvPr>
          <p:cNvCxnSpPr>
            <a:cxnSpLocks/>
          </p:cNvCxnSpPr>
          <p:nvPr/>
        </p:nvCxnSpPr>
        <p:spPr>
          <a:xfrm flipH="1">
            <a:off x="1265822" y="3770449"/>
            <a:ext cx="30775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E368DE2-CECB-4AE5-86FD-AB960A6274C7}"/>
              </a:ext>
            </a:extLst>
          </p:cNvPr>
          <p:cNvSpPr txBox="1"/>
          <p:nvPr/>
        </p:nvSpPr>
        <p:spPr>
          <a:xfrm>
            <a:off x="340618" y="3962714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/>
              <a:t>Środków antykoncepcyjnych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82BF7DF4-1676-4CEE-BAF4-E750BDA49221}"/>
              </a:ext>
            </a:extLst>
          </p:cNvPr>
          <p:cNvCxnSpPr>
            <a:cxnSpLocks/>
          </p:cNvCxnSpPr>
          <p:nvPr/>
        </p:nvCxnSpPr>
        <p:spPr>
          <a:xfrm>
            <a:off x="5697146" y="3962714"/>
            <a:ext cx="0" cy="200656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6F6FFDB1-DD2D-44EB-8532-047829469FB7}"/>
              </a:ext>
            </a:extLst>
          </p:cNvPr>
          <p:cNvCxnSpPr>
            <a:cxnSpLocks/>
          </p:cNvCxnSpPr>
          <p:nvPr/>
        </p:nvCxnSpPr>
        <p:spPr>
          <a:xfrm flipH="1">
            <a:off x="7586658" y="3768836"/>
            <a:ext cx="30775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63FF696-FC10-4612-A8D2-6FF9A8B6EA6D}"/>
              </a:ext>
            </a:extLst>
          </p:cNvPr>
          <p:cNvSpPr txBox="1"/>
          <p:nvPr/>
        </p:nvSpPr>
        <p:spPr>
          <a:xfrm>
            <a:off x="6170249" y="1371914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/>
              <a:t>Przerywania ciąży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B170AC9-C16D-49FA-A28F-953ADC80F34F}"/>
              </a:ext>
            </a:extLst>
          </p:cNvPr>
          <p:cNvSpPr txBox="1"/>
          <p:nvPr/>
        </p:nvSpPr>
        <p:spPr>
          <a:xfrm>
            <a:off x="6170249" y="3962714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/>
              <a:t>Niewierności małżeńskiej</a:t>
            </a:r>
          </a:p>
        </p:txBody>
      </p:sp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B1FAA3A0-7FDD-432D-BDCA-5AB3D7F94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636190"/>
              </p:ext>
            </p:extLst>
          </p:nvPr>
        </p:nvGraphicFramePr>
        <p:xfrm>
          <a:off x="340618" y="1633524"/>
          <a:ext cx="4992100" cy="194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A4D6277D-4862-4DA2-A4F1-5104AEF4AAAE}"/>
              </a:ext>
            </a:extLst>
          </p:cNvPr>
          <p:cNvCxnSpPr>
            <a:cxnSpLocks/>
          </p:cNvCxnSpPr>
          <p:nvPr/>
        </p:nvCxnSpPr>
        <p:spPr>
          <a:xfrm flipV="1">
            <a:off x="5117566" y="3161183"/>
            <a:ext cx="0" cy="215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Wykres 27">
            <a:extLst>
              <a:ext uri="{FF2B5EF4-FFF2-40B4-BE49-F238E27FC236}">
                <a16:creationId xmlns:a16="http://schemas.microsoft.com/office/drawing/2014/main" id="{89A534A2-4BA5-4351-9438-0A5FBB3C2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480137"/>
              </p:ext>
            </p:extLst>
          </p:nvPr>
        </p:nvGraphicFramePr>
        <p:xfrm>
          <a:off x="467459" y="4333153"/>
          <a:ext cx="4865259" cy="178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C6938152-E81B-4FA3-8CD7-32709F2DAFC0}"/>
              </a:ext>
            </a:extLst>
          </p:cNvPr>
          <p:cNvCxnSpPr>
            <a:cxnSpLocks/>
          </p:cNvCxnSpPr>
          <p:nvPr/>
        </p:nvCxnSpPr>
        <p:spPr>
          <a:xfrm flipV="1">
            <a:off x="5117566" y="5641845"/>
            <a:ext cx="0" cy="215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Wykres 30">
            <a:extLst>
              <a:ext uri="{FF2B5EF4-FFF2-40B4-BE49-F238E27FC236}">
                <a16:creationId xmlns:a16="http://schemas.microsoft.com/office/drawing/2014/main" id="{99535CED-B44B-4890-B49F-F14EC2655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862682"/>
              </p:ext>
            </p:extLst>
          </p:nvPr>
        </p:nvGraphicFramePr>
        <p:xfrm>
          <a:off x="5985832" y="1714528"/>
          <a:ext cx="5681131" cy="186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86F50ACB-4DC3-4632-A926-CD318F04D8CE}"/>
              </a:ext>
            </a:extLst>
          </p:cNvPr>
          <p:cNvCxnSpPr>
            <a:cxnSpLocks/>
          </p:cNvCxnSpPr>
          <p:nvPr/>
        </p:nvCxnSpPr>
        <p:spPr>
          <a:xfrm flipV="1">
            <a:off x="11401825" y="3138614"/>
            <a:ext cx="0" cy="215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Wykres 32">
            <a:extLst>
              <a:ext uri="{FF2B5EF4-FFF2-40B4-BE49-F238E27FC236}">
                <a16:creationId xmlns:a16="http://schemas.microsoft.com/office/drawing/2014/main" id="{365441C5-02ED-4974-91EE-99560CD65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500118"/>
              </p:ext>
            </p:extLst>
          </p:nvPr>
        </p:nvGraphicFramePr>
        <p:xfrm>
          <a:off x="6170248" y="4224324"/>
          <a:ext cx="5554290" cy="180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7882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le tekstowe 59">
            <a:extLst>
              <a:ext uri="{FF2B5EF4-FFF2-40B4-BE49-F238E27FC236}">
                <a16:creationId xmlns:a16="http://schemas.microsoft.com/office/drawing/2014/main" id="{F3A843EC-EDEF-4F51-B86F-5B24A80F7B8F}"/>
              </a:ext>
            </a:extLst>
          </p:cNvPr>
          <p:cNvSpPr txBox="1"/>
          <p:nvPr/>
        </p:nvSpPr>
        <p:spPr>
          <a:xfrm>
            <a:off x="1014084" y="834282"/>
            <a:ext cx="428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Chęć uczęszczania do szkoły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Diagram 75">
            <a:extLst>
              <a:ext uri="{FF2B5EF4-FFF2-40B4-BE49-F238E27FC236}">
                <a16:creationId xmlns:a16="http://schemas.microsoft.com/office/drawing/2014/main" id="{61822CEB-184A-458D-85D9-FE63217C3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922795"/>
              </p:ext>
            </p:extLst>
          </p:nvPr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60949E0-86A6-4524-B1DC-594709F8CDB7}"/>
              </a:ext>
            </a:extLst>
          </p:cNvPr>
          <p:cNvCxnSpPr>
            <a:cxnSpLocks/>
          </p:cNvCxnSpPr>
          <p:nvPr/>
        </p:nvCxnSpPr>
        <p:spPr>
          <a:xfrm>
            <a:off x="5968549" y="1422438"/>
            <a:ext cx="0" cy="200656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CAD2AA8-7321-4372-B844-0E656E9475D7}"/>
              </a:ext>
            </a:extLst>
          </p:cNvPr>
          <p:cNvCxnSpPr>
            <a:cxnSpLocks/>
          </p:cNvCxnSpPr>
          <p:nvPr/>
        </p:nvCxnSpPr>
        <p:spPr>
          <a:xfrm flipH="1">
            <a:off x="1325692" y="3508056"/>
            <a:ext cx="30775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6F6FFDB1-DD2D-44EB-8532-047829469FB7}"/>
              </a:ext>
            </a:extLst>
          </p:cNvPr>
          <p:cNvCxnSpPr>
            <a:cxnSpLocks/>
          </p:cNvCxnSpPr>
          <p:nvPr/>
        </p:nvCxnSpPr>
        <p:spPr>
          <a:xfrm flipH="1">
            <a:off x="7377172" y="3508056"/>
            <a:ext cx="30775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Wykres 33">
            <a:extLst>
              <a:ext uri="{FF2B5EF4-FFF2-40B4-BE49-F238E27FC236}">
                <a16:creationId xmlns:a16="http://schemas.microsoft.com/office/drawing/2014/main" id="{BF7DB9AA-B0DB-424F-98A6-BDCB3AEF3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297976"/>
              </p:ext>
            </p:extLst>
          </p:nvPr>
        </p:nvGraphicFramePr>
        <p:xfrm>
          <a:off x="228629" y="1265742"/>
          <a:ext cx="5568751" cy="21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0E1F47D9-4BD6-4FA8-8FBC-0EF20BDA2E20}"/>
              </a:ext>
            </a:extLst>
          </p:cNvPr>
          <p:cNvCxnSpPr/>
          <p:nvPr/>
        </p:nvCxnSpPr>
        <p:spPr>
          <a:xfrm flipV="1">
            <a:off x="5615023" y="2667124"/>
            <a:ext cx="0" cy="389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658FC5C3-0AC6-4D4B-8767-58F784239A7C}"/>
              </a:ext>
            </a:extLst>
          </p:cNvPr>
          <p:cNvSpPr txBox="1"/>
          <p:nvPr/>
        </p:nvSpPr>
        <p:spPr>
          <a:xfrm>
            <a:off x="6569867" y="834282"/>
            <a:ext cx="428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Poczucie bezpieczeństwa w szkole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Wykres 53">
            <a:extLst>
              <a:ext uri="{FF2B5EF4-FFF2-40B4-BE49-F238E27FC236}">
                <a16:creationId xmlns:a16="http://schemas.microsoft.com/office/drawing/2014/main" id="{42FE1FD2-088C-4083-BD4B-D7559C2A4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92538"/>
              </p:ext>
            </p:extLst>
          </p:nvPr>
        </p:nvGraphicFramePr>
        <p:xfrm>
          <a:off x="6421726" y="1245931"/>
          <a:ext cx="5158422" cy="218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8992C34F-DF13-422C-983B-CCB50A78BC04}"/>
              </a:ext>
            </a:extLst>
          </p:cNvPr>
          <p:cNvCxnSpPr/>
          <p:nvPr/>
        </p:nvCxnSpPr>
        <p:spPr>
          <a:xfrm flipV="1">
            <a:off x="9802722" y="2731653"/>
            <a:ext cx="0" cy="389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FA4A71B-28A2-492A-BF6C-ECC070FED593}"/>
              </a:ext>
            </a:extLst>
          </p:cNvPr>
          <p:cNvSpPr txBox="1"/>
          <p:nvPr/>
        </p:nvSpPr>
        <p:spPr>
          <a:xfrm>
            <a:off x="3665200" y="3770478"/>
            <a:ext cx="428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realizowania swoich pasji w szkole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afika 3" descr="Szeroko uśmiechnięta twarz bez wypełnienia">
            <a:extLst>
              <a:ext uri="{FF2B5EF4-FFF2-40B4-BE49-F238E27FC236}">
                <a16:creationId xmlns:a16="http://schemas.microsoft.com/office/drawing/2014/main" id="{F8EA3445-C768-44EF-889B-9628A2E0E896}"/>
              </a:ext>
            </a:extLst>
          </p:cNvPr>
          <p:cNvGrpSpPr/>
          <p:nvPr/>
        </p:nvGrpSpPr>
        <p:grpSpPr>
          <a:xfrm>
            <a:off x="3170346" y="4399914"/>
            <a:ext cx="644400" cy="626400"/>
            <a:chOff x="6851439" y="3349944"/>
            <a:chExt cx="914400" cy="914400"/>
          </a:xfrm>
        </p:grpSpPr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A00B6C49-7054-4192-9FF4-CCB6349EDD8C}"/>
                </a:ext>
              </a:extLst>
            </p:cNvPr>
            <p:cNvSpPr/>
            <p:nvPr/>
          </p:nvSpPr>
          <p:spPr>
            <a:xfrm>
              <a:off x="7396745" y="3685700"/>
              <a:ext cx="123825" cy="123825"/>
            </a:xfrm>
            <a:custGeom>
              <a:avLst/>
              <a:gdLst>
                <a:gd name="connsiteX0" fmla="*/ 121444 w 123825"/>
                <a:gd name="connsiteY0" fmla="*/ 64294 h 123825"/>
                <a:gd name="connsiteX1" fmla="*/ 64294 w 123825"/>
                <a:gd name="connsiteY1" fmla="*/ 121444 h 123825"/>
                <a:gd name="connsiteX2" fmla="*/ 7144 w 123825"/>
                <a:gd name="connsiteY2" fmla="*/ 64294 h 123825"/>
                <a:gd name="connsiteX3" fmla="*/ 64294 w 123825"/>
                <a:gd name="connsiteY3" fmla="*/ 7144 h 123825"/>
                <a:gd name="connsiteX4" fmla="*/ 121444 w 123825"/>
                <a:gd name="connsiteY4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1444" y="64294"/>
                  </a:moveTo>
                  <a:cubicBezTo>
                    <a:pt x="121444" y="95857"/>
                    <a:pt x="95857" y="121444"/>
                    <a:pt x="64294" y="121444"/>
                  </a:cubicBezTo>
                  <a:cubicBezTo>
                    <a:pt x="32731" y="121444"/>
                    <a:pt x="7144" y="95857"/>
                    <a:pt x="7144" y="64294"/>
                  </a:cubicBezTo>
                  <a:cubicBezTo>
                    <a:pt x="7144" y="32731"/>
                    <a:pt x="32731" y="7144"/>
                    <a:pt x="64294" y="7144"/>
                  </a:cubicBezTo>
                  <a:cubicBezTo>
                    <a:pt x="95857" y="7144"/>
                    <a:pt x="121444" y="32731"/>
                    <a:pt x="121444" y="64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F99B18DA-1952-402E-922D-A740721B8360}"/>
                </a:ext>
              </a:extLst>
            </p:cNvPr>
            <p:cNvSpPr/>
            <p:nvPr/>
          </p:nvSpPr>
          <p:spPr>
            <a:xfrm>
              <a:off x="7091945" y="3685700"/>
              <a:ext cx="123825" cy="123825"/>
            </a:xfrm>
            <a:custGeom>
              <a:avLst/>
              <a:gdLst>
                <a:gd name="connsiteX0" fmla="*/ 121444 w 123825"/>
                <a:gd name="connsiteY0" fmla="*/ 64294 h 123825"/>
                <a:gd name="connsiteX1" fmla="*/ 64294 w 123825"/>
                <a:gd name="connsiteY1" fmla="*/ 121444 h 123825"/>
                <a:gd name="connsiteX2" fmla="*/ 7144 w 123825"/>
                <a:gd name="connsiteY2" fmla="*/ 64294 h 123825"/>
                <a:gd name="connsiteX3" fmla="*/ 64294 w 123825"/>
                <a:gd name="connsiteY3" fmla="*/ 7144 h 123825"/>
                <a:gd name="connsiteX4" fmla="*/ 121444 w 123825"/>
                <a:gd name="connsiteY4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1444" y="64294"/>
                  </a:moveTo>
                  <a:cubicBezTo>
                    <a:pt x="121444" y="95857"/>
                    <a:pt x="95857" y="121444"/>
                    <a:pt x="64294" y="121444"/>
                  </a:cubicBezTo>
                  <a:cubicBezTo>
                    <a:pt x="32731" y="121444"/>
                    <a:pt x="7144" y="95857"/>
                    <a:pt x="7144" y="64294"/>
                  </a:cubicBezTo>
                  <a:cubicBezTo>
                    <a:pt x="7144" y="32731"/>
                    <a:pt x="32731" y="7144"/>
                    <a:pt x="64294" y="7144"/>
                  </a:cubicBezTo>
                  <a:cubicBezTo>
                    <a:pt x="95857" y="7144"/>
                    <a:pt x="121444" y="32731"/>
                    <a:pt x="121444" y="64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47385D01-2130-4B95-8E3E-D5201E291794}"/>
                </a:ext>
              </a:extLst>
            </p:cNvPr>
            <p:cNvSpPr/>
            <p:nvPr/>
          </p:nvSpPr>
          <p:spPr>
            <a:xfrm>
              <a:off x="7087183" y="3933350"/>
              <a:ext cx="438150" cy="142875"/>
            </a:xfrm>
            <a:custGeom>
              <a:avLst/>
              <a:gdLst>
                <a:gd name="connsiteX0" fmla="*/ 221456 w 438150"/>
                <a:gd name="connsiteY0" fmla="*/ 7144 h 142875"/>
                <a:gd name="connsiteX1" fmla="*/ 7144 w 438150"/>
                <a:gd name="connsiteY1" fmla="*/ 7144 h 142875"/>
                <a:gd name="connsiteX2" fmla="*/ 221456 w 438150"/>
                <a:gd name="connsiteY2" fmla="*/ 140494 h 142875"/>
                <a:gd name="connsiteX3" fmla="*/ 435769 w 438150"/>
                <a:gd name="connsiteY3" fmla="*/ 7144 h 142875"/>
                <a:gd name="connsiteX4" fmla="*/ 221456 w 43815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142875">
                  <a:moveTo>
                    <a:pt x="221456" y="7144"/>
                  </a:moveTo>
                  <a:lnTo>
                    <a:pt x="7144" y="7144"/>
                  </a:lnTo>
                  <a:cubicBezTo>
                    <a:pt x="46196" y="86201"/>
                    <a:pt x="127159" y="140494"/>
                    <a:pt x="221456" y="140494"/>
                  </a:cubicBezTo>
                  <a:cubicBezTo>
                    <a:pt x="315754" y="140494"/>
                    <a:pt x="396716" y="86201"/>
                    <a:pt x="435769" y="7144"/>
                  </a:cubicBezTo>
                  <a:lnTo>
                    <a:pt x="221456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0AEA5232-F3B0-400A-8A81-55AB38A362F6}"/>
                </a:ext>
              </a:extLst>
            </p:cNvPr>
            <p:cNvSpPr/>
            <p:nvPr/>
          </p:nvSpPr>
          <p:spPr>
            <a:xfrm>
              <a:off x="6939545" y="3438050"/>
              <a:ext cx="733425" cy="733425"/>
            </a:xfrm>
            <a:custGeom>
              <a:avLst/>
              <a:gdLst>
                <a:gd name="connsiteX0" fmla="*/ 369094 w 733425"/>
                <a:gd name="connsiteY0" fmla="*/ 45244 h 733425"/>
                <a:gd name="connsiteX1" fmla="*/ 692944 w 733425"/>
                <a:gd name="connsiteY1" fmla="*/ 369094 h 733425"/>
                <a:gd name="connsiteX2" fmla="*/ 369094 w 733425"/>
                <a:gd name="connsiteY2" fmla="*/ 692944 h 733425"/>
                <a:gd name="connsiteX3" fmla="*/ 45244 w 733425"/>
                <a:gd name="connsiteY3" fmla="*/ 369094 h 733425"/>
                <a:gd name="connsiteX4" fmla="*/ 369094 w 733425"/>
                <a:gd name="connsiteY4" fmla="*/ 45244 h 733425"/>
                <a:gd name="connsiteX5" fmla="*/ 369094 w 733425"/>
                <a:gd name="connsiteY5" fmla="*/ 7144 h 733425"/>
                <a:gd name="connsiteX6" fmla="*/ 7144 w 733425"/>
                <a:gd name="connsiteY6" fmla="*/ 369094 h 733425"/>
                <a:gd name="connsiteX7" fmla="*/ 369094 w 733425"/>
                <a:gd name="connsiteY7" fmla="*/ 731044 h 733425"/>
                <a:gd name="connsiteX8" fmla="*/ 731044 w 733425"/>
                <a:gd name="connsiteY8" fmla="*/ 369094 h 733425"/>
                <a:gd name="connsiteX9" fmla="*/ 369094 w 733425"/>
                <a:gd name="connsiteY9" fmla="*/ 7144 h 733425"/>
                <a:gd name="connsiteX10" fmla="*/ 369094 w 733425"/>
                <a:gd name="connsiteY10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25" h="733425">
                  <a:moveTo>
                    <a:pt x="369094" y="45244"/>
                  </a:moveTo>
                  <a:cubicBezTo>
                    <a:pt x="547211" y="45244"/>
                    <a:pt x="692944" y="190976"/>
                    <a:pt x="692944" y="369094"/>
                  </a:cubicBezTo>
                  <a:cubicBezTo>
                    <a:pt x="692944" y="547211"/>
                    <a:pt x="547211" y="692944"/>
                    <a:pt x="369094" y="692944"/>
                  </a:cubicBezTo>
                  <a:cubicBezTo>
                    <a:pt x="190976" y="692944"/>
                    <a:pt x="45244" y="547211"/>
                    <a:pt x="45244" y="369094"/>
                  </a:cubicBezTo>
                  <a:cubicBezTo>
                    <a:pt x="45244" y="190976"/>
                    <a:pt x="190976" y="45244"/>
                    <a:pt x="369094" y="45244"/>
                  </a:cubicBezTo>
                  <a:moveTo>
                    <a:pt x="369094" y="7144"/>
                  </a:moveTo>
                  <a:cubicBezTo>
                    <a:pt x="169069" y="7144"/>
                    <a:pt x="7144" y="169069"/>
                    <a:pt x="7144" y="369094"/>
                  </a:cubicBezTo>
                  <a:cubicBezTo>
                    <a:pt x="7144" y="569119"/>
                    <a:pt x="169069" y="731044"/>
                    <a:pt x="369094" y="731044"/>
                  </a:cubicBezTo>
                  <a:cubicBezTo>
                    <a:pt x="569119" y="731044"/>
                    <a:pt x="731044" y="569119"/>
                    <a:pt x="731044" y="369094"/>
                  </a:cubicBezTo>
                  <a:cubicBezTo>
                    <a:pt x="731044" y="169069"/>
                    <a:pt x="569119" y="7144"/>
                    <a:pt x="369094" y="7144"/>
                  </a:cubicBezTo>
                  <a:lnTo>
                    <a:pt x="36909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3" name="Grafika 5" descr="Uśmiechnięta twarz bez wypełnienia">
            <a:extLst>
              <a:ext uri="{FF2B5EF4-FFF2-40B4-BE49-F238E27FC236}">
                <a16:creationId xmlns:a16="http://schemas.microsoft.com/office/drawing/2014/main" id="{FC9D3CCD-B8E4-40F3-B922-D5E63F01C089}"/>
              </a:ext>
            </a:extLst>
          </p:cNvPr>
          <p:cNvGrpSpPr/>
          <p:nvPr/>
        </p:nvGrpSpPr>
        <p:grpSpPr>
          <a:xfrm>
            <a:off x="4324442" y="4379530"/>
            <a:ext cx="644400" cy="626400"/>
            <a:chOff x="7001439" y="3499944"/>
            <a:chExt cx="914400" cy="914400"/>
          </a:xfrm>
        </p:grpSpPr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F71960BB-0BAF-41D3-8482-B78D2DE9B3C1}"/>
                </a:ext>
              </a:extLst>
            </p:cNvPr>
            <p:cNvSpPr/>
            <p:nvPr/>
          </p:nvSpPr>
          <p:spPr>
            <a:xfrm>
              <a:off x="7241945" y="3835700"/>
              <a:ext cx="123825" cy="123825"/>
            </a:xfrm>
            <a:custGeom>
              <a:avLst/>
              <a:gdLst>
                <a:gd name="connsiteX0" fmla="*/ 121444 w 123825"/>
                <a:gd name="connsiteY0" fmla="*/ 64294 h 123825"/>
                <a:gd name="connsiteX1" fmla="*/ 64294 w 123825"/>
                <a:gd name="connsiteY1" fmla="*/ 121444 h 123825"/>
                <a:gd name="connsiteX2" fmla="*/ 7144 w 123825"/>
                <a:gd name="connsiteY2" fmla="*/ 64294 h 123825"/>
                <a:gd name="connsiteX3" fmla="*/ 64294 w 123825"/>
                <a:gd name="connsiteY3" fmla="*/ 7144 h 123825"/>
                <a:gd name="connsiteX4" fmla="*/ 121444 w 123825"/>
                <a:gd name="connsiteY4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1444" y="64294"/>
                  </a:moveTo>
                  <a:cubicBezTo>
                    <a:pt x="121444" y="95857"/>
                    <a:pt x="95857" y="121444"/>
                    <a:pt x="64294" y="121444"/>
                  </a:cubicBezTo>
                  <a:cubicBezTo>
                    <a:pt x="32731" y="121444"/>
                    <a:pt x="7144" y="95857"/>
                    <a:pt x="7144" y="64294"/>
                  </a:cubicBezTo>
                  <a:cubicBezTo>
                    <a:pt x="7144" y="32731"/>
                    <a:pt x="32731" y="7144"/>
                    <a:pt x="64294" y="7144"/>
                  </a:cubicBezTo>
                  <a:cubicBezTo>
                    <a:pt x="95857" y="7144"/>
                    <a:pt x="121444" y="32731"/>
                    <a:pt x="121444" y="64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719F4878-684B-4B94-81B8-CE21CC91F672}"/>
                </a:ext>
              </a:extLst>
            </p:cNvPr>
            <p:cNvSpPr/>
            <p:nvPr/>
          </p:nvSpPr>
          <p:spPr>
            <a:xfrm>
              <a:off x="7546745" y="3835700"/>
              <a:ext cx="123825" cy="123825"/>
            </a:xfrm>
            <a:custGeom>
              <a:avLst/>
              <a:gdLst>
                <a:gd name="connsiteX0" fmla="*/ 121444 w 123825"/>
                <a:gd name="connsiteY0" fmla="*/ 64294 h 123825"/>
                <a:gd name="connsiteX1" fmla="*/ 64294 w 123825"/>
                <a:gd name="connsiteY1" fmla="*/ 121444 h 123825"/>
                <a:gd name="connsiteX2" fmla="*/ 7144 w 123825"/>
                <a:gd name="connsiteY2" fmla="*/ 64294 h 123825"/>
                <a:gd name="connsiteX3" fmla="*/ 64294 w 123825"/>
                <a:gd name="connsiteY3" fmla="*/ 7144 h 123825"/>
                <a:gd name="connsiteX4" fmla="*/ 121444 w 123825"/>
                <a:gd name="connsiteY4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1444" y="64294"/>
                  </a:moveTo>
                  <a:cubicBezTo>
                    <a:pt x="121444" y="95857"/>
                    <a:pt x="95857" y="121444"/>
                    <a:pt x="64294" y="121444"/>
                  </a:cubicBezTo>
                  <a:cubicBezTo>
                    <a:pt x="32731" y="121444"/>
                    <a:pt x="7144" y="95857"/>
                    <a:pt x="7144" y="64294"/>
                  </a:cubicBezTo>
                  <a:cubicBezTo>
                    <a:pt x="7144" y="32731"/>
                    <a:pt x="32731" y="7144"/>
                    <a:pt x="64294" y="7144"/>
                  </a:cubicBezTo>
                  <a:cubicBezTo>
                    <a:pt x="95857" y="7144"/>
                    <a:pt x="121444" y="32731"/>
                    <a:pt x="121444" y="64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2A2F21D6-B150-4CBC-987C-2FB93E064C45}"/>
                </a:ext>
              </a:extLst>
            </p:cNvPr>
            <p:cNvSpPr/>
            <p:nvPr/>
          </p:nvSpPr>
          <p:spPr>
            <a:xfrm>
              <a:off x="7259090" y="4073825"/>
              <a:ext cx="390525" cy="133350"/>
            </a:xfrm>
            <a:custGeom>
              <a:avLst/>
              <a:gdLst>
                <a:gd name="connsiteX0" fmla="*/ 372904 w 390525"/>
                <a:gd name="connsiteY0" fmla="*/ 7144 h 133350"/>
                <a:gd name="connsiteX1" fmla="*/ 357664 w 390525"/>
                <a:gd name="connsiteY1" fmla="*/ 14764 h 133350"/>
                <a:gd name="connsiteX2" fmla="*/ 199549 w 390525"/>
                <a:gd name="connsiteY2" fmla="*/ 91916 h 133350"/>
                <a:gd name="connsiteX3" fmla="*/ 41434 w 390525"/>
                <a:gd name="connsiteY3" fmla="*/ 14764 h 133350"/>
                <a:gd name="connsiteX4" fmla="*/ 26194 w 390525"/>
                <a:gd name="connsiteY4" fmla="*/ 7144 h 133350"/>
                <a:gd name="connsiteX5" fmla="*/ 7144 w 390525"/>
                <a:gd name="connsiteY5" fmla="*/ 26194 h 133350"/>
                <a:gd name="connsiteX6" fmla="*/ 10954 w 390525"/>
                <a:gd name="connsiteY6" fmla="*/ 37624 h 133350"/>
                <a:gd name="connsiteX7" fmla="*/ 199549 w 390525"/>
                <a:gd name="connsiteY7" fmla="*/ 130969 h 133350"/>
                <a:gd name="connsiteX8" fmla="*/ 388144 w 390525"/>
                <a:gd name="connsiteY8" fmla="*/ 37624 h 133350"/>
                <a:gd name="connsiteX9" fmla="*/ 391954 w 390525"/>
                <a:gd name="connsiteY9" fmla="*/ 26194 h 133350"/>
                <a:gd name="connsiteX10" fmla="*/ 372904 w 390525"/>
                <a:gd name="connsiteY10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133350">
                  <a:moveTo>
                    <a:pt x="372904" y="7144"/>
                  </a:moveTo>
                  <a:cubicBezTo>
                    <a:pt x="366236" y="7144"/>
                    <a:pt x="360521" y="10001"/>
                    <a:pt x="357664" y="14764"/>
                  </a:cubicBezTo>
                  <a:cubicBezTo>
                    <a:pt x="321469" y="62389"/>
                    <a:pt x="264319" y="91916"/>
                    <a:pt x="199549" y="91916"/>
                  </a:cubicBezTo>
                  <a:cubicBezTo>
                    <a:pt x="134779" y="91916"/>
                    <a:pt x="78581" y="62389"/>
                    <a:pt x="41434" y="14764"/>
                  </a:cubicBezTo>
                  <a:cubicBezTo>
                    <a:pt x="37624" y="10001"/>
                    <a:pt x="31909" y="7144"/>
                    <a:pt x="26194" y="7144"/>
                  </a:cubicBezTo>
                  <a:cubicBezTo>
                    <a:pt x="15716" y="7144"/>
                    <a:pt x="7144" y="15716"/>
                    <a:pt x="7144" y="26194"/>
                  </a:cubicBezTo>
                  <a:cubicBezTo>
                    <a:pt x="7144" y="30004"/>
                    <a:pt x="8096" y="33814"/>
                    <a:pt x="10954" y="37624"/>
                  </a:cubicBezTo>
                  <a:cubicBezTo>
                    <a:pt x="54769" y="94774"/>
                    <a:pt x="122396" y="130969"/>
                    <a:pt x="199549" y="130969"/>
                  </a:cubicBezTo>
                  <a:cubicBezTo>
                    <a:pt x="276701" y="130969"/>
                    <a:pt x="344329" y="94774"/>
                    <a:pt x="388144" y="37624"/>
                  </a:cubicBezTo>
                  <a:cubicBezTo>
                    <a:pt x="390049" y="34766"/>
                    <a:pt x="391954" y="30956"/>
                    <a:pt x="391954" y="26194"/>
                  </a:cubicBezTo>
                  <a:cubicBezTo>
                    <a:pt x="391954" y="15716"/>
                    <a:pt x="383381" y="7144"/>
                    <a:pt x="372904" y="71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F061CA20-440C-43AF-B702-598CB9A45CC6}"/>
                </a:ext>
              </a:extLst>
            </p:cNvPr>
            <p:cNvSpPr/>
            <p:nvPr/>
          </p:nvSpPr>
          <p:spPr>
            <a:xfrm>
              <a:off x="7089545" y="3588050"/>
              <a:ext cx="733425" cy="733425"/>
            </a:xfrm>
            <a:custGeom>
              <a:avLst/>
              <a:gdLst>
                <a:gd name="connsiteX0" fmla="*/ 369094 w 733425"/>
                <a:gd name="connsiteY0" fmla="*/ 45244 h 733425"/>
                <a:gd name="connsiteX1" fmla="*/ 692944 w 733425"/>
                <a:gd name="connsiteY1" fmla="*/ 369094 h 733425"/>
                <a:gd name="connsiteX2" fmla="*/ 369094 w 733425"/>
                <a:gd name="connsiteY2" fmla="*/ 692944 h 733425"/>
                <a:gd name="connsiteX3" fmla="*/ 45244 w 733425"/>
                <a:gd name="connsiteY3" fmla="*/ 369094 h 733425"/>
                <a:gd name="connsiteX4" fmla="*/ 369094 w 733425"/>
                <a:gd name="connsiteY4" fmla="*/ 45244 h 733425"/>
                <a:gd name="connsiteX5" fmla="*/ 369094 w 733425"/>
                <a:gd name="connsiteY5" fmla="*/ 7144 h 733425"/>
                <a:gd name="connsiteX6" fmla="*/ 7144 w 733425"/>
                <a:gd name="connsiteY6" fmla="*/ 369094 h 733425"/>
                <a:gd name="connsiteX7" fmla="*/ 369094 w 733425"/>
                <a:gd name="connsiteY7" fmla="*/ 731044 h 733425"/>
                <a:gd name="connsiteX8" fmla="*/ 731044 w 733425"/>
                <a:gd name="connsiteY8" fmla="*/ 369094 h 733425"/>
                <a:gd name="connsiteX9" fmla="*/ 369094 w 733425"/>
                <a:gd name="connsiteY9" fmla="*/ 7144 h 733425"/>
                <a:gd name="connsiteX10" fmla="*/ 369094 w 733425"/>
                <a:gd name="connsiteY10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25" h="733425">
                  <a:moveTo>
                    <a:pt x="369094" y="45244"/>
                  </a:moveTo>
                  <a:cubicBezTo>
                    <a:pt x="547211" y="45244"/>
                    <a:pt x="692944" y="190976"/>
                    <a:pt x="692944" y="369094"/>
                  </a:cubicBezTo>
                  <a:cubicBezTo>
                    <a:pt x="692944" y="547211"/>
                    <a:pt x="547211" y="692944"/>
                    <a:pt x="369094" y="692944"/>
                  </a:cubicBezTo>
                  <a:cubicBezTo>
                    <a:pt x="190976" y="692944"/>
                    <a:pt x="45244" y="547211"/>
                    <a:pt x="45244" y="369094"/>
                  </a:cubicBezTo>
                  <a:cubicBezTo>
                    <a:pt x="45244" y="190976"/>
                    <a:pt x="190976" y="45244"/>
                    <a:pt x="369094" y="45244"/>
                  </a:cubicBezTo>
                  <a:moveTo>
                    <a:pt x="369094" y="7144"/>
                  </a:moveTo>
                  <a:cubicBezTo>
                    <a:pt x="169069" y="7144"/>
                    <a:pt x="7144" y="169069"/>
                    <a:pt x="7144" y="369094"/>
                  </a:cubicBezTo>
                  <a:cubicBezTo>
                    <a:pt x="7144" y="569119"/>
                    <a:pt x="169069" y="731044"/>
                    <a:pt x="369094" y="731044"/>
                  </a:cubicBezTo>
                  <a:cubicBezTo>
                    <a:pt x="569119" y="731044"/>
                    <a:pt x="731044" y="569119"/>
                    <a:pt x="731044" y="369094"/>
                  </a:cubicBezTo>
                  <a:cubicBezTo>
                    <a:pt x="731044" y="169069"/>
                    <a:pt x="569119" y="7144"/>
                    <a:pt x="369094" y="7144"/>
                  </a:cubicBezTo>
                  <a:lnTo>
                    <a:pt x="36909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6" name="Grafika 11" descr="Zmartwiona twarz bez wypełnienia">
            <a:extLst>
              <a:ext uri="{FF2B5EF4-FFF2-40B4-BE49-F238E27FC236}">
                <a16:creationId xmlns:a16="http://schemas.microsoft.com/office/drawing/2014/main" id="{CC660E34-9E6A-4C5B-A923-A636E78694EA}"/>
              </a:ext>
            </a:extLst>
          </p:cNvPr>
          <p:cNvGrpSpPr/>
          <p:nvPr/>
        </p:nvGrpSpPr>
        <p:grpSpPr>
          <a:xfrm>
            <a:off x="7842476" y="4358283"/>
            <a:ext cx="644400" cy="626400"/>
            <a:chOff x="7301439" y="3799944"/>
            <a:chExt cx="914400" cy="914400"/>
          </a:xfrm>
        </p:grpSpPr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35EB3C25-96D8-463C-A1ED-6AAF4515CC56}"/>
                </a:ext>
              </a:extLst>
            </p:cNvPr>
            <p:cNvSpPr/>
            <p:nvPr/>
          </p:nvSpPr>
          <p:spPr>
            <a:xfrm>
              <a:off x="7541945" y="4161418"/>
              <a:ext cx="123825" cy="123825"/>
            </a:xfrm>
            <a:custGeom>
              <a:avLst/>
              <a:gdLst>
                <a:gd name="connsiteX0" fmla="*/ 121444 w 123825"/>
                <a:gd name="connsiteY0" fmla="*/ 64294 h 123825"/>
                <a:gd name="connsiteX1" fmla="*/ 64294 w 123825"/>
                <a:gd name="connsiteY1" fmla="*/ 121444 h 123825"/>
                <a:gd name="connsiteX2" fmla="*/ 7144 w 123825"/>
                <a:gd name="connsiteY2" fmla="*/ 64294 h 123825"/>
                <a:gd name="connsiteX3" fmla="*/ 64294 w 123825"/>
                <a:gd name="connsiteY3" fmla="*/ 7144 h 123825"/>
                <a:gd name="connsiteX4" fmla="*/ 121444 w 123825"/>
                <a:gd name="connsiteY4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1444" y="64294"/>
                  </a:moveTo>
                  <a:cubicBezTo>
                    <a:pt x="121444" y="95857"/>
                    <a:pt x="95857" y="121444"/>
                    <a:pt x="64294" y="121444"/>
                  </a:cubicBezTo>
                  <a:cubicBezTo>
                    <a:pt x="32731" y="121444"/>
                    <a:pt x="7144" y="95857"/>
                    <a:pt x="7144" y="64294"/>
                  </a:cubicBezTo>
                  <a:cubicBezTo>
                    <a:pt x="7144" y="32731"/>
                    <a:pt x="32731" y="7144"/>
                    <a:pt x="64294" y="7144"/>
                  </a:cubicBezTo>
                  <a:cubicBezTo>
                    <a:pt x="95857" y="7144"/>
                    <a:pt x="121444" y="32731"/>
                    <a:pt x="121444" y="64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30018C6D-C1D1-4A70-98CA-5BDD69E76BAC}"/>
                </a:ext>
              </a:extLst>
            </p:cNvPr>
            <p:cNvSpPr/>
            <p:nvPr/>
          </p:nvSpPr>
          <p:spPr>
            <a:xfrm>
              <a:off x="7532635" y="4047421"/>
              <a:ext cx="171450" cy="85725"/>
            </a:xfrm>
            <a:custGeom>
              <a:avLst/>
              <a:gdLst>
                <a:gd name="connsiteX0" fmla="*/ 57412 w 171450"/>
                <a:gd name="connsiteY0" fmla="*/ 86850 h 85725"/>
                <a:gd name="connsiteX1" fmla="*/ 164092 w 171450"/>
                <a:gd name="connsiteY1" fmla="*/ 38273 h 85725"/>
                <a:gd name="connsiteX2" fmla="*/ 162187 w 171450"/>
                <a:gd name="connsiteY2" fmla="*/ 11603 h 85725"/>
                <a:gd name="connsiteX3" fmla="*/ 135517 w 171450"/>
                <a:gd name="connsiteY3" fmla="*/ 13508 h 85725"/>
                <a:gd name="connsiteX4" fmla="*/ 31694 w 171450"/>
                <a:gd name="connsiteY4" fmla="*/ 45893 h 85725"/>
                <a:gd name="connsiteX5" fmla="*/ 7882 w 171450"/>
                <a:gd name="connsiteY5" fmla="*/ 59228 h 85725"/>
                <a:gd name="connsiteX6" fmla="*/ 20264 w 171450"/>
                <a:gd name="connsiteY6" fmla="*/ 83040 h 85725"/>
                <a:gd name="connsiteX7" fmla="*/ 57412 w 171450"/>
                <a:gd name="connsiteY7" fmla="*/ 8685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85725">
                  <a:moveTo>
                    <a:pt x="57412" y="86850"/>
                  </a:moveTo>
                  <a:cubicBezTo>
                    <a:pt x="86939" y="86850"/>
                    <a:pt x="129802" y="78278"/>
                    <a:pt x="164092" y="38273"/>
                  </a:cubicBezTo>
                  <a:cubicBezTo>
                    <a:pt x="170759" y="30653"/>
                    <a:pt x="169807" y="18270"/>
                    <a:pt x="162187" y="11603"/>
                  </a:cubicBezTo>
                  <a:cubicBezTo>
                    <a:pt x="154567" y="4935"/>
                    <a:pt x="142184" y="5888"/>
                    <a:pt x="135517" y="13508"/>
                  </a:cubicBezTo>
                  <a:cubicBezTo>
                    <a:pt x="92654" y="62085"/>
                    <a:pt x="34552" y="46845"/>
                    <a:pt x="31694" y="45893"/>
                  </a:cubicBezTo>
                  <a:cubicBezTo>
                    <a:pt x="21217" y="43035"/>
                    <a:pt x="10739" y="48750"/>
                    <a:pt x="7882" y="59228"/>
                  </a:cubicBezTo>
                  <a:cubicBezTo>
                    <a:pt x="5024" y="69705"/>
                    <a:pt x="10739" y="80183"/>
                    <a:pt x="20264" y="83040"/>
                  </a:cubicBezTo>
                  <a:cubicBezTo>
                    <a:pt x="22169" y="82088"/>
                    <a:pt x="36457" y="86850"/>
                    <a:pt x="57412" y="868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C87F82EB-57B4-42DB-8665-69EBB89BBB0E}"/>
                </a:ext>
              </a:extLst>
            </p:cNvPr>
            <p:cNvSpPr/>
            <p:nvPr/>
          </p:nvSpPr>
          <p:spPr>
            <a:xfrm>
              <a:off x="7599095" y="4376683"/>
              <a:ext cx="314325" cy="104775"/>
            </a:xfrm>
            <a:custGeom>
              <a:avLst/>
              <a:gdLst>
                <a:gd name="connsiteX0" fmla="*/ 159544 w 314325"/>
                <a:gd name="connsiteY0" fmla="*/ 7144 h 104775"/>
                <a:gd name="connsiteX1" fmla="*/ 7144 w 314325"/>
                <a:gd name="connsiteY1" fmla="*/ 99536 h 104775"/>
                <a:gd name="connsiteX2" fmla="*/ 159544 w 314325"/>
                <a:gd name="connsiteY2" fmla="*/ 64294 h 104775"/>
                <a:gd name="connsiteX3" fmla="*/ 311944 w 314325"/>
                <a:gd name="connsiteY3" fmla="*/ 99536 h 104775"/>
                <a:gd name="connsiteX4" fmla="*/ 159544 w 31432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104775">
                  <a:moveTo>
                    <a:pt x="159544" y="7144"/>
                  </a:moveTo>
                  <a:cubicBezTo>
                    <a:pt x="92869" y="7144"/>
                    <a:pt x="35719" y="45244"/>
                    <a:pt x="7144" y="99536"/>
                  </a:cubicBezTo>
                  <a:cubicBezTo>
                    <a:pt x="52864" y="76676"/>
                    <a:pt x="104299" y="64294"/>
                    <a:pt x="159544" y="64294"/>
                  </a:cubicBezTo>
                  <a:cubicBezTo>
                    <a:pt x="214789" y="64294"/>
                    <a:pt x="266224" y="77629"/>
                    <a:pt x="311944" y="99536"/>
                  </a:cubicBezTo>
                  <a:cubicBezTo>
                    <a:pt x="283369" y="44291"/>
                    <a:pt x="226219" y="7144"/>
                    <a:pt x="159544" y="71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DBBE9AB8-4807-4BFC-AD18-99AC6B70A298}"/>
                </a:ext>
              </a:extLst>
            </p:cNvPr>
            <p:cNvSpPr/>
            <p:nvPr/>
          </p:nvSpPr>
          <p:spPr>
            <a:xfrm>
              <a:off x="7808949" y="4046469"/>
              <a:ext cx="171450" cy="85725"/>
            </a:xfrm>
            <a:custGeom>
              <a:avLst/>
              <a:gdLst>
                <a:gd name="connsiteX0" fmla="*/ 167813 w 171450"/>
                <a:gd name="connsiteY0" fmla="*/ 59228 h 85725"/>
                <a:gd name="connsiteX1" fmla="*/ 144000 w 171450"/>
                <a:gd name="connsiteY1" fmla="*/ 45893 h 85725"/>
                <a:gd name="connsiteX2" fmla="*/ 40178 w 171450"/>
                <a:gd name="connsiteY2" fmla="*/ 13508 h 85725"/>
                <a:gd name="connsiteX3" fmla="*/ 13508 w 171450"/>
                <a:gd name="connsiteY3" fmla="*/ 11603 h 85725"/>
                <a:gd name="connsiteX4" fmla="*/ 11603 w 171450"/>
                <a:gd name="connsiteY4" fmla="*/ 38273 h 85725"/>
                <a:gd name="connsiteX5" fmla="*/ 118282 w 171450"/>
                <a:gd name="connsiteY5" fmla="*/ 86850 h 85725"/>
                <a:gd name="connsiteX6" fmla="*/ 155430 w 171450"/>
                <a:gd name="connsiteY6" fmla="*/ 82088 h 85725"/>
                <a:gd name="connsiteX7" fmla="*/ 167813 w 171450"/>
                <a:gd name="connsiteY7" fmla="*/ 5922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85725">
                  <a:moveTo>
                    <a:pt x="167813" y="59228"/>
                  </a:moveTo>
                  <a:cubicBezTo>
                    <a:pt x="164955" y="48750"/>
                    <a:pt x="154478" y="43035"/>
                    <a:pt x="144000" y="45893"/>
                  </a:cubicBezTo>
                  <a:cubicBezTo>
                    <a:pt x="141143" y="46845"/>
                    <a:pt x="82088" y="63038"/>
                    <a:pt x="40178" y="13508"/>
                  </a:cubicBezTo>
                  <a:cubicBezTo>
                    <a:pt x="33510" y="5888"/>
                    <a:pt x="21128" y="4935"/>
                    <a:pt x="13508" y="11603"/>
                  </a:cubicBezTo>
                  <a:cubicBezTo>
                    <a:pt x="5888" y="18270"/>
                    <a:pt x="4935" y="30653"/>
                    <a:pt x="11603" y="38273"/>
                  </a:cubicBezTo>
                  <a:cubicBezTo>
                    <a:pt x="45893" y="78278"/>
                    <a:pt x="88755" y="86850"/>
                    <a:pt x="118282" y="86850"/>
                  </a:cubicBezTo>
                  <a:cubicBezTo>
                    <a:pt x="139238" y="86850"/>
                    <a:pt x="153525" y="83040"/>
                    <a:pt x="155430" y="82088"/>
                  </a:cubicBezTo>
                  <a:cubicBezTo>
                    <a:pt x="164955" y="80183"/>
                    <a:pt x="170670" y="69705"/>
                    <a:pt x="167813" y="592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0F660883-58DA-4BC8-B037-7E01CAE5E9FB}"/>
                </a:ext>
              </a:extLst>
            </p:cNvPr>
            <p:cNvSpPr/>
            <p:nvPr/>
          </p:nvSpPr>
          <p:spPr>
            <a:xfrm>
              <a:off x="7846745" y="4161418"/>
              <a:ext cx="123825" cy="123825"/>
            </a:xfrm>
            <a:custGeom>
              <a:avLst/>
              <a:gdLst>
                <a:gd name="connsiteX0" fmla="*/ 121444 w 123825"/>
                <a:gd name="connsiteY0" fmla="*/ 64294 h 123825"/>
                <a:gd name="connsiteX1" fmla="*/ 64294 w 123825"/>
                <a:gd name="connsiteY1" fmla="*/ 121444 h 123825"/>
                <a:gd name="connsiteX2" fmla="*/ 7144 w 123825"/>
                <a:gd name="connsiteY2" fmla="*/ 64294 h 123825"/>
                <a:gd name="connsiteX3" fmla="*/ 64294 w 123825"/>
                <a:gd name="connsiteY3" fmla="*/ 7144 h 123825"/>
                <a:gd name="connsiteX4" fmla="*/ 121444 w 123825"/>
                <a:gd name="connsiteY4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1444" y="64294"/>
                  </a:moveTo>
                  <a:cubicBezTo>
                    <a:pt x="121444" y="95857"/>
                    <a:pt x="95857" y="121444"/>
                    <a:pt x="64294" y="121444"/>
                  </a:cubicBezTo>
                  <a:cubicBezTo>
                    <a:pt x="32731" y="121444"/>
                    <a:pt x="7144" y="95857"/>
                    <a:pt x="7144" y="64294"/>
                  </a:cubicBezTo>
                  <a:cubicBezTo>
                    <a:pt x="7144" y="32731"/>
                    <a:pt x="32731" y="7144"/>
                    <a:pt x="64294" y="7144"/>
                  </a:cubicBezTo>
                  <a:cubicBezTo>
                    <a:pt x="95857" y="7144"/>
                    <a:pt x="121444" y="32731"/>
                    <a:pt x="121444" y="64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D588370D-41FA-46A4-9A25-07BB1D63A594}"/>
                </a:ext>
              </a:extLst>
            </p:cNvPr>
            <p:cNvSpPr/>
            <p:nvPr/>
          </p:nvSpPr>
          <p:spPr>
            <a:xfrm>
              <a:off x="7389545" y="3897575"/>
              <a:ext cx="733425" cy="733425"/>
            </a:xfrm>
            <a:custGeom>
              <a:avLst/>
              <a:gdLst>
                <a:gd name="connsiteX0" fmla="*/ 369094 w 733425"/>
                <a:gd name="connsiteY0" fmla="*/ 45244 h 733425"/>
                <a:gd name="connsiteX1" fmla="*/ 692944 w 733425"/>
                <a:gd name="connsiteY1" fmla="*/ 369094 h 733425"/>
                <a:gd name="connsiteX2" fmla="*/ 369094 w 733425"/>
                <a:gd name="connsiteY2" fmla="*/ 692944 h 733425"/>
                <a:gd name="connsiteX3" fmla="*/ 45244 w 733425"/>
                <a:gd name="connsiteY3" fmla="*/ 369094 h 733425"/>
                <a:gd name="connsiteX4" fmla="*/ 369094 w 733425"/>
                <a:gd name="connsiteY4" fmla="*/ 45244 h 733425"/>
                <a:gd name="connsiteX5" fmla="*/ 369094 w 733425"/>
                <a:gd name="connsiteY5" fmla="*/ 7144 h 733425"/>
                <a:gd name="connsiteX6" fmla="*/ 7144 w 733425"/>
                <a:gd name="connsiteY6" fmla="*/ 369094 h 733425"/>
                <a:gd name="connsiteX7" fmla="*/ 369094 w 733425"/>
                <a:gd name="connsiteY7" fmla="*/ 731044 h 733425"/>
                <a:gd name="connsiteX8" fmla="*/ 731044 w 733425"/>
                <a:gd name="connsiteY8" fmla="*/ 369094 h 733425"/>
                <a:gd name="connsiteX9" fmla="*/ 369094 w 733425"/>
                <a:gd name="connsiteY9" fmla="*/ 7144 h 733425"/>
                <a:gd name="connsiteX10" fmla="*/ 369094 w 733425"/>
                <a:gd name="connsiteY10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25" h="733425">
                  <a:moveTo>
                    <a:pt x="369094" y="45244"/>
                  </a:moveTo>
                  <a:cubicBezTo>
                    <a:pt x="547211" y="45244"/>
                    <a:pt x="692944" y="190976"/>
                    <a:pt x="692944" y="369094"/>
                  </a:cubicBezTo>
                  <a:cubicBezTo>
                    <a:pt x="692944" y="547211"/>
                    <a:pt x="547211" y="692944"/>
                    <a:pt x="369094" y="692944"/>
                  </a:cubicBezTo>
                  <a:cubicBezTo>
                    <a:pt x="190976" y="692944"/>
                    <a:pt x="45244" y="547211"/>
                    <a:pt x="45244" y="369094"/>
                  </a:cubicBezTo>
                  <a:cubicBezTo>
                    <a:pt x="45244" y="190976"/>
                    <a:pt x="190976" y="45244"/>
                    <a:pt x="369094" y="45244"/>
                  </a:cubicBezTo>
                  <a:moveTo>
                    <a:pt x="369094" y="7144"/>
                  </a:moveTo>
                  <a:cubicBezTo>
                    <a:pt x="169069" y="7144"/>
                    <a:pt x="7144" y="169069"/>
                    <a:pt x="7144" y="369094"/>
                  </a:cubicBezTo>
                  <a:cubicBezTo>
                    <a:pt x="7144" y="569119"/>
                    <a:pt x="169069" y="731044"/>
                    <a:pt x="369094" y="731044"/>
                  </a:cubicBezTo>
                  <a:cubicBezTo>
                    <a:pt x="569119" y="731044"/>
                    <a:pt x="731044" y="569119"/>
                    <a:pt x="731044" y="369094"/>
                  </a:cubicBezTo>
                  <a:cubicBezTo>
                    <a:pt x="731044" y="169069"/>
                    <a:pt x="569119" y="7144"/>
                    <a:pt x="369094" y="7144"/>
                  </a:cubicBezTo>
                  <a:lnTo>
                    <a:pt x="36909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2" name="Grafika 51" descr="Smutna twarz bez wypełnienia">
            <a:extLst>
              <a:ext uri="{FF2B5EF4-FFF2-40B4-BE49-F238E27FC236}">
                <a16:creationId xmlns:a16="http://schemas.microsoft.com/office/drawing/2014/main" id="{7E30BFF1-0EDB-4B4A-B866-AEC60EAAAD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4082" y="4350182"/>
            <a:ext cx="644400" cy="644400"/>
          </a:xfrm>
          <a:prstGeom prst="rect">
            <a:avLst/>
          </a:prstGeom>
        </p:spPr>
      </p:pic>
      <p:grpSp>
        <p:nvGrpSpPr>
          <p:cNvPr id="57" name="Grafika 14" descr="Neutralna twarz bez wypełnienia">
            <a:extLst>
              <a:ext uri="{FF2B5EF4-FFF2-40B4-BE49-F238E27FC236}">
                <a16:creationId xmlns:a16="http://schemas.microsoft.com/office/drawing/2014/main" id="{47730B3B-83BD-4186-8D21-5020F5512FA7}"/>
              </a:ext>
            </a:extLst>
          </p:cNvPr>
          <p:cNvGrpSpPr/>
          <p:nvPr/>
        </p:nvGrpSpPr>
        <p:grpSpPr>
          <a:xfrm>
            <a:off x="5540628" y="4376399"/>
            <a:ext cx="644400" cy="626400"/>
            <a:chOff x="3491851" y="4936721"/>
            <a:chExt cx="914400" cy="914400"/>
          </a:xfrm>
        </p:grpSpPr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849BA340-A894-405C-BD7A-70B29123FA3F}"/>
                </a:ext>
              </a:extLst>
            </p:cNvPr>
            <p:cNvSpPr/>
            <p:nvPr/>
          </p:nvSpPr>
          <p:spPr>
            <a:xfrm>
              <a:off x="3818082" y="5529652"/>
              <a:ext cx="257175" cy="47625"/>
            </a:xfrm>
            <a:custGeom>
              <a:avLst/>
              <a:gdLst>
                <a:gd name="connsiteX0" fmla="*/ 235744 w 257175"/>
                <a:gd name="connsiteY0" fmla="*/ 7144 h 47625"/>
                <a:gd name="connsiteX1" fmla="*/ 26194 w 257175"/>
                <a:gd name="connsiteY1" fmla="*/ 7144 h 47625"/>
                <a:gd name="connsiteX2" fmla="*/ 7144 w 257175"/>
                <a:gd name="connsiteY2" fmla="*/ 26194 h 47625"/>
                <a:gd name="connsiteX3" fmla="*/ 26194 w 257175"/>
                <a:gd name="connsiteY3" fmla="*/ 45244 h 47625"/>
                <a:gd name="connsiteX4" fmla="*/ 235744 w 257175"/>
                <a:gd name="connsiteY4" fmla="*/ 45244 h 47625"/>
                <a:gd name="connsiteX5" fmla="*/ 254794 w 257175"/>
                <a:gd name="connsiteY5" fmla="*/ 26194 h 47625"/>
                <a:gd name="connsiteX6" fmla="*/ 235744 w 257175"/>
                <a:gd name="connsiteY6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47625">
                  <a:moveTo>
                    <a:pt x="235744" y="7144"/>
                  </a:moveTo>
                  <a:lnTo>
                    <a:pt x="26194" y="7144"/>
                  </a:lnTo>
                  <a:cubicBezTo>
                    <a:pt x="15716" y="7144"/>
                    <a:pt x="7144" y="15716"/>
                    <a:pt x="7144" y="26194"/>
                  </a:cubicBezTo>
                  <a:cubicBezTo>
                    <a:pt x="7144" y="36671"/>
                    <a:pt x="15716" y="45244"/>
                    <a:pt x="26194" y="45244"/>
                  </a:cubicBezTo>
                  <a:lnTo>
                    <a:pt x="235744" y="45244"/>
                  </a:lnTo>
                  <a:cubicBezTo>
                    <a:pt x="246221" y="45244"/>
                    <a:pt x="254794" y="36671"/>
                    <a:pt x="254794" y="26194"/>
                  </a:cubicBezTo>
                  <a:cubicBezTo>
                    <a:pt x="254794" y="15716"/>
                    <a:pt x="246221" y="7144"/>
                    <a:pt x="235744" y="71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68634993-F6E1-4D5F-AFCA-BD77E090761C}"/>
                </a:ext>
              </a:extLst>
            </p:cNvPr>
            <p:cNvSpPr/>
            <p:nvPr/>
          </p:nvSpPr>
          <p:spPr>
            <a:xfrm>
              <a:off x="3713307" y="5231520"/>
              <a:ext cx="161925" cy="47625"/>
            </a:xfrm>
            <a:custGeom>
              <a:avLst/>
              <a:gdLst>
                <a:gd name="connsiteX0" fmla="*/ 140494 w 161925"/>
                <a:gd name="connsiteY0" fmla="*/ 45244 h 47625"/>
                <a:gd name="connsiteX1" fmla="*/ 159544 w 161925"/>
                <a:gd name="connsiteY1" fmla="*/ 26194 h 47625"/>
                <a:gd name="connsiteX2" fmla="*/ 140494 w 161925"/>
                <a:gd name="connsiteY2" fmla="*/ 7144 h 47625"/>
                <a:gd name="connsiteX3" fmla="*/ 26194 w 161925"/>
                <a:gd name="connsiteY3" fmla="*/ 7144 h 47625"/>
                <a:gd name="connsiteX4" fmla="*/ 7144 w 161925"/>
                <a:gd name="connsiteY4" fmla="*/ 26194 h 47625"/>
                <a:gd name="connsiteX5" fmla="*/ 26194 w 161925"/>
                <a:gd name="connsiteY5" fmla="*/ 45244 h 47625"/>
                <a:gd name="connsiteX6" fmla="*/ 140494 w 161925"/>
                <a:gd name="connsiteY6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7625">
                  <a:moveTo>
                    <a:pt x="140494" y="45244"/>
                  </a:moveTo>
                  <a:cubicBezTo>
                    <a:pt x="150971" y="45244"/>
                    <a:pt x="159544" y="36671"/>
                    <a:pt x="159544" y="26194"/>
                  </a:cubicBezTo>
                  <a:cubicBezTo>
                    <a:pt x="159544" y="15716"/>
                    <a:pt x="150971" y="7144"/>
                    <a:pt x="140494" y="7144"/>
                  </a:cubicBezTo>
                  <a:lnTo>
                    <a:pt x="26194" y="7144"/>
                  </a:lnTo>
                  <a:cubicBezTo>
                    <a:pt x="15716" y="7144"/>
                    <a:pt x="7144" y="15716"/>
                    <a:pt x="7144" y="26194"/>
                  </a:cubicBezTo>
                  <a:cubicBezTo>
                    <a:pt x="7144" y="36671"/>
                    <a:pt x="15716" y="45244"/>
                    <a:pt x="26194" y="45244"/>
                  </a:cubicBezTo>
                  <a:lnTo>
                    <a:pt x="140494" y="452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CAC88DA9-CD1D-447A-BF8F-3581A6314F4D}"/>
                </a:ext>
              </a:extLst>
            </p:cNvPr>
            <p:cNvSpPr/>
            <p:nvPr/>
          </p:nvSpPr>
          <p:spPr>
            <a:xfrm>
              <a:off x="3732357" y="5298195"/>
              <a:ext cx="123825" cy="123825"/>
            </a:xfrm>
            <a:custGeom>
              <a:avLst/>
              <a:gdLst>
                <a:gd name="connsiteX0" fmla="*/ 121444 w 123825"/>
                <a:gd name="connsiteY0" fmla="*/ 64294 h 123825"/>
                <a:gd name="connsiteX1" fmla="*/ 64294 w 123825"/>
                <a:gd name="connsiteY1" fmla="*/ 121444 h 123825"/>
                <a:gd name="connsiteX2" fmla="*/ 7144 w 123825"/>
                <a:gd name="connsiteY2" fmla="*/ 64294 h 123825"/>
                <a:gd name="connsiteX3" fmla="*/ 64294 w 123825"/>
                <a:gd name="connsiteY3" fmla="*/ 7144 h 123825"/>
                <a:gd name="connsiteX4" fmla="*/ 121444 w 123825"/>
                <a:gd name="connsiteY4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1444" y="64294"/>
                  </a:moveTo>
                  <a:cubicBezTo>
                    <a:pt x="121444" y="95857"/>
                    <a:pt x="95857" y="121444"/>
                    <a:pt x="64294" y="121444"/>
                  </a:cubicBezTo>
                  <a:cubicBezTo>
                    <a:pt x="32731" y="121444"/>
                    <a:pt x="7144" y="95857"/>
                    <a:pt x="7144" y="64294"/>
                  </a:cubicBezTo>
                  <a:cubicBezTo>
                    <a:pt x="7144" y="32731"/>
                    <a:pt x="32731" y="7144"/>
                    <a:pt x="64294" y="7144"/>
                  </a:cubicBezTo>
                  <a:cubicBezTo>
                    <a:pt x="95857" y="7144"/>
                    <a:pt x="121444" y="32731"/>
                    <a:pt x="121444" y="64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5098B76B-9396-4DD3-8F8B-CE7D5693174E}"/>
                </a:ext>
              </a:extLst>
            </p:cNvPr>
            <p:cNvSpPr/>
            <p:nvPr/>
          </p:nvSpPr>
          <p:spPr>
            <a:xfrm>
              <a:off x="4018107" y="5231520"/>
              <a:ext cx="161925" cy="47625"/>
            </a:xfrm>
            <a:custGeom>
              <a:avLst/>
              <a:gdLst>
                <a:gd name="connsiteX0" fmla="*/ 140494 w 161925"/>
                <a:gd name="connsiteY0" fmla="*/ 7144 h 47625"/>
                <a:gd name="connsiteX1" fmla="*/ 26194 w 161925"/>
                <a:gd name="connsiteY1" fmla="*/ 7144 h 47625"/>
                <a:gd name="connsiteX2" fmla="*/ 7144 w 161925"/>
                <a:gd name="connsiteY2" fmla="*/ 26194 h 47625"/>
                <a:gd name="connsiteX3" fmla="*/ 26194 w 161925"/>
                <a:gd name="connsiteY3" fmla="*/ 45244 h 47625"/>
                <a:gd name="connsiteX4" fmla="*/ 140494 w 161925"/>
                <a:gd name="connsiteY4" fmla="*/ 45244 h 47625"/>
                <a:gd name="connsiteX5" fmla="*/ 159544 w 161925"/>
                <a:gd name="connsiteY5" fmla="*/ 26194 h 47625"/>
                <a:gd name="connsiteX6" fmla="*/ 140494 w 161925"/>
                <a:gd name="connsiteY6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7625">
                  <a:moveTo>
                    <a:pt x="140494" y="7144"/>
                  </a:moveTo>
                  <a:lnTo>
                    <a:pt x="26194" y="7144"/>
                  </a:lnTo>
                  <a:cubicBezTo>
                    <a:pt x="15716" y="7144"/>
                    <a:pt x="7144" y="15716"/>
                    <a:pt x="7144" y="26194"/>
                  </a:cubicBezTo>
                  <a:cubicBezTo>
                    <a:pt x="7144" y="36671"/>
                    <a:pt x="15716" y="45244"/>
                    <a:pt x="26194" y="45244"/>
                  </a:cubicBezTo>
                  <a:lnTo>
                    <a:pt x="140494" y="45244"/>
                  </a:lnTo>
                  <a:cubicBezTo>
                    <a:pt x="150971" y="45244"/>
                    <a:pt x="159544" y="36671"/>
                    <a:pt x="159544" y="26194"/>
                  </a:cubicBezTo>
                  <a:cubicBezTo>
                    <a:pt x="159544" y="15716"/>
                    <a:pt x="150971" y="7144"/>
                    <a:pt x="140494" y="71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C44128BA-DC52-4CA8-AB85-5D3F5E3D0301}"/>
                </a:ext>
              </a:extLst>
            </p:cNvPr>
            <p:cNvSpPr/>
            <p:nvPr/>
          </p:nvSpPr>
          <p:spPr>
            <a:xfrm>
              <a:off x="4037157" y="5298195"/>
              <a:ext cx="123825" cy="123825"/>
            </a:xfrm>
            <a:custGeom>
              <a:avLst/>
              <a:gdLst>
                <a:gd name="connsiteX0" fmla="*/ 121444 w 123825"/>
                <a:gd name="connsiteY0" fmla="*/ 64294 h 123825"/>
                <a:gd name="connsiteX1" fmla="*/ 64294 w 123825"/>
                <a:gd name="connsiteY1" fmla="*/ 121444 h 123825"/>
                <a:gd name="connsiteX2" fmla="*/ 7144 w 123825"/>
                <a:gd name="connsiteY2" fmla="*/ 64294 h 123825"/>
                <a:gd name="connsiteX3" fmla="*/ 64294 w 123825"/>
                <a:gd name="connsiteY3" fmla="*/ 7144 h 123825"/>
                <a:gd name="connsiteX4" fmla="*/ 121444 w 123825"/>
                <a:gd name="connsiteY4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1444" y="64294"/>
                  </a:moveTo>
                  <a:cubicBezTo>
                    <a:pt x="121444" y="95857"/>
                    <a:pt x="95857" y="121444"/>
                    <a:pt x="64294" y="121444"/>
                  </a:cubicBezTo>
                  <a:cubicBezTo>
                    <a:pt x="32731" y="121444"/>
                    <a:pt x="7144" y="95857"/>
                    <a:pt x="7144" y="64294"/>
                  </a:cubicBezTo>
                  <a:cubicBezTo>
                    <a:pt x="7144" y="32731"/>
                    <a:pt x="32731" y="7144"/>
                    <a:pt x="64294" y="7144"/>
                  </a:cubicBezTo>
                  <a:cubicBezTo>
                    <a:pt x="95857" y="7144"/>
                    <a:pt x="121444" y="32731"/>
                    <a:pt x="121444" y="642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358ABEF4-8D25-4CC1-A21E-2533E4B064A0}"/>
                </a:ext>
              </a:extLst>
            </p:cNvPr>
            <p:cNvSpPr/>
            <p:nvPr/>
          </p:nvSpPr>
          <p:spPr>
            <a:xfrm>
              <a:off x="3579957" y="5024827"/>
              <a:ext cx="733425" cy="733425"/>
            </a:xfrm>
            <a:custGeom>
              <a:avLst/>
              <a:gdLst>
                <a:gd name="connsiteX0" fmla="*/ 369094 w 733425"/>
                <a:gd name="connsiteY0" fmla="*/ 45244 h 733425"/>
                <a:gd name="connsiteX1" fmla="*/ 692944 w 733425"/>
                <a:gd name="connsiteY1" fmla="*/ 369094 h 733425"/>
                <a:gd name="connsiteX2" fmla="*/ 369094 w 733425"/>
                <a:gd name="connsiteY2" fmla="*/ 692944 h 733425"/>
                <a:gd name="connsiteX3" fmla="*/ 45244 w 733425"/>
                <a:gd name="connsiteY3" fmla="*/ 369094 h 733425"/>
                <a:gd name="connsiteX4" fmla="*/ 369094 w 733425"/>
                <a:gd name="connsiteY4" fmla="*/ 45244 h 733425"/>
                <a:gd name="connsiteX5" fmla="*/ 369094 w 733425"/>
                <a:gd name="connsiteY5" fmla="*/ 7144 h 733425"/>
                <a:gd name="connsiteX6" fmla="*/ 7144 w 733425"/>
                <a:gd name="connsiteY6" fmla="*/ 369094 h 733425"/>
                <a:gd name="connsiteX7" fmla="*/ 369094 w 733425"/>
                <a:gd name="connsiteY7" fmla="*/ 731044 h 733425"/>
                <a:gd name="connsiteX8" fmla="*/ 731044 w 733425"/>
                <a:gd name="connsiteY8" fmla="*/ 369094 h 733425"/>
                <a:gd name="connsiteX9" fmla="*/ 369094 w 733425"/>
                <a:gd name="connsiteY9" fmla="*/ 7144 h 733425"/>
                <a:gd name="connsiteX10" fmla="*/ 369094 w 733425"/>
                <a:gd name="connsiteY10" fmla="*/ 714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425" h="733425">
                  <a:moveTo>
                    <a:pt x="369094" y="45244"/>
                  </a:moveTo>
                  <a:cubicBezTo>
                    <a:pt x="547211" y="45244"/>
                    <a:pt x="692944" y="190976"/>
                    <a:pt x="692944" y="369094"/>
                  </a:cubicBezTo>
                  <a:cubicBezTo>
                    <a:pt x="692944" y="547211"/>
                    <a:pt x="547211" y="692944"/>
                    <a:pt x="369094" y="692944"/>
                  </a:cubicBezTo>
                  <a:cubicBezTo>
                    <a:pt x="190976" y="692944"/>
                    <a:pt x="45244" y="547211"/>
                    <a:pt x="45244" y="369094"/>
                  </a:cubicBezTo>
                  <a:cubicBezTo>
                    <a:pt x="45244" y="190976"/>
                    <a:pt x="190976" y="45244"/>
                    <a:pt x="369094" y="45244"/>
                  </a:cubicBezTo>
                  <a:moveTo>
                    <a:pt x="369094" y="7144"/>
                  </a:moveTo>
                  <a:cubicBezTo>
                    <a:pt x="169069" y="7144"/>
                    <a:pt x="7144" y="169069"/>
                    <a:pt x="7144" y="369094"/>
                  </a:cubicBezTo>
                  <a:cubicBezTo>
                    <a:pt x="7144" y="569119"/>
                    <a:pt x="169069" y="731044"/>
                    <a:pt x="369094" y="731044"/>
                  </a:cubicBezTo>
                  <a:cubicBezTo>
                    <a:pt x="569119" y="731044"/>
                    <a:pt x="731044" y="569119"/>
                    <a:pt x="731044" y="369094"/>
                  </a:cubicBezTo>
                  <a:cubicBezTo>
                    <a:pt x="731044" y="169069"/>
                    <a:pt x="569119" y="7144"/>
                    <a:pt x="369094" y="7144"/>
                  </a:cubicBezTo>
                  <a:lnTo>
                    <a:pt x="36909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2598EDD-A43E-4C64-9C65-D2BA73AA0464}"/>
              </a:ext>
            </a:extLst>
          </p:cNvPr>
          <p:cNvSpPr txBox="1"/>
          <p:nvPr/>
        </p:nvSpPr>
        <p:spPr>
          <a:xfrm>
            <a:off x="2987613" y="4201752"/>
            <a:ext cx="1059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900" b="1" dirty="0"/>
              <a:t>Zdecydowanie tak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57316243-5205-4475-9343-103424537117}"/>
              </a:ext>
            </a:extLst>
          </p:cNvPr>
          <p:cNvSpPr txBox="1"/>
          <p:nvPr/>
        </p:nvSpPr>
        <p:spPr>
          <a:xfrm>
            <a:off x="4349444" y="4201752"/>
            <a:ext cx="6687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900" b="1" dirty="0"/>
              <a:t>Raczej tak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E83B66C4-1499-4011-BF4E-82774152B6CD}"/>
              </a:ext>
            </a:extLst>
          </p:cNvPr>
          <p:cNvSpPr txBox="1"/>
          <p:nvPr/>
        </p:nvSpPr>
        <p:spPr>
          <a:xfrm>
            <a:off x="5320142" y="418039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900" b="1" dirty="0"/>
              <a:t>Trudno powiedzieć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E7DF3305-06DD-4704-B47A-A2DDBE20A469}"/>
              </a:ext>
            </a:extLst>
          </p:cNvPr>
          <p:cNvSpPr txBox="1"/>
          <p:nvPr/>
        </p:nvSpPr>
        <p:spPr>
          <a:xfrm>
            <a:off x="6681408" y="4179632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900" b="1" dirty="0"/>
              <a:t>Raczej nie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1ECD1CAF-4498-4604-990E-333EF222725A}"/>
              </a:ext>
            </a:extLst>
          </p:cNvPr>
          <p:cNvSpPr txBox="1"/>
          <p:nvPr/>
        </p:nvSpPr>
        <p:spPr>
          <a:xfrm>
            <a:off x="7566456" y="4174889"/>
            <a:ext cx="10550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900" b="1" dirty="0"/>
              <a:t>Zdecydowanie nie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5DB26B7A-F491-4179-8548-1B5C7E8FBAB0}"/>
              </a:ext>
            </a:extLst>
          </p:cNvPr>
          <p:cNvSpPr txBox="1"/>
          <p:nvPr/>
        </p:nvSpPr>
        <p:spPr>
          <a:xfrm>
            <a:off x="3247871" y="500176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2060"/>
                </a:solidFill>
              </a:rPr>
              <a:t>8,1%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29D5AA49-DBEA-4057-84C4-FEB93EA862ED}"/>
              </a:ext>
            </a:extLst>
          </p:cNvPr>
          <p:cNvSpPr txBox="1"/>
          <p:nvPr/>
        </p:nvSpPr>
        <p:spPr>
          <a:xfrm>
            <a:off x="4358548" y="497455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2060"/>
                </a:solidFill>
              </a:rPr>
              <a:t>24,3%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AD49BAF2-C085-44B3-9CDA-6AC8C66E94A2}"/>
              </a:ext>
            </a:extLst>
          </p:cNvPr>
          <p:cNvSpPr txBox="1"/>
          <p:nvPr/>
        </p:nvSpPr>
        <p:spPr>
          <a:xfrm>
            <a:off x="5526426" y="5011350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2060"/>
                </a:solidFill>
              </a:rPr>
              <a:t>18,1%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D5283ABE-C9A8-47A4-B469-BA7077642717}"/>
              </a:ext>
            </a:extLst>
          </p:cNvPr>
          <p:cNvSpPr txBox="1"/>
          <p:nvPr/>
        </p:nvSpPr>
        <p:spPr>
          <a:xfrm>
            <a:off x="6728474" y="501119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2060"/>
                </a:solidFill>
              </a:rPr>
              <a:t>26,9%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D19C84D0-DF65-4B4D-B727-4B072CAAF109}"/>
              </a:ext>
            </a:extLst>
          </p:cNvPr>
          <p:cNvSpPr txBox="1"/>
          <p:nvPr/>
        </p:nvSpPr>
        <p:spPr>
          <a:xfrm>
            <a:off x="7881774" y="499946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2060"/>
                </a:solidFill>
              </a:rPr>
              <a:t>22,7%</a:t>
            </a:r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FB2271DC-AB98-47D5-A18A-4F545B09AF2F}"/>
              </a:ext>
            </a:extLst>
          </p:cNvPr>
          <p:cNvSpPr txBox="1"/>
          <p:nvPr/>
        </p:nvSpPr>
        <p:spPr>
          <a:xfrm>
            <a:off x="3881612" y="573771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32,4%</a:t>
            </a: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5EE87730-3F7D-45D0-897A-1911A82A4375}"/>
              </a:ext>
            </a:extLst>
          </p:cNvPr>
          <p:cNvSpPr txBox="1"/>
          <p:nvPr/>
        </p:nvSpPr>
        <p:spPr>
          <a:xfrm>
            <a:off x="7376260" y="573771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49,6%</a:t>
            </a:r>
          </a:p>
        </p:txBody>
      </p:sp>
      <p:sp>
        <p:nvSpPr>
          <p:cNvPr id="80" name="Nawias klamrowy otwierający 79">
            <a:extLst>
              <a:ext uri="{FF2B5EF4-FFF2-40B4-BE49-F238E27FC236}">
                <a16:creationId xmlns:a16="http://schemas.microsoft.com/office/drawing/2014/main" id="{2EE06807-55F1-436A-92E5-C68F7197C005}"/>
              </a:ext>
            </a:extLst>
          </p:cNvPr>
          <p:cNvSpPr/>
          <p:nvPr/>
        </p:nvSpPr>
        <p:spPr>
          <a:xfrm rot="16200000">
            <a:off x="4055267" y="5076396"/>
            <a:ext cx="315766" cy="84955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Nawias klamrowy otwierający 80">
            <a:extLst>
              <a:ext uri="{FF2B5EF4-FFF2-40B4-BE49-F238E27FC236}">
                <a16:creationId xmlns:a16="http://schemas.microsoft.com/office/drawing/2014/main" id="{6FF8327B-2A7E-4FD0-841B-1964EA443ADB}"/>
              </a:ext>
            </a:extLst>
          </p:cNvPr>
          <p:cNvSpPr/>
          <p:nvPr/>
        </p:nvSpPr>
        <p:spPr>
          <a:xfrm rot="16200000">
            <a:off x="7546489" y="5069405"/>
            <a:ext cx="315766" cy="84955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2" name="Grafika 81" descr="Wykrzyknik">
            <a:extLst>
              <a:ext uri="{FF2B5EF4-FFF2-40B4-BE49-F238E27FC236}">
                <a16:creationId xmlns:a16="http://schemas.microsoft.com/office/drawing/2014/main" id="{E7FAEF12-A8EA-48E2-A2C1-D4B58F1FFB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68902" y="5718857"/>
            <a:ext cx="388189" cy="3881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518D9A6-4A34-448B-8DA7-B5147FA86ABD}"/>
              </a:ext>
            </a:extLst>
          </p:cNvPr>
          <p:cNvSpPr txBox="1"/>
          <p:nvPr/>
        </p:nvSpPr>
        <p:spPr>
          <a:xfrm>
            <a:off x="9182160" y="3554686"/>
            <a:ext cx="2139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Niepokojącym jest fakt, że blisko 50% uczniów nie ma możliwości realizowanie swoich pasji i niechętnie uczęszcza do szkoły a blisko 30 % nie czuje się bezpiecznie.</a:t>
            </a:r>
          </a:p>
        </p:txBody>
      </p:sp>
    </p:spTree>
    <p:extLst>
      <p:ext uri="{BB962C8B-B14F-4D97-AF65-F5344CB8AC3E}">
        <p14:creationId xmlns:p14="http://schemas.microsoft.com/office/powerpoint/2010/main" val="367404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Diagram 75">
            <a:extLst>
              <a:ext uri="{FF2B5EF4-FFF2-40B4-BE49-F238E27FC236}">
                <a16:creationId xmlns:a16="http://schemas.microsoft.com/office/drawing/2014/main" id="{61822CEB-184A-458D-85D9-FE63217C3624}"/>
              </a:ext>
            </a:extLst>
          </p:cNvPr>
          <p:cNvGraphicFramePr/>
          <p:nvPr/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3" name="pole tekstowe 82">
            <a:extLst>
              <a:ext uri="{FF2B5EF4-FFF2-40B4-BE49-F238E27FC236}">
                <a16:creationId xmlns:a16="http://schemas.microsoft.com/office/drawing/2014/main" id="{65DB9648-5F00-4BBE-8B99-D331EB3C43C0}"/>
              </a:ext>
            </a:extLst>
          </p:cNvPr>
          <p:cNvSpPr txBox="1"/>
          <p:nvPr/>
        </p:nvSpPr>
        <p:spPr>
          <a:xfrm>
            <a:off x="3768122" y="567053"/>
            <a:ext cx="465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Zachowania uczniów na terenie szkoły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" name="Tabela 84">
            <a:extLst>
              <a:ext uri="{FF2B5EF4-FFF2-40B4-BE49-F238E27FC236}">
                <a16:creationId xmlns:a16="http://schemas.microsoft.com/office/drawing/2014/main" id="{A433FD9F-D2BD-45D7-BD24-B20777D45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40114"/>
              </p:ext>
            </p:extLst>
          </p:nvPr>
        </p:nvGraphicFramePr>
        <p:xfrm>
          <a:off x="1834707" y="1298676"/>
          <a:ext cx="3150196" cy="492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0196">
                  <a:extLst>
                    <a:ext uri="{9D8B030D-6E8A-4147-A177-3AD203B41FA5}">
                      <a16:colId xmlns:a16="http://schemas.microsoft.com/office/drawing/2014/main" val="3712464935"/>
                    </a:ext>
                  </a:extLst>
                </a:gridCol>
              </a:tblGrid>
              <a:tr h="4559833">
                <a:tc>
                  <a:txBody>
                    <a:bodyPr/>
                    <a:lstStyle/>
                    <a:p>
                      <a:pPr marL="252000" algn="l" fontAlgn="ctr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algn="l" fontAlgn="ctr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Wyśmiewanie się z dobrych uczniów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Stosowanie przemocy fizycznej między uczniami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Niewykonywanie poleceń nauczyciela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Przeszkadzanie nauczycielowi w prowadzeniu zajęć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Naganne odnoszenie się do nauczycieli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Dyskutowanie w sprawie wystawionych ocen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algn="l" fontAlgn="ctr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Używanie wulgarnych słów</a:t>
                      </a:r>
                    </a:p>
                    <a:p>
                      <a:pPr marL="252000" algn="l" fontAlgn="ctr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algn="l" fontAlgn="ctr">
                        <a:lnSpc>
                          <a:spcPct val="15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Palenie papierosów</a:t>
                      </a:r>
                    </a:p>
                    <a:p>
                      <a:pPr marL="252000" algn="l" fontAlgn="ctr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Picie alkoholu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Zażywanie narkotyków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Koleżeńskość</a:t>
                      </a: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5200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175"/>
                        </a:spcBef>
                        <a:spcAft>
                          <a:spcPts val="14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Uprzejme odnoszenie się do nauczycieli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242584"/>
                  </a:ext>
                </a:extLst>
              </a:tr>
            </a:tbl>
          </a:graphicData>
        </a:graphic>
      </p:graphicFrame>
      <p:graphicFrame>
        <p:nvGraphicFramePr>
          <p:cNvPr id="86" name="Wykres 85">
            <a:extLst>
              <a:ext uri="{FF2B5EF4-FFF2-40B4-BE49-F238E27FC236}">
                <a16:creationId xmlns:a16="http://schemas.microsoft.com/office/drawing/2014/main" id="{00EC049F-6575-4DAF-AF9A-75859E07E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318646"/>
              </p:ext>
            </p:extLst>
          </p:nvPr>
        </p:nvGraphicFramePr>
        <p:xfrm>
          <a:off x="4583454" y="1241600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8" name="Wykres 87">
            <a:extLst>
              <a:ext uri="{FF2B5EF4-FFF2-40B4-BE49-F238E27FC236}">
                <a16:creationId xmlns:a16="http://schemas.microsoft.com/office/drawing/2014/main" id="{EA8BFF84-54FC-44AC-85A4-924C4A59F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080054"/>
              </p:ext>
            </p:extLst>
          </p:nvPr>
        </p:nvGraphicFramePr>
        <p:xfrm>
          <a:off x="4583454" y="1644809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9" name="Wykres 88">
            <a:extLst>
              <a:ext uri="{FF2B5EF4-FFF2-40B4-BE49-F238E27FC236}">
                <a16:creationId xmlns:a16="http://schemas.microsoft.com/office/drawing/2014/main" id="{59C0062C-D70E-43C1-8348-81D2756C8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547571"/>
              </p:ext>
            </p:extLst>
          </p:nvPr>
        </p:nvGraphicFramePr>
        <p:xfrm>
          <a:off x="4583454" y="2165737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0" name="Wykres 89">
            <a:extLst>
              <a:ext uri="{FF2B5EF4-FFF2-40B4-BE49-F238E27FC236}">
                <a16:creationId xmlns:a16="http://schemas.microsoft.com/office/drawing/2014/main" id="{E9C2BD0A-938A-4FCF-9F2C-47E95D2B8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23873"/>
              </p:ext>
            </p:extLst>
          </p:nvPr>
        </p:nvGraphicFramePr>
        <p:xfrm>
          <a:off x="4583454" y="2469548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1" name="Wykres 90">
            <a:extLst>
              <a:ext uri="{FF2B5EF4-FFF2-40B4-BE49-F238E27FC236}">
                <a16:creationId xmlns:a16="http://schemas.microsoft.com/office/drawing/2014/main" id="{41BA5A7A-8395-450F-948F-41AA7CC3A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35401"/>
              </p:ext>
            </p:extLst>
          </p:nvPr>
        </p:nvGraphicFramePr>
        <p:xfrm>
          <a:off x="4583454" y="2829988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92" name="Łącznik prosty 91">
            <a:extLst>
              <a:ext uri="{FF2B5EF4-FFF2-40B4-BE49-F238E27FC236}">
                <a16:creationId xmlns:a16="http://schemas.microsoft.com/office/drawing/2014/main" id="{9F1DD909-3D3D-442D-A2FA-133B28EC212A}"/>
              </a:ext>
            </a:extLst>
          </p:cNvPr>
          <p:cNvCxnSpPr>
            <a:cxnSpLocks/>
          </p:cNvCxnSpPr>
          <p:nvPr/>
        </p:nvCxnSpPr>
        <p:spPr>
          <a:xfrm flipH="1">
            <a:off x="2313625" y="1677378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rostokąt 97">
            <a:extLst>
              <a:ext uri="{FF2B5EF4-FFF2-40B4-BE49-F238E27FC236}">
                <a16:creationId xmlns:a16="http://schemas.microsoft.com/office/drawing/2014/main" id="{51F6550E-371B-4DE7-97B0-364820EF6513}"/>
              </a:ext>
            </a:extLst>
          </p:cNvPr>
          <p:cNvSpPr/>
          <p:nvPr/>
        </p:nvSpPr>
        <p:spPr>
          <a:xfrm>
            <a:off x="4490690" y="1037575"/>
            <a:ext cx="152836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000"/>
              </a:lnSpc>
            </a:pPr>
            <a:r>
              <a:rPr lang="pl-PL" sz="1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Bardzo często</a:t>
            </a:r>
          </a:p>
        </p:txBody>
      </p:sp>
      <p:sp>
        <p:nvSpPr>
          <p:cNvPr id="100" name="Prostokąt 99">
            <a:extLst>
              <a:ext uri="{FF2B5EF4-FFF2-40B4-BE49-F238E27FC236}">
                <a16:creationId xmlns:a16="http://schemas.microsoft.com/office/drawing/2014/main" id="{B17F3EB6-FA44-4759-B624-89B5ECFCD404}"/>
              </a:ext>
            </a:extLst>
          </p:cNvPr>
          <p:cNvSpPr/>
          <p:nvPr/>
        </p:nvSpPr>
        <p:spPr>
          <a:xfrm>
            <a:off x="5564643" y="1028243"/>
            <a:ext cx="152836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000"/>
              </a:lnSpc>
            </a:pPr>
            <a:r>
              <a:rPr lang="pl-PL" sz="1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Często</a:t>
            </a:r>
          </a:p>
        </p:txBody>
      </p:sp>
      <p:sp>
        <p:nvSpPr>
          <p:cNvPr id="101" name="Prostokąt 100">
            <a:extLst>
              <a:ext uri="{FF2B5EF4-FFF2-40B4-BE49-F238E27FC236}">
                <a16:creationId xmlns:a16="http://schemas.microsoft.com/office/drawing/2014/main" id="{1E35619D-4A80-4DAD-809C-BDD2F8714C0E}"/>
              </a:ext>
            </a:extLst>
          </p:cNvPr>
          <p:cNvSpPr/>
          <p:nvPr/>
        </p:nvSpPr>
        <p:spPr>
          <a:xfrm>
            <a:off x="6624335" y="1026800"/>
            <a:ext cx="152836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000"/>
              </a:lnSpc>
            </a:pPr>
            <a:r>
              <a:rPr lang="pl-PL" sz="1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Rzadko</a:t>
            </a:r>
          </a:p>
        </p:txBody>
      </p:sp>
      <p:sp>
        <p:nvSpPr>
          <p:cNvPr id="103" name="Prostokąt 102">
            <a:extLst>
              <a:ext uri="{FF2B5EF4-FFF2-40B4-BE49-F238E27FC236}">
                <a16:creationId xmlns:a16="http://schemas.microsoft.com/office/drawing/2014/main" id="{41CC8091-D49A-48FC-8143-947AFED6D971}"/>
              </a:ext>
            </a:extLst>
          </p:cNvPr>
          <p:cNvSpPr/>
          <p:nvPr/>
        </p:nvSpPr>
        <p:spPr>
          <a:xfrm>
            <a:off x="7667846" y="1032353"/>
            <a:ext cx="152836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ts val="1000"/>
              </a:lnSpc>
            </a:pPr>
            <a:r>
              <a:rPr lang="pl-PL" sz="1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Nigdy</a:t>
            </a:r>
          </a:p>
        </p:txBody>
      </p:sp>
      <p:graphicFrame>
        <p:nvGraphicFramePr>
          <p:cNvPr id="93" name="Wykres 92">
            <a:extLst>
              <a:ext uri="{FF2B5EF4-FFF2-40B4-BE49-F238E27FC236}">
                <a16:creationId xmlns:a16="http://schemas.microsoft.com/office/drawing/2014/main" id="{E93FED6A-C410-4C64-92D7-8FA0016BC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824538"/>
              </p:ext>
            </p:extLst>
          </p:nvPr>
        </p:nvGraphicFramePr>
        <p:xfrm>
          <a:off x="4583454" y="3198370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9" name="Wykres 98">
            <a:extLst>
              <a:ext uri="{FF2B5EF4-FFF2-40B4-BE49-F238E27FC236}">
                <a16:creationId xmlns:a16="http://schemas.microsoft.com/office/drawing/2014/main" id="{2FC842ED-AF3E-4160-B1D4-FDAAADA04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082512"/>
              </p:ext>
            </p:extLst>
          </p:nvPr>
        </p:nvGraphicFramePr>
        <p:xfrm>
          <a:off x="4583454" y="3578593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7" name="Wykres 106">
            <a:extLst>
              <a:ext uri="{FF2B5EF4-FFF2-40B4-BE49-F238E27FC236}">
                <a16:creationId xmlns:a16="http://schemas.microsoft.com/office/drawing/2014/main" id="{4B590DA2-9F6E-457F-8BA3-0C1C3EFC4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114013"/>
              </p:ext>
            </p:extLst>
          </p:nvPr>
        </p:nvGraphicFramePr>
        <p:xfrm>
          <a:off x="4583454" y="3958015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6372995B-55CF-43B3-A8E7-C01AD0AD65EC}"/>
              </a:ext>
            </a:extLst>
          </p:cNvPr>
          <p:cNvCxnSpPr>
            <a:cxnSpLocks/>
          </p:cNvCxnSpPr>
          <p:nvPr/>
        </p:nvCxnSpPr>
        <p:spPr>
          <a:xfrm flipH="1">
            <a:off x="2309732" y="2115345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>
            <a:extLst>
              <a:ext uri="{FF2B5EF4-FFF2-40B4-BE49-F238E27FC236}">
                <a16:creationId xmlns:a16="http://schemas.microsoft.com/office/drawing/2014/main" id="{68F68BC9-CBD3-42B4-86AA-36700F7A7747}"/>
              </a:ext>
            </a:extLst>
          </p:cNvPr>
          <p:cNvCxnSpPr>
            <a:cxnSpLocks/>
          </p:cNvCxnSpPr>
          <p:nvPr/>
        </p:nvCxnSpPr>
        <p:spPr>
          <a:xfrm flipH="1">
            <a:off x="2285207" y="2514854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Wykres 109">
            <a:extLst>
              <a:ext uri="{FF2B5EF4-FFF2-40B4-BE49-F238E27FC236}">
                <a16:creationId xmlns:a16="http://schemas.microsoft.com/office/drawing/2014/main" id="{4EDCD159-4E86-48AC-8E24-7C426EDA3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870549"/>
              </p:ext>
            </p:extLst>
          </p:nvPr>
        </p:nvGraphicFramePr>
        <p:xfrm>
          <a:off x="4595717" y="5739062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11" name="Wykres 110">
            <a:extLst>
              <a:ext uri="{FF2B5EF4-FFF2-40B4-BE49-F238E27FC236}">
                <a16:creationId xmlns:a16="http://schemas.microsoft.com/office/drawing/2014/main" id="{59606531-6285-4E42-80E1-DCDC05C37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016285"/>
              </p:ext>
            </p:extLst>
          </p:nvPr>
        </p:nvGraphicFramePr>
        <p:xfrm>
          <a:off x="4583454" y="5262769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12" name="Wykres 111">
            <a:extLst>
              <a:ext uri="{FF2B5EF4-FFF2-40B4-BE49-F238E27FC236}">
                <a16:creationId xmlns:a16="http://schemas.microsoft.com/office/drawing/2014/main" id="{A4D5870D-D927-4C20-A952-049DFA4AC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020546"/>
              </p:ext>
            </p:extLst>
          </p:nvPr>
        </p:nvGraphicFramePr>
        <p:xfrm>
          <a:off x="4571191" y="4831501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13" name="Wykres 112">
            <a:extLst>
              <a:ext uri="{FF2B5EF4-FFF2-40B4-BE49-F238E27FC236}">
                <a16:creationId xmlns:a16="http://schemas.microsoft.com/office/drawing/2014/main" id="{ECBB790C-71CF-451C-A219-9790DBDFF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250353"/>
              </p:ext>
            </p:extLst>
          </p:nvPr>
        </p:nvGraphicFramePr>
        <p:xfrm>
          <a:off x="4583454" y="4357593"/>
          <a:ext cx="4368803" cy="5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cxnSp>
        <p:nvCxnSpPr>
          <p:cNvPr id="114" name="Łącznik prosty 113">
            <a:extLst>
              <a:ext uri="{FF2B5EF4-FFF2-40B4-BE49-F238E27FC236}">
                <a16:creationId xmlns:a16="http://schemas.microsoft.com/office/drawing/2014/main" id="{25B7E46E-760A-4F05-99EF-C07978772D5B}"/>
              </a:ext>
            </a:extLst>
          </p:cNvPr>
          <p:cNvCxnSpPr>
            <a:cxnSpLocks/>
          </p:cNvCxnSpPr>
          <p:nvPr/>
        </p:nvCxnSpPr>
        <p:spPr>
          <a:xfrm flipH="1">
            <a:off x="2309732" y="2903713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>
            <a:extLst>
              <a:ext uri="{FF2B5EF4-FFF2-40B4-BE49-F238E27FC236}">
                <a16:creationId xmlns:a16="http://schemas.microsoft.com/office/drawing/2014/main" id="{699B1076-6426-4308-9665-42342334B34C}"/>
              </a:ext>
            </a:extLst>
          </p:cNvPr>
          <p:cNvCxnSpPr>
            <a:cxnSpLocks/>
          </p:cNvCxnSpPr>
          <p:nvPr/>
        </p:nvCxnSpPr>
        <p:spPr>
          <a:xfrm flipH="1">
            <a:off x="2285206" y="3323417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87507815-6D50-49B3-8792-29546037EF27}"/>
              </a:ext>
            </a:extLst>
          </p:cNvPr>
          <p:cNvCxnSpPr>
            <a:cxnSpLocks/>
          </p:cNvCxnSpPr>
          <p:nvPr/>
        </p:nvCxnSpPr>
        <p:spPr>
          <a:xfrm flipH="1">
            <a:off x="2285206" y="3719202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6AF3E766-965B-4DAC-B3D5-AA4DB75204E2}"/>
              </a:ext>
            </a:extLst>
          </p:cNvPr>
          <p:cNvCxnSpPr>
            <a:cxnSpLocks/>
          </p:cNvCxnSpPr>
          <p:nvPr/>
        </p:nvCxnSpPr>
        <p:spPr>
          <a:xfrm flipH="1">
            <a:off x="2285206" y="4074045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>
            <a:extLst>
              <a:ext uri="{FF2B5EF4-FFF2-40B4-BE49-F238E27FC236}">
                <a16:creationId xmlns:a16="http://schemas.microsoft.com/office/drawing/2014/main" id="{E0ED8F9D-777C-4F75-A10A-F8D553258354}"/>
              </a:ext>
            </a:extLst>
          </p:cNvPr>
          <p:cNvCxnSpPr>
            <a:cxnSpLocks/>
          </p:cNvCxnSpPr>
          <p:nvPr/>
        </p:nvCxnSpPr>
        <p:spPr>
          <a:xfrm flipH="1">
            <a:off x="2285206" y="4422064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y 118">
            <a:extLst>
              <a:ext uri="{FF2B5EF4-FFF2-40B4-BE49-F238E27FC236}">
                <a16:creationId xmlns:a16="http://schemas.microsoft.com/office/drawing/2014/main" id="{ECC6B813-C98D-4485-957A-AAF206194273}"/>
              </a:ext>
            </a:extLst>
          </p:cNvPr>
          <p:cNvCxnSpPr>
            <a:cxnSpLocks/>
          </p:cNvCxnSpPr>
          <p:nvPr/>
        </p:nvCxnSpPr>
        <p:spPr>
          <a:xfrm flipH="1">
            <a:off x="2285206" y="4851971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>
            <a:extLst>
              <a:ext uri="{FF2B5EF4-FFF2-40B4-BE49-F238E27FC236}">
                <a16:creationId xmlns:a16="http://schemas.microsoft.com/office/drawing/2014/main" id="{2452908F-A410-4F43-AD47-4BC0B3E8FDF4}"/>
              </a:ext>
            </a:extLst>
          </p:cNvPr>
          <p:cNvCxnSpPr>
            <a:cxnSpLocks/>
          </p:cNvCxnSpPr>
          <p:nvPr/>
        </p:nvCxnSpPr>
        <p:spPr>
          <a:xfrm flipH="1">
            <a:off x="2309732" y="5370268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120">
            <a:extLst>
              <a:ext uri="{FF2B5EF4-FFF2-40B4-BE49-F238E27FC236}">
                <a16:creationId xmlns:a16="http://schemas.microsoft.com/office/drawing/2014/main" id="{0496CD87-482B-4A4B-8F5D-1CE81DA4EC26}"/>
              </a:ext>
            </a:extLst>
          </p:cNvPr>
          <p:cNvCxnSpPr>
            <a:cxnSpLocks/>
          </p:cNvCxnSpPr>
          <p:nvPr/>
        </p:nvCxnSpPr>
        <p:spPr>
          <a:xfrm flipH="1">
            <a:off x="2321995" y="5798157"/>
            <a:ext cx="6642525" cy="22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Grafika 122" descr="Wykrzyknik">
            <a:extLst>
              <a:ext uri="{FF2B5EF4-FFF2-40B4-BE49-F238E27FC236}">
                <a16:creationId xmlns:a16="http://schemas.microsoft.com/office/drawing/2014/main" id="{C54EB660-0AAB-472F-94C9-C717396D4FC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07097" y="2143374"/>
            <a:ext cx="388189" cy="356532"/>
          </a:xfrm>
          <a:prstGeom prst="rect">
            <a:avLst/>
          </a:prstGeom>
        </p:spPr>
      </p:pic>
      <p:pic>
        <p:nvPicPr>
          <p:cNvPr id="124" name="Grafika 123" descr="Wykrzyknik">
            <a:extLst>
              <a:ext uri="{FF2B5EF4-FFF2-40B4-BE49-F238E27FC236}">
                <a16:creationId xmlns:a16="http://schemas.microsoft.com/office/drawing/2014/main" id="{1A904477-76DD-4512-9790-15AA57320E5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07097" y="2546049"/>
            <a:ext cx="388800" cy="388800"/>
          </a:xfrm>
          <a:prstGeom prst="rect">
            <a:avLst/>
          </a:prstGeom>
        </p:spPr>
      </p:pic>
      <p:pic>
        <p:nvPicPr>
          <p:cNvPr id="125" name="Grafika 124" descr="Wykrzyknik">
            <a:extLst>
              <a:ext uri="{FF2B5EF4-FFF2-40B4-BE49-F238E27FC236}">
                <a16:creationId xmlns:a16="http://schemas.microsoft.com/office/drawing/2014/main" id="{D548FD90-5B22-4EE0-9D5B-4E9145A239A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07096" y="3363104"/>
            <a:ext cx="392400" cy="392400"/>
          </a:xfrm>
          <a:prstGeom prst="rect">
            <a:avLst/>
          </a:prstGeom>
        </p:spPr>
      </p:pic>
      <p:pic>
        <p:nvPicPr>
          <p:cNvPr id="126" name="Grafika 125" descr="Wykrzyknik">
            <a:extLst>
              <a:ext uri="{FF2B5EF4-FFF2-40B4-BE49-F238E27FC236}">
                <a16:creationId xmlns:a16="http://schemas.microsoft.com/office/drawing/2014/main" id="{1F03EA7D-B4C3-4476-A575-052FF44E6F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07096" y="3747513"/>
            <a:ext cx="392400" cy="392400"/>
          </a:xfrm>
          <a:prstGeom prst="rect">
            <a:avLst/>
          </a:prstGeom>
        </p:spPr>
      </p:pic>
      <p:pic>
        <p:nvPicPr>
          <p:cNvPr id="127" name="Grafika 126" descr="Wykrzyknik">
            <a:extLst>
              <a:ext uri="{FF2B5EF4-FFF2-40B4-BE49-F238E27FC236}">
                <a16:creationId xmlns:a16="http://schemas.microsoft.com/office/drawing/2014/main" id="{AD5DC7A7-66F5-450B-95CC-A1949E8358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07096" y="4087951"/>
            <a:ext cx="392400" cy="392400"/>
          </a:xfrm>
          <a:prstGeom prst="rect">
            <a:avLst/>
          </a:prstGeom>
        </p:spPr>
      </p:pic>
      <p:pic>
        <p:nvPicPr>
          <p:cNvPr id="37" name="Grafika 36" descr="Wykrzyknik">
            <a:extLst>
              <a:ext uri="{FF2B5EF4-FFF2-40B4-BE49-F238E27FC236}">
                <a16:creationId xmlns:a16="http://schemas.microsoft.com/office/drawing/2014/main" id="{75711616-5C9F-48B3-BD8D-FC0AC69624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21967" y="5407781"/>
            <a:ext cx="392400" cy="392400"/>
          </a:xfrm>
          <a:prstGeom prst="rect">
            <a:avLst/>
          </a:prstGeom>
        </p:spPr>
      </p:pic>
      <p:pic>
        <p:nvPicPr>
          <p:cNvPr id="38" name="Grafika 37" descr="Wykrzyknik">
            <a:extLst>
              <a:ext uri="{FF2B5EF4-FFF2-40B4-BE49-F238E27FC236}">
                <a16:creationId xmlns:a16="http://schemas.microsoft.com/office/drawing/2014/main" id="{EE5DBF7D-275A-4CC6-A0ED-2CA0EEC7706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21967" y="5828086"/>
            <a:ext cx="392400" cy="3924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0856034-F0FD-4A60-9289-0BBD9DA38D80}"/>
              </a:ext>
            </a:extLst>
          </p:cNvPr>
          <p:cNvSpPr txBox="1"/>
          <p:nvPr/>
        </p:nvSpPr>
        <p:spPr>
          <a:xfrm>
            <a:off x="9196215" y="2174154"/>
            <a:ext cx="2281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Nadal największym problemem w szkołach jest używanie wulgaryzmów, przeszkadzanie w prowadzeniu lekcji. </a:t>
            </a:r>
          </a:p>
        </p:txBody>
      </p:sp>
    </p:spTree>
    <p:extLst>
      <p:ext uri="{BB962C8B-B14F-4D97-AF65-F5344CB8AC3E}">
        <p14:creationId xmlns:p14="http://schemas.microsoft.com/office/powerpoint/2010/main" val="16011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Diagram 75">
            <a:extLst>
              <a:ext uri="{FF2B5EF4-FFF2-40B4-BE49-F238E27FC236}">
                <a16:creationId xmlns:a16="http://schemas.microsoft.com/office/drawing/2014/main" id="{61822CEB-184A-458D-85D9-FE63217C3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373236"/>
              </p:ext>
            </p:extLst>
          </p:nvPr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3" name="pole tekstowe 82">
            <a:extLst>
              <a:ext uri="{FF2B5EF4-FFF2-40B4-BE49-F238E27FC236}">
                <a16:creationId xmlns:a16="http://schemas.microsoft.com/office/drawing/2014/main" id="{65DB9648-5F00-4BBE-8B99-D331EB3C43C0}"/>
              </a:ext>
            </a:extLst>
          </p:cNvPr>
          <p:cNvSpPr txBox="1"/>
          <p:nvPr/>
        </p:nvSpPr>
        <p:spPr>
          <a:xfrm>
            <a:off x="1641973" y="530566"/>
            <a:ext cx="9266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Czynności, którym młodzież poświęca najwięcej czasu po lekcjach w dniach nauki 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18C422-2C8C-450D-A735-742E4D4D7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116" y="880432"/>
            <a:ext cx="5998191" cy="544700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DDDEF92-DCA1-4D28-9B37-A76978DC09A6}"/>
              </a:ext>
            </a:extLst>
          </p:cNvPr>
          <p:cNvSpPr txBox="1"/>
          <p:nvPr/>
        </p:nvSpPr>
        <p:spPr>
          <a:xfrm>
            <a:off x="8395063" y="1175657"/>
            <a:ext cx="33789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B050"/>
                </a:solidFill>
              </a:rPr>
              <a:t>Młodzież najwięcej czasu poświęca na słuchanie muzyki, portale społecznościowe, odrabianie lekcji. Ponad 1/3 poświęca czas na gry sieciowe (internetowe).</a:t>
            </a:r>
          </a:p>
          <a:p>
            <a:r>
              <a:rPr lang="pl-PL" sz="2400" dirty="0">
                <a:solidFill>
                  <a:srgbClr val="FF0000"/>
                </a:solidFill>
              </a:rPr>
              <a:t>Najmniej czasu młodzież poświęca na praktyki religijne, chodzenie do kina i chodzenie do teatru, kina, wystawy artystyczne itp.).</a:t>
            </a:r>
          </a:p>
        </p:txBody>
      </p:sp>
    </p:spTree>
    <p:extLst>
      <p:ext uri="{BB962C8B-B14F-4D97-AF65-F5344CB8AC3E}">
        <p14:creationId xmlns:p14="http://schemas.microsoft.com/office/powerpoint/2010/main" val="376499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A80C501B-D17E-453F-8400-52FEF5C33018}"/>
              </a:ext>
            </a:extLst>
          </p:cNvPr>
          <p:cNvSpPr txBox="1"/>
          <p:nvPr/>
        </p:nvSpPr>
        <p:spPr>
          <a:xfrm>
            <a:off x="696685" y="1172989"/>
            <a:ext cx="1045028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5510" marR="1544320" indent="-626745" algn="just">
              <a:lnSpc>
                <a:spcPct val="100000"/>
              </a:lnSpc>
              <a:spcBef>
                <a:spcPts val="100"/>
              </a:spcBef>
              <a:tabLst>
                <a:tab pos="4485005" algn="l"/>
              </a:tabLst>
            </a:pPr>
            <a:r>
              <a:rPr lang="pl-PL" sz="2400" b="1" dirty="0"/>
              <a:t>Synergia w realizacji ponadstandardowych działań</a:t>
            </a:r>
            <a:br>
              <a:rPr lang="pl-PL" sz="2400" b="1" dirty="0"/>
            </a:br>
            <a:r>
              <a:rPr lang="pl-PL" sz="2400" b="1" dirty="0"/>
              <a:t>społecznych i edukacyjnych miasta Białystok</a:t>
            </a:r>
            <a:endParaRPr sz="2500" b="1" dirty="0">
              <a:latin typeface="Times New Roman"/>
              <a:cs typeface="Times New Roman"/>
            </a:endParaRPr>
          </a:p>
          <a:p>
            <a:pPr marL="12700" marR="264795">
              <a:lnSpc>
                <a:spcPct val="100000"/>
              </a:lnSpc>
              <a:tabLst>
                <a:tab pos="3588385" algn="l"/>
              </a:tabLst>
            </a:pPr>
            <a:endParaRPr lang="pl-PL" sz="2400" dirty="0">
              <a:cs typeface="Times New Roman"/>
            </a:endParaRPr>
          </a:p>
          <a:p>
            <a:pPr algn="just"/>
            <a:r>
              <a:rPr lang="pl-PL" sz="2400" dirty="0"/>
              <a:t>	Współpraca Departamentu Edukacji (</a:t>
            </a:r>
            <a:r>
              <a:rPr lang="pl-PL" sz="2400" dirty="0" err="1"/>
              <a:t>PBAiSRE</a:t>
            </a:r>
            <a:r>
              <a:rPr lang="pl-PL" sz="2400" dirty="0"/>
              <a:t> przy CKU w B-stoku) </a:t>
            </a:r>
            <a:br>
              <a:rPr lang="pl-PL" sz="2400" dirty="0"/>
            </a:br>
            <a:r>
              <a:rPr lang="pl-PL" sz="2400" dirty="0"/>
              <a:t>i Departamentu Spraw Społecznych Urzędu Miejskiego w Białymstoku opiera się na wspólnej analizie problemów społecznych obejmujących dorosłych i młodzież szkolną. Polega na szeroko zakrojonych badaniach społeczno-edukacyjnych za pomocą metod ilościowych i jakościowych, służy diagnozie problemów, oczekiwań </a:t>
            </a:r>
            <a:br>
              <a:rPr lang="pl-PL" sz="2400" dirty="0"/>
            </a:br>
            <a:r>
              <a:rPr lang="pl-PL" sz="2400" dirty="0"/>
              <a:t>i potrzeb interesariuszy. </a:t>
            </a:r>
          </a:p>
        </p:txBody>
      </p:sp>
    </p:spTree>
    <p:extLst>
      <p:ext uri="{BB962C8B-B14F-4D97-AF65-F5344CB8AC3E}">
        <p14:creationId xmlns:p14="http://schemas.microsoft.com/office/powerpoint/2010/main" val="191845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Diagram 75">
            <a:extLst>
              <a:ext uri="{FF2B5EF4-FFF2-40B4-BE49-F238E27FC236}">
                <a16:creationId xmlns:a16="http://schemas.microsoft.com/office/drawing/2014/main" id="{61822CEB-184A-458D-85D9-FE63217C36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893926"/>
              </p:ext>
            </p:extLst>
          </p:nvPr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5D481A26-CD25-4737-BFB5-9CE2E5DBEE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044061"/>
              </p:ext>
            </p:extLst>
          </p:nvPr>
        </p:nvGraphicFramePr>
        <p:xfrm>
          <a:off x="377682" y="1356977"/>
          <a:ext cx="5291592" cy="219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44ECA1A-2DEB-4D29-85A3-2BDFBBF223A2}"/>
              </a:ext>
            </a:extLst>
          </p:cNvPr>
          <p:cNvSpPr txBox="1"/>
          <p:nvPr/>
        </p:nvSpPr>
        <p:spPr>
          <a:xfrm>
            <a:off x="996667" y="970473"/>
            <a:ext cx="428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Optymizm życiowy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rafika 20" descr="Wykrzyknik">
            <a:extLst>
              <a:ext uri="{FF2B5EF4-FFF2-40B4-BE49-F238E27FC236}">
                <a16:creationId xmlns:a16="http://schemas.microsoft.com/office/drawing/2014/main" id="{0ADBE95A-3477-4A37-B92E-DF6680AEBC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7725" y="1776255"/>
            <a:ext cx="388800" cy="388800"/>
          </a:xfrm>
          <a:prstGeom prst="rect">
            <a:avLst/>
          </a:prstGeom>
        </p:spPr>
      </p:pic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90D9A965-6131-464D-8897-3AB47AA53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921697"/>
              </p:ext>
            </p:extLst>
          </p:nvPr>
        </p:nvGraphicFramePr>
        <p:xfrm>
          <a:off x="77909" y="3547811"/>
          <a:ext cx="11863812" cy="253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8B159FE-320E-4B18-BE42-95A6C71B90AD}"/>
              </a:ext>
            </a:extLst>
          </p:cNvPr>
          <p:cNvSpPr txBox="1"/>
          <p:nvPr/>
        </p:nvSpPr>
        <p:spPr>
          <a:xfrm>
            <a:off x="3951281" y="3595761"/>
            <a:ext cx="4289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Symptomy złego samopoczucia </a:t>
            </a:r>
          </a:p>
          <a:p>
            <a:pPr algn="ctr"/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(bardzo często + często)</a:t>
            </a:r>
            <a:endParaRPr lang="pl-PL" sz="1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9C06116-7925-4C3A-824F-3A63B5160CA2}"/>
              </a:ext>
            </a:extLst>
          </p:cNvPr>
          <p:cNvCxnSpPr>
            <a:cxnSpLocks/>
          </p:cNvCxnSpPr>
          <p:nvPr/>
        </p:nvCxnSpPr>
        <p:spPr>
          <a:xfrm flipH="1">
            <a:off x="3014304" y="3595761"/>
            <a:ext cx="683792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a 23" descr="Wykrzyknik">
            <a:extLst>
              <a:ext uri="{FF2B5EF4-FFF2-40B4-BE49-F238E27FC236}">
                <a16:creationId xmlns:a16="http://schemas.microsoft.com/office/drawing/2014/main" id="{89E859AE-25B1-4DCF-B99A-CB66C1437E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7824" y="3678360"/>
            <a:ext cx="388800" cy="388800"/>
          </a:xfrm>
          <a:prstGeom prst="rect">
            <a:avLst/>
          </a:prstGeom>
        </p:spPr>
      </p:pic>
      <p:graphicFrame>
        <p:nvGraphicFramePr>
          <p:cNvPr id="25" name="Wykres 24">
            <a:extLst>
              <a:ext uri="{FF2B5EF4-FFF2-40B4-BE49-F238E27FC236}">
                <a16:creationId xmlns:a16="http://schemas.microsoft.com/office/drawing/2014/main" id="{E9BE8AB0-0D58-4961-BF5E-229D6D806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333583"/>
              </p:ext>
            </p:extLst>
          </p:nvPr>
        </p:nvGraphicFramePr>
        <p:xfrm>
          <a:off x="6845476" y="1072436"/>
          <a:ext cx="4563341" cy="235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6" name="Grafika 25" descr="Wykrzyknik">
            <a:extLst>
              <a:ext uri="{FF2B5EF4-FFF2-40B4-BE49-F238E27FC236}">
                <a16:creationId xmlns:a16="http://schemas.microsoft.com/office/drawing/2014/main" id="{219EBB54-ACDD-4DF2-B640-0FA1F4EF3D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2297" y="1662645"/>
            <a:ext cx="388800" cy="388800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0347562-347A-4343-9210-84E2F07BA435}"/>
              </a:ext>
            </a:extLst>
          </p:cNvPr>
          <p:cNvSpPr txBox="1"/>
          <p:nvPr/>
        </p:nvSpPr>
        <p:spPr>
          <a:xfrm>
            <a:off x="6905898" y="984623"/>
            <a:ext cx="428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Pojawianie się sytuacji stresowych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AC3278FE-5F9D-42AA-ADD9-014FCAF71155}"/>
              </a:ext>
            </a:extLst>
          </p:cNvPr>
          <p:cNvCxnSpPr>
            <a:cxnSpLocks/>
          </p:cNvCxnSpPr>
          <p:nvPr/>
        </p:nvCxnSpPr>
        <p:spPr>
          <a:xfrm>
            <a:off x="6096000" y="1356977"/>
            <a:ext cx="0" cy="200656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24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Diagram 75">
            <a:extLst>
              <a:ext uri="{FF2B5EF4-FFF2-40B4-BE49-F238E27FC236}">
                <a16:creationId xmlns:a16="http://schemas.microsoft.com/office/drawing/2014/main" id="{61822CEB-184A-458D-85D9-FE63217C3624}"/>
              </a:ext>
            </a:extLst>
          </p:cNvPr>
          <p:cNvGraphicFramePr/>
          <p:nvPr/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44ECA1A-2DEB-4D29-85A3-2BDFBBF223A2}"/>
              </a:ext>
            </a:extLst>
          </p:cNvPr>
          <p:cNvSpPr txBox="1"/>
          <p:nvPr/>
        </p:nvSpPr>
        <p:spPr>
          <a:xfrm>
            <a:off x="71569" y="1284983"/>
            <a:ext cx="6837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Osoby, do których młodzież zwraca się w trudnych sytuacjach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AC3278FE-5F9D-42AA-ADD9-014FCAF71155}"/>
              </a:ext>
            </a:extLst>
          </p:cNvPr>
          <p:cNvCxnSpPr>
            <a:cxnSpLocks/>
          </p:cNvCxnSpPr>
          <p:nvPr/>
        </p:nvCxnSpPr>
        <p:spPr>
          <a:xfrm>
            <a:off x="7177377" y="1284149"/>
            <a:ext cx="0" cy="372517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13463304-52B5-4319-AE84-7A6917D98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231102"/>
              </p:ext>
            </p:extLst>
          </p:nvPr>
        </p:nvGraphicFramePr>
        <p:xfrm>
          <a:off x="71569" y="2071328"/>
          <a:ext cx="6897464" cy="321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8994D046-901F-4912-B230-C7F625FE1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843121"/>
              </p:ext>
            </p:extLst>
          </p:nvPr>
        </p:nvGraphicFramePr>
        <p:xfrm>
          <a:off x="7385719" y="18396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D7F81BD-E101-4554-8EB9-5E523800D334}"/>
              </a:ext>
            </a:extLst>
          </p:cNvPr>
          <p:cNvSpPr txBox="1"/>
          <p:nvPr/>
        </p:nvSpPr>
        <p:spPr>
          <a:xfrm>
            <a:off x="6182801" y="1215855"/>
            <a:ext cx="6837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Zadowolenie ze swojego obecnego życia</a:t>
            </a:r>
            <a:endParaRPr lang="pl-PL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44305BC6-BE48-4142-AF22-C863332212E6}"/>
              </a:ext>
            </a:extLst>
          </p:cNvPr>
          <p:cNvCxnSpPr>
            <a:cxnSpLocks/>
          </p:cNvCxnSpPr>
          <p:nvPr/>
        </p:nvCxnSpPr>
        <p:spPr>
          <a:xfrm flipV="1">
            <a:off x="3674821" y="3498690"/>
            <a:ext cx="0" cy="556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Grafika 28" descr="Wykrzyknik">
            <a:extLst>
              <a:ext uri="{FF2B5EF4-FFF2-40B4-BE49-F238E27FC236}">
                <a16:creationId xmlns:a16="http://schemas.microsoft.com/office/drawing/2014/main" id="{E3684480-A4D8-4A1A-92CF-F454977949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89948" y="2489216"/>
            <a:ext cx="388800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Diagram 75">
            <a:extLst>
              <a:ext uri="{FF2B5EF4-FFF2-40B4-BE49-F238E27FC236}">
                <a16:creationId xmlns:a16="http://schemas.microsoft.com/office/drawing/2014/main" id="{61822CEB-184A-458D-85D9-FE63217C3624}"/>
              </a:ext>
            </a:extLst>
          </p:cNvPr>
          <p:cNvGraphicFramePr/>
          <p:nvPr/>
        </p:nvGraphicFramePr>
        <p:xfrm>
          <a:off x="1498952" y="0"/>
          <a:ext cx="10693048" cy="39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44ECA1A-2DEB-4D29-85A3-2BDFBBF223A2}"/>
              </a:ext>
            </a:extLst>
          </p:cNvPr>
          <p:cNvSpPr txBox="1"/>
          <p:nvPr/>
        </p:nvSpPr>
        <p:spPr>
          <a:xfrm>
            <a:off x="0" y="849475"/>
            <a:ext cx="683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Posiadanie orzeczenia o niepełnosprawności </a:t>
            </a:r>
          </a:p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częstotliwość przeżywania sytuacji stresujących w życiu</a:t>
            </a:r>
            <a:endParaRPr lang="pl-PL" sz="16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C44EA5D2-C185-4A7B-A2E6-A571B5E8AEBA}"/>
              </a:ext>
            </a:extLst>
          </p:cNvPr>
          <p:cNvCxnSpPr>
            <a:cxnSpLocks/>
          </p:cNvCxnSpPr>
          <p:nvPr/>
        </p:nvCxnSpPr>
        <p:spPr>
          <a:xfrm>
            <a:off x="6404119" y="1235287"/>
            <a:ext cx="13239" cy="454720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DE2427F-08FB-4EDA-8B45-8D3842891273}"/>
              </a:ext>
            </a:extLst>
          </p:cNvPr>
          <p:cNvSpPr txBox="1"/>
          <p:nvPr/>
        </p:nvSpPr>
        <p:spPr>
          <a:xfrm>
            <a:off x="5719444" y="558491"/>
            <a:ext cx="683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Wpływ posiadanego orzeczenia o niepełnosprawności</a:t>
            </a:r>
          </a:p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stan emocjonalny i relacje rówieśnicze</a:t>
            </a:r>
            <a:endParaRPr lang="pl-PL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C2E23DDC-668F-4C92-9C4E-A0E142BE5AB7}"/>
              </a:ext>
            </a:extLst>
          </p:cNvPr>
          <p:cNvCxnSpPr>
            <a:cxnSpLocks/>
          </p:cNvCxnSpPr>
          <p:nvPr/>
        </p:nvCxnSpPr>
        <p:spPr>
          <a:xfrm flipH="1">
            <a:off x="1193281" y="3357861"/>
            <a:ext cx="445136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Wykres 31">
            <a:extLst>
              <a:ext uri="{FF2B5EF4-FFF2-40B4-BE49-F238E27FC236}">
                <a16:creationId xmlns:a16="http://schemas.microsoft.com/office/drawing/2014/main" id="{8874F5B0-7398-4C12-BE80-3A9BB804B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17082"/>
              </p:ext>
            </p:extLst>
          </p:nvPr>
        </p:nvGraphicFramePr>
        <p:xfrm>
          <a:off x="6472557" y="854853"/>
          <a:ext cx="5320393" cy="537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5D09E5DD-94F1-4007-9AA8-2EF4616E3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130975"/>
              </p:ext>
            </p:extLst>
          </p:nvPr>
        </p:nvGraphicFramePr>
        <p:xfrm>
          <a:off x="778008" y="1308425"/>
          <a:ext cx="5397934" cy="196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ECD467B4-8716-4938-A790-1784FAB61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933449"/>
              </p:ext>
            </p:extLst>
          </p:nvPr>
        </p:nvGraphicFramePr>
        <p:xfrm>
          <a:off x="565755" y="4007922"/>
          <a:ext cx="5724275" cy="221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0A7E81-BC17-49E0-B592-646E38DD46F4}"/>
              </a:ext>
            </a:extLst>
          </p:cNvPr>
          <p:cNvSpPr txBox="1"/>
          <p:nvPr/>
        </p:nvSpPr>
        <p:spPr>
          <a:xfrm>
            <a:off x="58011" y="3443538"/>
            <a:ext cx="683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Posiadanie orzeczenia o stopniu niepełnosprawności </a:t>
            </a:r>
          </a:p>
          <a:p>
            <a:pPr algn="ctr"/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ocena stanu zdrowia</a:t>
            </a:r>
          </a:p>
        </p:txBody>
      </p:sp>
      <p:pic>
        <p:nvPicPr>
          <p:cNvPr id="14" name="Grafika 13" descr="Wykrzyknik">
            <a:extLst>
              <a:ext uri="{FF2B5EF4-FFF2-40B4-BE49-F238E27FC236}">
                <a16:creationId xmlns:a16="http://schemas.microsoft.com/office/drawing/2014/main" id="{010A91AC-D7B7-46A6-A604-18E3DBE251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02988" y="1372695"/>
            <a:ext cx="388800" cy="388800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A4A3D26B-911A-44CC-AE52-2D14A3F198B7}"/>
              </a:ext>
            </a:extLst>
          </p:cNvPr>
          <p:cNvCxnSpPr/>
          <p:nvPr/>
        </p:nvCxnSpPr>
        <p:spPr>
          <a:xfrm flipV="1">
            <a:off x="5938398" y="5322600"/>
            <a:ext cx="0" cy="338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08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01A5C-B3D0-470B-A68B-E9AF187F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18" y="152400"/>
            <a:ext cx="7180729" cy="510988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72C879B-8842-48DB-A8FE-F1D04A87C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73576"/>
              </p:ext>
            </p:extLst>
          </p:nvPr>
        </p:nvGraphicFramePr>
        <p:xfrm>
          <a:off x="1048871" y="920284"/>
          <a:ext cx="10135621" cy="5204954"/>
        </p:xfrm>
        <a:graphic>
          <a:graphicData uri="http://schemas.openxmlformats.org/drawingml/2006/table">
            <a:tbl>
              <a:tblPr firstRow="1" firstCol="1" bandRow="1"/>
              <a:tblGrid>
                <a:gridCol w="2568366">
                  <a:extLst>
                    <a:ext uri="{9D8B030D-6E8A-4147-A177-3AD203B41FA5}">
                      <a16:colId xmlns:a16="http://schemas.microsoft.com/office/drawing/2014/main" val="3226499211"/>
                    </a:ext>
                  </a:extLst>
                </a:gridCol>
                <a:gridCol w="2493363">
                  <a:extLst>
                    <a:ext uri="{9D8B030D-6E8A-4147-A177-3AD203B41FA5}">
                      <a16:colId xmlns:a16="http://schemas.microsoft.com/office/drawing/2014/main" val="1522280425"/>
                    </a:ext>
                  </a:extLst>
                </a:gridCol>
                <a:gridCol w="2458902">
                  <a:extLst>
                    <a:ext uri="{9D8B030D-6E8A-4147-A177-3AD203B41FA5}">
                      <a16:colId xmlns:a16="http://schemas.microsoft.com/office/drawing/2014/main" val="286175470"/>
                    </a:ext>
                  </a:extLst>
                </a:gridCol>
                <a:gridCol w="2614990">
                  <a:extLst>
                    <a:ext uri="{9D8B030D-6E8A-4147-A177-3AD203B41FA5}">
                      <a16:colId xmlns:a16="http://schemas.microsoft.com/office/drawing/2014/main" val="3608017002"/>
                    </a:ext>
                  </a:extLst>
                </a:gridCol>
              </a:tblGrid>
              <a:tr h="352704">
                <a:tc gridSpan="4">
                  <a:txBody>
                    <a:bodyPr/>
                    <a:lstStyle/>
                    <a:p>
                      <a:pPr indent="45021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STOSUNEK UCZNIÓW BIAŁOSTOCKICH SZKÓŁ NA TEMAT WYBRANYCH NORM MORALNO- OBYCZAJOWYCH</a:t>
                      </a:r>
                      <a:r>
                        <a:rPr lang="pl-PL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(1)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729996"/>
                  </a:ext>
                </a:extLst>
              </a:tr>
              <a:tr h="9196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774032"/>
                  </a:ext>
                </a:extLst>
              </a:tr>
              <a:tr h="106431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powinna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budzić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wśród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młodzieży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poczucie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wartości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ludzkiego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życia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życie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się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tylko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jedne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życie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nie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eksperyment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życie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najwyższa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wartość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życia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nie da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się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powtórzyć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itd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Rodzice powinni wykazywać większe osobowe zaangażowanie w uświadamianie swoim dzieciom o ważności społecznych regulacji i korzyści z ich respektowania.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Uczelnie/placówki kształcenia powinny przygotowywać ekspertyzy świadczących o wadze społecznych regulacji z perspektywy jednostki i społeczeństwa.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instytucje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powinny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włączać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się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edukowanie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prozdrowotne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dzieci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młodzieży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64965"/>
                  </a:ext>
                </a:extLst>
              </a:tr>
              <a:tr h="127718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Należy budzić poczucie odpowiedzialności wśród uczniów za ich własne zdrowie poprzez uwrażliwianie na szkodliwość palenia i stosowania środków odurzających.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Należy przejawiać większe osobowe zaangażowanie w uświadamianie swoim dzieciom skutków praktyk ryzykownych w płaszczyźnie zdrowia somatycznego, psychicznego, kondycji społecznej.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Należy przygotowywać ekspertyzy świadczących o skutkach jednostkowych i społecznych działań ryzykownych.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Należy pokazywać przykłady środowisk funkcjonujących w oparciu o jednoznaczne regulacje społeczne (w kontekście pozytywnych następstw).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802480"/>
                  </a:ext>
                </a:extLst>
              </a:tr>
              <a:tr h="15581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 szkołach należy wcześniej rozpoczynać edukację prozdrowotną w kontekście stosowania używek i innych zachowań ryzykownych (trzecia / czwarta klasa szkoły podstawowej).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Rodzina powinna rozbudzać wśród młodzieży odpowiedzialności za swoje życie i zdrowie.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Powinno się przygotowywać ekspertyzy świadczące o skutkach jednostkowych i społecznych eksperymentów społecznych (np. zmiana płci).</a:t>
                      </a: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Powinno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się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włączać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młodzież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 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akcje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promujące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odpowiedzialne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życie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9707" marR="59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082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72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3FC2EE-DC6C-427A-A7FB-7DC98D10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188" y="143435"/>
            <a:ext cx="7234518" cy="519953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E5D65B4-9AEB-4F9F-A2D6-9B36C9533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368138"/>
              </p:ext>
            </p:extLst>
          </p:nvPr>
        </p:nvGraphicFramePr>
        <p:xfrm>
          <a:off x="522514" y="663388"/>
          <a:ext cx="10964092" cy="5281710"/>
        </p:xfrm>
        <a:graphic>
          <a:graphicData uri="http://schemas.openxmlformats.org/drawingml/2006/table">
            <a:tbl>
              <a:tblPr firstRow="1" firstCol="1" bandRow="1"/>
              <a:tblGrid>
                <a:gridCol w="2778301">
                  <a:extLst>
                    <a:ext uri="{9D8B030D-6E8A-4147-A177-3AD203B41FA5}">
                      <a16:colId xmlns:a16="http://schemas.microsoft.com/office/drawing/2014/main" val="1886439870"/>
                    </a:ext>
                  </a:extLst>
                </a:gridCol>
                <a:gridCol w="2697167">
                  <a:extLst>
                    <a:ext uri="{9D8B030D-6E8A-4147-A177-3AD203B41FA5}">
                      <a16:colId xmlns:a16="http://schemas.microsoft.com/office/drawing/2014/main" val="3382643762"/>
                    </a:ext>
                  </a:extLst>
                </a:gridCol>
                <a:gridCol w="2659888">
                  <a:extLst>
                    <a:ext uri="{9D8B030D-6E8A-4147-A177-3AD203B41FA5}">
                      <a16:colId xmlns:a16="http://schemas.microsoft.com/office/drawing/2014/main" val="793589214"/>
                    </a:ext>
                  </a:extLst>
                </a:gridCol>
                <a:gridCol w="2828736">
                  <a:extLst>
                    <a:ext uri="{9D8B030D-6E8A-4147-A177-3AD203B41FA5}">
                      <a16:colId xmlns:a16="http://schemas.microsoft.com/office/drawing/2014/main" val="3926204791"/>
                    </a:ext>
                  </a:extLst>
                </a:gridCol>
              </a:tblGrid>
              <a:tr h="287944">
                <a:tc gridSpan="4">
                  <a:txBody>
                    <a:bodyPr/>
                    <a:lstStyle/>
                    <a:p>
                      <a:pPr indent="45021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ŚRODOWISKO SZKOLNE W OCENIE UCZNIÓW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52392"/>
                  </a:ext>
                </a:extLst>
              </a:tr>
              <a:tr h="57394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126433"/>
                  </a:ext>
                </a:extLst>
              </a:tr>
              <a:tr h="1276854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Wzmocnienie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szkolnego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systemu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normatywnego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przez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jednoznaczne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określenie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obowiązków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ucznia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środowisku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szkolnym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zwiększenie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skuteczności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środków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wychowawczych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zwiększenie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konsolidacji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nauczycieli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 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dyscyplinowaniu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uczniów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Współpraca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wspieranie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działań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wychowawczych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podejmowanych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przez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szkołę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Uczelnie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placówki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kształcenia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i 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doskonalenia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powinny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kształcić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absolwentów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rozpoznawaniu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mechanizmów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społecznych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leżących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podstaw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interakcji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społecznych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instytucje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powinny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włączać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się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tworzenie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skonsolidowanego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systemu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wychowawczego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powiązaniu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szkołą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środowiskiem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rodzinnym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746725"/>
                  </a:ext>
                </a:extLst>
              </a:tr>
              <a:tr h="1219419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Programy nauczania w większym stopniu winny uwzględniać zainteresowania, możliwości, preferencje uczniów itd., a nie jedynie koncentrować się na wiedzy.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Rodzice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powinni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wzmacniać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autorytet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nauczyciela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a nie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go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podważać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 placówki kształcenia i doskonalenia powinny zwiększyć uwagę podopiecznych na rozpoznawaniu szkoły z perspektywy opisowo-wyjaśniającej z pomniejszaniem perspektywy normatywnej (jak być powinno).</a:t>
                      </a: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instytucje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powinny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wspomagać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prelekcjami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wychowawczymi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działania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placówek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edukacyjnych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prelekcje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temat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szkodliwości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używek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skutków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prawnych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działań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ryzykownych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relacjach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osobowych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itp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.).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4798"/>
                  </a:ext>
                </a:extLst>
              </a:tr>
              <a:tr h="182913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Upraktycznienie wiedzy – wiedza nie powinna być oderwana od rzeczywistości, jakiej dotyczy.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Rodzice powinni uczyć swoje dzieci szacunku do innych osób (szczególnie w podeszłym wieku).</a:t>
                      </a:r>
                      <a:endParaRPr lang="pl-PL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instytucje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powinny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być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gotowe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współpracę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szkołą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upraktycznianiu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wiedzy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teoretycznej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jaka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staje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się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przedmiotem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nauczania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 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placówkach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edukacyjnych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oprowadzanie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muzeach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silvariach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skansenach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obserwatoriach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galeriach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sztuki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rzemieślnikach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przedsiębiorstwach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itd</a:t>
                      </a:r>
                      <a:r>
                        <a:rPr lang="de-DE" sz="12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.).</a:t>
                      </a:r>
                      <a:endParaRPr lang="pl-PL" sz="12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225" marR="6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91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2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71A46-6FA6-4F17-8B72-4B3AAB39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18" y="134472"/>
            <a:ext cx="7216588" cy="564775"/>
          </a:xfrm>
        </p:spPr>
        <p:txBody>
          <a:bodyPr>
            <a:normAutofit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020ACB-67D0-4026-86D2-988812F95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42473"/>
              </p:ext>
            </p:extLst>
          </p:nvPr>
        </p:nvGraphicFramePr>
        <p:xfrm>
          <a:off x="1048871" y="905435"/>
          <a:ext cx="9965871" cy="4639048"/>
        </p:xfrm>
        <a:graphic>
          <a:graphicData uri="http://schemas.openxmlformats.org/drawingml/2006/table">
            <a:tbl>
              <a:tblPr firstRow="1" firstCol="1" bandRow="1"/>
              <a:tblGrid>
                <a:gridCol w="2525351">
                  <a:extLst>
                    <a:ext uri="{9D8B030D-6E8A-4147-A177-3AD203B41FA5}">
                      <a16:colId xmlns:a16="http://schemas.microsoft.com/office/drawing/2014/main" val="4188654974"/>
                    </a:ext>
                  </a:extLst>
                </a:gridCol>
                <a:gridCol w="2451604">
                  <a:extLst>
                    <a:ext uri="{9D8B030D-6E8A-4147-A177-3AD203B41FA5}">
                      <a16:colId xmlns:a16="http://schemas.microsoft.com/office/drawing/2014/main" val="197771231"/>
                    </a:ext>
                  </a:extLst>
                </a:gridCol>
                <a:gridCol w="2417721">
                  <a:extLst>
                    <a:ext uri="{9D8B030D-6E8A-4147-A177-3AD203B41FA5}">
                      <a16:colId xmlns:a16="http://schemas.microsoft.com/office/drawing/2014/main" val="2690442509"/>
                    </a:ext>
                  </a:extLst>
                </a:gridCol>
                <a:gridCol w="2571195">
                  <a:extLst>
                    <a:ext uri="{9D8B030D-6E8A-4147-A177-3AD203B41FA5}">
                      <a16:colId xmlns:a16="http://schemas.microsoft.com/office/drawing/2014/main" val="2765169673"/>
                    </a:ext>
                  </a:extLst>
                </a:gridCol>
              </a:tblGrid>
              <a:tr h="378084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UŻYWANIE ŚRODKÓW PSYCHOAKTYWNYCH PRZEZ MŁODZIEŻ BIAŁOSTOCKICH SZKÓŁ (2)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6621"/>
                  </a:ext>
                </a:extLst>
              </a:tr>
              <a:tr h="71945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622469"/>
                  </a:ext>
                </a:extLst>
              </a:tr>
              <a:tr h="193532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ozwijanie umiejętności życiowych młodzieży, w szczególności radzenia sobie z negatywnymi wpływami społecznymi prowokującymi do używania substancji psychoaktywnych.</a:t>
                      </a: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Współpraca rodziców ze szkołą w działania profilaktyczne w ramach programu wychowawczo-profilaktycznego.</a:t>
                      </a: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Szkolenia pracowników ochrony zdrowia w zakresie rozpoznawania problemu uzależnienia od substancji psychoaktywnych oraz podejmowania wobec osób nim dotkniętych działań.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Organizacja akcji i wydarzeń mających na celu integrowanie rodzin.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Aktywizacja osób dotkniętych problemem uzależnień oraz ich rodzin.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135219"/>
                  </a:ext>
                </a:extLst>
              </a:tr>
              <a:tr h="160619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Organizowanie zajęć skierowanych na zwiększanie świadomości rodziców na temat skutków używania substancji psychoaktywnych przez młodzież.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Współpraca rodziców ze szkołą w sytuacji wystąpienia zachowań problemowych u ich dzieci. </a:t>
                      </a: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Organizowanie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zajęć socjoterapeutycznych dla młodzieży </a:t>
                      </a:r>
                      <a:b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grup ryzyka, zwłaszcza dla młodzieży z rodzin z problemem alkoholowym.</a:t>
                      </a:r>
                    </a:p>
                  </a:txBody>
                  <a:tcPr marL="64508" marR="64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207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844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EED4A1-99FE-468C-B703-A16933F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45" y="242047"/>
            <a:ext cx="7189696" cy="439271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8A35F48-8ADA-4A08-9432-CCA4284A0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11913"/>
              </p:ext>
            </p:extLst>
          </p:nvPr>
        </p:nvGraphicFramePr>
        <p:xfrm>
          <a:off x="1102659" y="779929"/>
          <a:ext cx="10067365" cy="5484678"/>
        </p:xfrm>
        <a:graphic>
          <a:graphicData uri="http://schemas.openxmlformats.org/drawingml/2006/table">
            <a:tbl>
              <a:tblPr firstRow="1" firstCol="1" bandRow="1"/>
              <a:tblGrid>
                <a:gridCol w="2551070">
                  <a:extLst>
                    <a:ext uri="{9D8B030D-6E8A-4147-A177-3AD203B41FA5}">
                      <a16:colId xmlns:a16="http://schemas.microsoft.com/office/drawing/2014/main" val="370335209"/>
                    </a:ext>
                  </a:extLst>
                </a:gridCol>
                <a:gridCol w="2476573">
                  <a:extLst>
                    <a:ext uri="{9D8B030D-6E8A-4147-A177-3AD203B41FA5}">
                      <a16:colId xmlns:a16="http://schemas.microsoft.com/office/drawing/2014/main" val="1651306776"/>
                    </a:ext>
                  </a:extLst>
                </a:gridCol>
                <a:gridCol w="2442342">
                  <a:extLst>
                    <a:ext uri="{9D8B030D-6E8A-4147-A177-3AD203B41FA5}">
                      <a16:colId xmlns:a16="http://schemas.microsoft.com/office/drawing/2014/main" val="3094918330"/>
                    </a:ext>
                  </a:extLst>
                </a:gridCol>
                <a:gridCol w="2597380">
                  <a:extLst>
                    <a:ext uri="{9D8B030D-6E8A-4147-A177-3AD203B41FA5}">
                      <a16:colId xmlns:a16="http://schemas.microsoft.com/office/drawing/2014/main" val="3542837015"/>
                    </a:ext>
                  </a:extLst>
                </a:gridCol>
              </a:tblGrid>
              <a:tr h="332967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UŻYWANIE ŚRODKÓW PSYCHOAKTYWNYCH PRZEZ MŁODZIEŻ BIAŁOSTOCKICH SZKÓŁ (3)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723192"/>
                  </a:ext>
                </a:extLst>
              </a:tr>
              <a:tr h="43843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699650"/>
                  </a:ext>
                </a:extLst>
              </a:tr>
              <a:tr h="10881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Prowadzenie edukacji na etapie wczesnoszkolnym w zakresie działań wyprzedzających inicjację tytoniową, alkoholową i narkotykową.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Planowanie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zagospodarowania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czasu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wolnego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młodzieży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Szkolenia pracowników ochrony zdrowia w zakresie rozpoznawania problemu uzależnienia od substancji psychoaktywnych oraz podejmowania wobec osób nim dotkniętych działań.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Zapewnienie optymalnych form pieczy zastępczej młodzieży pozbawionym opieki rodziców. 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60705"/>
                  </a:ext>
                </a:extLst>
              </a:tr>
              <a:tr h="10881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Działania na rzecz zwiększenia zaangażowania organizacji pozarządowych w promocję zdrowego trybu życia wśród młodzieży.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Działania na rzecz zwiększenia zaangażowania organizacji pozarządowych w </a:t>
                      </a: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rewencję zachowań ryzykownych</a:t>
                      </a: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oraz psychoterapię uzależnień.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211431"/>
                  </a:ext>
                </a:extLst>
              </a:tr>
              <a:tr h="25369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Podejmowanie własnych 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działań i programów związanych z prewencją zachowań ryzykownych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poddanych wewnętrznej ocenie skuteczności.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Zwiększenie dostępności pomocy psychologicznej dla młodzieży z problemami wynikającymi z używania środków psychoaktywnych.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Rozwój wsparcia skierowanego do młodzieży w sytuacji uzależnień występujących w ich rodzinach.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Organizowanie, wspieranie, promowanie przedsięwzięć </a:t>
                      </a:r>
                      <a:r>
                        <a:rPr lang="pl-PL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ozasięgu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lokalnym na rzecz rozwiązywania problemów związanych z 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używaniem substancji psychoaktywnych przez młodzież. 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02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761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7936F-CC7D-421D-BBEF-003A3167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014" y="71719"/>
            <a:ext cx="7073152" cy="430306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E0C92E9-9EA2-4D77-8400-524E60B75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77979"/>
              </p:ext>
            </p:extLst>
          </p:nvPr>
        </p:nvGraphicFramePr>
        <p:xfrm>
          <a:off x="1111624" y="923366"/>
          <a:ext cx="10049435" cy="5277409"/>
        </p:xfrm>
        <a:graphic>
          <a:graphicData uri="http://schemas.openxmlformats.org/drawingml/2006/table">
            <a:tbl>
              <a:tblPr firstRow="1" firstCol="1" bandRow="1"/>
              <a:tblGrid>
                <a:gridCol w="2592754">
                  <a:extLst>
                    <a:ext uri="{9D8B030D-6E8A-4147-A177-3AD203B41FA5}">
                      <a16:colId xmlns:a16="http://schemas.microsoft.com/office/drawing/2014/main" val="1691196058"/>
                    </a:ext>
                  </a:extLst>
                </a:gridCol>
                <a:gridCol w="2472161">
                  <a:extLst>
                    <a:ext uri="{9D8B030D-6E8A-4147-A177-3AD203B41FA5}">
                      <a16:colId xmlns:a16="http://schemas.microsoft.com/office/drawing/2014/main" val="4247970841"/>
                    </a:ext>
                  </a:extLst>
                </a:gridCol>
                <a:gridCol w="2437993">
                  <a:extLst>
                    <a:ext uri="{9D8B030D-6E8A-4147-A177-3AD203B41FA5}">
                      <a16:colId xmlns:a16="http://schemas.microsoft.com/office/drawing/2014/main" val="389287941"/>
                    </a:ext>
                  </a:extLst>
                </a:gridCol>
                <a:gridCol w="2546527">
                  <a:extLst>
                    <a:ext uri="{9D8B030D-6E8A-4147-A177-3AD203B41FA5}">
                      <a16:colId xmlns:a16="http://schemas.microsoft.com/office/drawing/2014/main" val="3200927585"/>
                    </a:ext>
                  </a:extLst>
                </a:gridCol>
              </a:tblGrid>
              <a:tr h="309315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UŻYWANIE ŚRODKÓW PSYCHOAKTYWNYCH PRZEZ MŁODZIEŻ BIAŁOSTOCKICH SZKÓŁ (4)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001062"/>
                  </a:ext>
                </a:extLst>
              </a:tr>
              <a:tr h="44029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9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9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9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9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300937"/>
                  </a:ext>
                </a:extLst>
              </a:tr>
              <a:tr h="80834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Prowadzenie edukacji antydyskryminacyjnej na wszystkich etapach edukacji.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Planowanie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zagospodarowania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czasu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wolnego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młodzieży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9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9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Szkolenia pracowników ochrony zdrowia w zakresie rozpoznawania problemu uzależnienia od substancji psychoaktywnych oraz podejmowania wobec osób nim dotkniętych działań.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Realizacja programów profilaktycznych skierowanych na zmniejszenie używania substancji psychoaktywnych wśród młodzieży z uwzględnieniem potrzeb płci.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657517"/>
                  </a:ext>
                </a:extLst>
              </a:tr>
              <a:tr h="1016664">
                <a:tc rowSpan="5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Działania na rzecz zaangażowania nauczycieli w promocję aktywności fizycznej w szkołach, zwiększanie wiedzy o korzyściach z uprawiania sportu i jego wpływie na zdrowie oraz wprowadzanie atrakcyjniejszych form zajęć wychowania fizycznego.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Rozwój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atrakcyjnych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form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spędzania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wolnego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czasu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dla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młodzieży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ukierunkowanych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realizowanie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zainteresowań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i 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pasji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.</a:t>
                      </a:r>
                      <a:endParaRPr lang="pl-PL" sz="9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Wprowadzanie mechanizmów monitorowania i oceny skuteczności programów profilaktycznych skierowanych na zmniejszenie używania substancji psychoaktywnych. 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841646"/>
                  </a:ext>
                </a:extLst>
              </a:tr>
              <a:tr h="8083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Promocja dobrych praktyk oraz upowszechnienie standardów w zakresie profilaktyki uzależnień (uniwersalnej, selektywnej, wskazującej).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503403"/>
                  </a:ext>
                </a:extLst>
              </a:tr>
              <a:tr h="8083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oferty placówek oferujących różne sposoby spędzania wolnego czasu oraz realizujących programy socjoterapeutyczne.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054503"/>
                  </a:ext>
                </a:extLst>
              </a:tr>
              <a:tr h="3917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Rozwój atrakcyjnych form spędzania wolnego czasu dla młodzieży.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72477"/>
                  </a:ext>
                </a:extLst>
              </a:tr>
              <a:tr h="6944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Działania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rzecz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zwiększenia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aktywności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fizycznej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poprzez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udostępnianie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oraz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rozwój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infrastruktury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sportowo-rekreacyjnej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jako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prewencji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zachowań </a:t>
                      </a:r>
                      <a:r>
                        <a:rPr lang="de-DE" sz="9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ryzykownych</a:t>
                      </a:r>
                      <a:r>
                        <a:rPr lang="de-DE" sz="9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9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22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096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E55AB-A5D8-4FFA-AD16-9D7DFDF6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18" y="161366"/>
            <a:ext cx="7162799" cy="537881"/>
          </a:xfrm>
        </p:spPr>
        <p:txBody>
          <a:bodyPr>
            <a:normAutofit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A414E5-E26A-445D-AB9B-D84EC9138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1644"/>
              </p:ext>
            </p:extLst>
          </p:nvPr>
        </p:nvGraphicFramePr>
        <p:xfrm>
          <a:off x="1093695" y="932329"/>
          <a:ext cx="10022539" cy="5301114"/>
        </p:xfrm>
        <a:graphic>
          <a:graphicData uri="http://schemas.openxmlformats.org/drawingml/2006/table">
            <a:tbl>
              <a:tblPr firstRow="1" firstCol="1" bandRow="1"/>
              <a:tblGrid>
                <a:gridCol w="2539711">
                  <a:extLst>
                    <a:ext uri="{9D8B030D-6E8A-4147-A177-3AD203B41FA5}">
                      <a16:colId xmlns:a16="http://schemas.microsoft.com/office/drawing/2014/main" val="3252644401"/>
                    </a:ext>
                  </a:extLst>
                </a:gridCol>
                <a:gridCol w="2465545">
                  <a:extLst>
                    <a:ext uri="{9D8B030D-6E8A-4147-A177-3AD203B41FA5}">
                      <a16:colId xmlns:a16="http://schemas.microsoft.com/office/drawing/2014/main" val="3840801479"/>
                    </a:ext>
                  </a:extLst>
                </a:gridCol>
                <a:gridCol w="2431468">
                  <a:extLst>
                    <a:ext uri="{9D8B030D-6E8A-4147-A177-3AD203B41FA5}">
                      <a16:colId xmlns:a16="http://schemas.microsoft.com/office/drawing/2014/main" val="669387682"/>
                    </a:ext>
                  </a:extLst>
                </a:gridCol>
                <a:gridCol w="2585815">
                  <a:extLst>
                    <a:ext uri="{9D8B030D-6E8A-4147-A177-3AD203B41FA5}">
                      <a16:colId xmlns:a16="http://schemas.microsoft.com/office/drawing/2014/main" val="3358415105"/>
                    </a:ext>
                  </a:extLst>
                </a:gridCol>
              </a:tblGrid>
              <a:tr h="347100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KONDYCJA PSYCHICZNA I ZADOWOLENIE Z ŻYCIA BIAŁOSTOCKIEJ MŁODZIEŻY (2)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7531"/>
                  </a:ext>
                </a:extLst>
              </a:tr>
              <a:tr h="59281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87449"/>
                  </a:ext>
                </a:extLst>
              </a:tr>
              <a:tr h="137221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Zwiększanie udziału wiedzy na temat problemów zdrowia psychicznego przekazywanej w ramach godziny wychowawczej oraz innych przedmiotów (np. biologia, wychowanie fizyczne).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Poszerzanie kompetencji rodziców w zakresie metod redukcji stresu u młodzieży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Działania na rzecz przygotowania doradców zawodowych w zakresie doradztwa dla młodzieży ze specjalnymi potrzebami.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Rozwój sieci centrów lokalnych świadczących usługi opieki środowiskowej dla młodzieży z zapewnieniem organizowania czasu wolnego. 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39873"/>
                  </a:ext>
                </a:extLst>
              </a:tr>
              <a:tr h="141614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Zwiększanie roli nauczycieli i wychowawców w promowaniu metod redukcji stresu. 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Uczestnictwo rodziców w warsztatach dotyczących praktycznych sposobów rozpoznawania symptomów kryzysu psychicznego u młodzieży oraz z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większanie umiejętności w zakresie pierwszej pomocy psychologicznej.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Rozwój oferty kulturalnej i sportowo-rekreacyjnej dla młodzieży, o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rganizacja imprez plenerowych sprzyjających aktywnej formie spędzania wolnego czasu przez młodzież i ich rodziny.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876531"/>
                  </a:ext>
                </a:extLst>
              </a:tr>
              <a:tr h="141614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Organizowanie zajęć skierowanych na zwiększanie świadomości rodziców w sprawach zdrowia psychicznego ich dzieci.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Szukanie pomocy specjalistycznej w sytuacji wystąpienia kryzysu psychicznego u młodzieży i wspieranie jej w kryzysie.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Prowadzenie działań edukacyjnych na etapie przedszkolnym i wczesnoszkolnym skierowanych na rozwój umiejętności rozpoznawania emocji oraz 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funkcjonowania w relacjach społecznych.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9" marR="39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80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211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6FDD66-A463-47CA-95CC-2E9C7CE9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46" y="161366"/>
            <a:ext cx="7198659" cy="510988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8118C72-25B3-4AEA-868E-68BBB48C5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558864"/>
              </p:ext>
            </p:extLst>
          </p:nvPr>
        </p:nvGraphicFramePr>
        <p:xfrm>
          <a:off x="1030941" y="932331"/>
          <a:ext cx="10157014" cy="5159238"/>
        </p:xfrm>
        <a:graphic>
          <a:graphicData uri="http://schemas.openxmlformats.org/drawingml/2006/table">
            <a:tbl>
              <a:tblPr firstRow="1" firstCol="1" bandRow="1"/>
              <a:tblGrid>
                <a:gridCol w="2620509">
                  <a:extLst>
                    <a:ext uri="{9D8B030D-6E8A-4147-A177-3AD203B41FA5}">
                      <a16:colId xmlns:a16="http://schemas.microsoft.com/office/drawing/2014/main" val="3449947495"/>
                    </a:ext>
                  </a:extLst>
                </a:gridCol>
                <a:gridCol w="2498626">
                  <a:extLst>
                    <a:ext uri="{9D8B030D-6E8A-4147-A177-3AD203B41FA5}">
                      <a16:colId xmlns:a16="http://schemas.microsoft.com/office/drawing/2014/main" val="734183862"/>
                    </a:ext>
                  </a:extLst>
                </a:gridCol>
                <a:gridCol w="2464092">
                  <a:extLst>
                    <a:ext uri="{9D8B030D-6E8A-4147-A177-3AD203B41FA5}">
                      <a16:colId xmlns:a16="http://schemas.microsoft.com/office/drawing/2014/main" val="2688945046"/>
                    </a:ext>
                  </a:extLst>
                </a:gridCol>
                <a:gridCol w="2573787">
                  <a:extLst>
                    <a:ext uri="{9D8B030D-6E8A-4147-A177-3AD203B41FA5}">
                      <a16:colId xmlns:a16="http://schemas.microsoft.com/office/drawing/2014/main" val="179037036"/>
                    </a:ext>
                  </a:extLst>
                </a:gridCol>
              </a:tblGrid>
              <a:tr h="304798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KONDYCJA PSYCHICZNA I ZADOWOLENIE Z ŻYCIA BIAŁOSTOCKIEJ MŁODZIEŻY (5)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1200"/>
                        </a:spcAft>
                      </a:pPr>
                      <a:endParaRPr lang="pl-PL" sz="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69532"/>
                  </a:ext>
                </a:extLst>
              </a:tr>
              <a:tr h="67101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00245"/>
                  </a:ext>
                </a:extLst>
              </a:tr>
              <a:tr h="160290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Realizacja własnych programów profilaktycznych skierowanych na poprawę kondycji psychicznej uczniów. z uwzględnieniem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potrzeb zależnych od płci</a:t>
                      </a: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Właściwe planowanie czasu wolnego młodzieży.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l-PL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Działania na rzecz przygotowania doradców zawodowych w zakresie doradztwa dla młodzieży ze specjalnymi potrzebami</a:t>
                      </a:r>
                      <a:r>
                        <a:rPr kumimoji="0" lang="pl-P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Wspieranie rozwoju sektora pozarządowego w obszarze profilaktyki zdrowia psychicznego, w tym zwiększanie działań psychoterapeutycznych w rodzinach o dużym stopniu </a:t>
                      </a: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dysfunkcjonalności. 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792424"/>
                  </a:ext>
                </a:extLst>
              </a:tr>
              <a:tr h="1602906">
                <a:tc row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Rozwój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form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pomo</a:t>
                      </a:r>
                      <a:r>
                        <a:rPr lang="pl-PL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skierowanej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rodziców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wymagających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wsparcia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sytuacji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wystąpienia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kryzysu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psychicznego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dziecka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Realizacja programów profilaktycznych skierowanych na poprawę kondycji psychicznej młodzieży, nauczycieli i całej społeczności lokalnej.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008431"/>
                  </a:ext>
                </a:extLst>
              </a:tr>
              <a:tr h="9318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Wprowadzanie mechanizmów monitorowania i oceny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skuteczności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działań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podejmowanych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rzecz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poprawy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zdrowia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psychicznego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młodzieży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nauczycieli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całej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społeczności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lokalnej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4265" marR="44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3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3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A80C501B-D17E-453F-8400-52FEF5C33018}"/>
              </a:ext>
            </a:extLst>
          </p:cNvPr>
          <p:cNvSpPr txBox="1"/>
          <p:nvPr/>
        </p:nvSpPr>
        <p:spPr>
          <a:xfrm>
            <a:off x="696685" y="1172989"/>
            <a:ext cx="1045028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5510" marR="1544320" indent="-626745" algn="just">
              <a:lnSpc>
                <a:spcPct val="100000"/>
              </a:lnSpc>
              <a:spcBef>
                <a:spcPts val="100"/>
              </a:spcBef>
              <a:tabLst>
                <a:tab pos="4485005" algn="l"/>
              </a:tabLst>
            </a:pPr>
            <a:r>
              <a:rPr lang="pl-PL" sz="2400" b="1" dirty="0"/>
              <a:t>Synergia w realizacji ponadstandardowych działań</a:t>
            </a:r>
            <a:br>
              <a:rPr lang="pl-PL" sz="2400" b="1" dirty="0"/>
            </a:br>
            <a:r>
              <a:rPr lang="pl-PL" sz="2400" b="1" dirty="0"/>
              <a:t>społecznych i edukacyjnych miasta Białystok</a:t>
            </a:r>
            <a:endParaRPr sz="2500" b="1" dirty="0">
              <a:latin typeface="Times New Roman"/>
              <a:cs typeface="Times New Roman"/>
            </a:endParaRPr>
          </a:p>
          <a:p>
            <a:pPr marL="12700" marR="264795">
              <a:lnSpc>
                <a:spcPct val="100000"/>
              </a:lnSpc>
              <a:tabLst>
                <a:tab pos="3588385" algn="l"/>
              </a:tabLst>
            </a:pPr>
            <a:endParaRPr lang="pl-PL" sz="2400" dirty="0">
              <a:cs typeface="Times New Roman"/>
            </a:endParaRPr>
          </a:p>
          <a:p>
            <a:pPr marL="12700" marR="264795">
              <a:lnSpc>
                <a:spcPct val="100000"/>
              </a:lnSpc>
              <a:tabLst>
                <a:tab pos="3588385" algn="l"/>
              </a:tabLst>
            </a:pPr>
            <a:r>
              <a:rPr lang="pl-PL" sz="2400" dirty="0">
                <a:cs typeface="Times New Roman"/>
              </a:rPr>
              <a:t>Rozpoznanie problemu (Diagnoza) - Badanie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„</a:t>
            </a:r>
            <a:r>
              <a:rPr lang="pl-PL" sz="2400" dirty="0">
                <a:effectLst/>
              </a:rPr>
              <a:t>Styl życia młodzieży Białegostoku</a:t>
            </a:r>
            <a:r>
              <a:rPr sz="2400" dirty="0">
                <a:cs typeface="Times New Roman"/>
              </a:rPr>
              <a:t>”</a:t>
            </a:r>
            <a:endParaRPr lang="pl-PL" sz="2400" dirty="0">
              <a:cs typeface="Times New Roman"/>
            </a:endParaRPr>
          </a:p>
          <a:p>
            <a:pPr marL="12700" marR="264795">
              <a:lnSpc>
                <a:spcPct val="100000"/>
              </a:lnSpc>
              <a:tabLst>
                <a:tab pos="3588385" algn="l"/>
              </a:tabLst>
            </a:pPr>
            <a:r>
              <a:rPr lang="pl-PL" sz="2400" dirty="0">
                <a:cs typeface="Times New Roman"/>
              </a:rPr>
              <a:t>Raport za 2019 r.</a:t>
            </a:r>
            <a:r>
              <a:rPr sz="2400" dirty="0">
                <a:cs typeface="Times New Roman"/>
              </a:rPr>
              <a:t> </a:t>
            </a:r>
            <a:r>
              <a:rPr sz="2400" spc="-585" dirty="0">
                <a:cs typeface="Times New Roman"/>
              </a:rPr>
              <a:t> </a:t>
            </a:r>
            <a:r>
              <a:rPr lang="pl-PL" sz="2400" dirty="0">
                <a:cs typeface="Times New Roman"/>
              </a:rPr>
              <a:t>był</a:t>
            </a:r>
            <a:r>
              <a:rPr lang="pl-PL" sz="2400" spc="-20" dirty="0">
                <a:cs typeface="Times New Roman"/>
              </a:rPr>
              <a:t> </a:t>
            </a:r>
            <a:r>
              <a:rPr sz="2400" dirty="0" err="1">
                <a:cs typeface="Times New Roman"/>
              </a:rPr>
              <a:t>podstawą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do </a:t>
            </a:r>
            <a:r>
              <a:rPr lang="pl-PL" sz="2400" dirty="0">
                <a:cs typeface="Times New Roman"/>
              </a:rPr>
              <a:t>o</a:t>
            </a:r>
            <a:r>
              <a:rPr sz="2400" dirty="0" err="1">
                <a:cs typeface="Times New Roman"/>
              </a:rPr>
              <a:t>pracowa</a:t>
            </a:r>
            <a:r>
              <a:rPr lang="pl-PL" sz="2400" dirty="0" err="1">
                <a:cs typeface="Times New Roman"/>
              </a:rPr>
              <a:t>nia</a:t>
            </a:r>
            <a:r>
              <a:rPr lang="pl-PL" sz="2400" dirty="0">
                <a:cs typeface="Times New Roman"/>
              </a:rPr>
              <a:t> m.in.:</a:t>
            </a:r>
            <a:endParaRPr sz="2400" dirty="0">
              <a:cs typeface="Times New Roman"/>
            </a:endParaRPr>
          </a:p>
          <a:p>
            <a:pPr marL="402590" indent="-390525">
              <a:lnSpc>
                <a:spcPct val="100000"/>
              </a:lnSpc>
              <a:buFont typeface="Wingdings"/>
              <a:buChar char=""/>
              <a:tabLst>
                <a:tab pos="403225" algn="l"/>
              </a:tabLst>
            </a:pPr>
            <a:r>
              <a:rPr sz="2400" dirty="0">
                <a:solidFill>
                  <a:srgbClr val="001F5F"/>
                </a:solidFill>
                <a:cs typeface="Times New Roman"/>
              </a:rPr>
              <a:t>„</a:t>
            </a:r>
            <a:r>
              <a:rPr lang="pl-PL" sz="2400" dirty="0">
                <a:effectLst/>
              </a:rPr>
              <a:t>Miejskiego programu profilaktyki i rozwiązywania problemów alkoholowych na 2021 rok;</a:t>
            </a:r>
          </a:p>
          <a:p>
            <a:pPr marL="402590" indent="-390525">
              <a:lnSpc>
                <a:spcPct val="100000"/>
              </a:lnSpc>
              <a:buFont typeface="Wingdings"/>
              <a:buChar char=""/>
              <a:tabLst>
                <a:tab pos="403225" algn="l"/>
              </a:tabLst>
            </a:pPr>
            <a:r>
              <a:rPr lang="pl-PL" sz="2400" dirty="0">
                <a:effectLst/>
              </a:rPr>
              <a:t>Miejskiego programu profilaktyki i rozwiązywania problemów alkoholowych oraz przeciwdziałania narkomanii na lata 2022 – 2025.</a:t>
            </a:r>
          </a:p>
          <a:p>
            <a:pPr marL="402590" indent="-390525">
              <a:lnSpc>
                <a:spcPct val="100000"/>
              </a:lnSpc>
              <a:buFont typeface="Wingdings"/>
              <a:buChar char=""/>
              <a:tabLst>
                <a:tab pos="403225" algn="l"/>
              </a:tabLst>
            </a:pPr>
            <a:r>
              <a:rPr lang="pl-PL" sz="2400" dirty="0">
                <a:cs typeface="Times New Roman"/>
              </a:rPr>
              <a:t>Diagnoza prowadzona jest regularnie w kilkuletnich odstępach czasu od 1998 r.</a:t>
            </a:r>
            <a:endParaRPr sz="24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772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CC496-A21F-4955-A12C-83A62E99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011" y="224119"/>
            <a:ext cx="7243483" cy="510988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8BF87F9-4590-44A1-8182-FCC0DD5CE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65196"/>
              </p:ext>
            </p:extLst>
          </p:nvPr>
        </p:nvGraphicFramePr>
        <p:xfrm>
          <a:off x="1057834" y="1004047"/>
          <a:ext cx="10094259" cy="5033784"/>
        </p:xfrm>
        <a:graphic>
          <a:graphicData uri="http://schemas.openxmlformats.org/drawingml/2006/table">
            <a:tbl>
              <a:tblPr firstRow="1" firstCol="1" bandRow="1"/>
              <a:tblGrid>
                <a:gridCol w="2557885">
                  <a:extLst>
                    <a:ext uri="{9D8B030D-6E8A-4147-A177-3AD203B41FA5}">
                      <a16:colId xmlns:a16="http://schemas.microsoft.com/office/drawing/2014/main" val="3364446129"/>
                    </a:ext>
                  </a:extLst>
                </a:gridCol>
                <a:gridCol w="2483188">
                  <a:extLst>
                    <a:ext uri="{9D8B030D-6E8A-4147-A177-3AD203B41FA5}">
                      <a16:colId xmlns:a16="http://schemas.microsoft.com/office/drawing/2014/main" val="3761087746"/>
                    </a:ext>
                  </a:extLst>
                </a:gridCol>
                <a:gridCol w="2448867">
                  <a:extLst>
                    <a:ext uri="{9D8B030D-6E8A-4147-A177-3AD203B41FA5}">
                      <a16:colId xmlns:a16="http://schemas.microsoft.com/office/drawing/2014/main" val="272786503"/>
                    </a:ext>
                  </a:extLst>
                </a:gridCol>
                <a:gridCol w="2604319">
                  <a:extLst>
                    <a:ext uri="{9D8B030D-6E8A-4147-A177-3AD203B41FA5}">
                      <a16:colId xmlns:a16="http://schemas.microsoft.com/office/drawing/2014/main" val="336720786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228600" indent="-2286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PRZEMOC W NAJBLIŻSZYM OTOCZENIU MŁODZIEŻY (2)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5526"/>
                  </a:ext>
                </a:extLst>
              </a:tr>
              <a:tr h="87158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176808"/>
                  </a:ext>
                </a:extLst>
              </a:tr>
              <a:tr h="80699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MyriadPro-Regular"/>
                          <a:cs typeface="Arial" panose="020B0604020202020204" pitchFamily="34" charset="0"/>
                        </a:rPr>
                        <a:t>Podnoszenie kompetencji młodzieży w zakresie nawiązywania prawidłowych relacji rówieśniczych opartych o zachowania nieprzemocowe.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Właściwe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reagowanie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sytuacje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przemocy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rodzinie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Wyposażanie kształconej kadry pedagogicznej w odpowiednie kompetencje do edukowania młodzieży z zakresu właściwej komunikacji, wyrażania potrzeb i uczuć, bez użycia przemocy.</a:t>
                      </a: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MyriadPro-Regular"/>
                          <a:cs typeface="Arial" panose="020B0604020202020204" pitchFamily="34" charset="0"/>
                        </a:rPr>
                        <a:t>Umożliwienie odbycia Treningu Umiejętności Społecznych czy też Treningu Zastępowania Złości na terenie szkoły.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697061"/>
                  </a:ext>
                </a:extLst>
              </a:tr>
              <a:tr h="80699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Arial" panose="020B0604020202020204" pitchFamily="34" charset="0"/>
                        </a:rPr>
                        <a:t>Edukacja z zakresu właściwego wyrażania uczuć i emocji. 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Promowanie właściwych relacji w rodzinie opartych na wzajemnym szacunku i zaufaniu oraz właściwej komunikacji bez przemocy.</a:t>
                      </a:r>
                    </a:p>
                  </a:txBody>
                  <a:tcPr marL="57766" marR="57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073478"/>
                  </a:ext>
                </a:extLst>
              </a:tr>
              <a:tr h="60524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Arial" panose="020B0604020202020204" pitchFamily="34" charset="0"/>
                        </a:rPr>
                        <a:t>Edukacja z zakresu właściwej komunikacji, bez przemocy.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Wyposażenie rodzin w kompetencje rozwiązywania konfliktów bez użycia przemocy.</a:t>
                      </a: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7530"/>
                  </a:ext>
                </a:extLst>
              </a:tr>
              <a:tr h="100874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Arial" panose="020B0604020202020204" pitchFamily="34" charset="0"/>
                        </a:rPr>
                        <a:t>Pokazanie młodzieży alternatywnych form spędzania czasu wolnego dających możliwość nawiązywania prawidłowych relacji rówieśniczych.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Upowszechnianie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dobrych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praktyk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zakresie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przeciwdziałania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przemocy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w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rodzinie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24275"/>
                  </a:ext>
                </a:extLst>
              </a:tr>
              <a:tr h="50437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Wspieranie rodziców uczniów 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doznających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przemocy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MyriadPro-Regular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7766" marR="57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86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199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C3373-8158-4B8E-AB34-BA44099F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189" y="161365"/>
            <a:ext cx="7180729" cy="546847"/>
          </a:xfrm>
        </p:spPr>
        <p:txBody>
          <a:bodyPr/>
          <a:lstStyle/>
          <a:p>
            <a:r>
              <a:rPr lang="pl-PL" sz="2900" dirty="0"/>
              <a:t>Rekomendacje</a:t>
            </a:r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E79E216-03DB-4738-B1A6-F20CAB53D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84590"/>
              </p:ext>
            </p:extLst>
          </p:nvPr>
        </p:nvGraphicFramePr>
        <p:xfrm>
          <a:off x="1057835" y="834411"/>
          <a:ext cx="10130119" cy="5336352"/>
        </p:xfrm>
        <a:graphic>
          <a:graphicData uri="http://schemas.openxmlformats.org/drawingml/2006/table">
            <a:tbl>
              <a:tblPr firstRow="1" firstCol="1" bandRow="1"/>
              <a:tblGrid>
                <a:gridCol w="2566972">
                  <a:extLst>
                    <a:ext uri="{9D8B030D-6E8A-4147-A177-3AD203B41FA5}">
                      <a16:colId xmlns:a16="http://schemas.microsoft.com/office/drawing/2014/main" val="1932059201"/>
                    </a:ext>
                  </a:extLst>
                </a:gridCol>
                <a:gridCol w="2492010">
                  <a:extLst>
                    <a:ext uri="{9D8B030D-6E8A-4147-A177-3AD203B41FA5}">
                      <a16:colId xmlns:a16="http://schemas.microsoft.com/office/drawing/2014/main" val="4189081163"/>
                    </a:ext>
                  </a:extLst>
                </a:gridCol>
                <a:gridCol w="2457567">
                  <a:extLst>
                    <a:ext uri="{9D8B030D-6E8A-4147-A177-3AD203B41FA5}">
                      <a16:colId xmlns:a16="http://schemas.microsoft.com/office/drawing/2014/main" val="2977571795"/>
                    </a:ext>
                  </a:extLst>
                </a:gridCol>
                <a:gridCol w="2613570">
                  <a:extLst>
                    <a:ext uri="{9D8B030D-6E8A-4147-A177-3AD203B41FA5}">
                      <a16:colId xmlns:a16="http://schemas.microsoft.com/office/drawing/2014/main" val="3545698448"/>
                    </a:ext>
                  </a:extLst>
                </a:gridCol>
              </a:tblGrid>
              <a:tr h="481640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ŚRODOWISKO RODZINNE MŁODZIEŻY BIAŁOSTOCKICH SZKÓŁ </a:t>
                      </a:r>
                      <a:br>
                        <a:rPr lang="pl-PL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(PROCESY WYCHOWANIA I SOCJALIZACJI W BIAŁOSTOCKICH RODZINACH) (1)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76569"/>
                  </a:ext>
                </a:extLst>
              </a:tr>
              <a:tr h="36279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9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9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9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9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089236"/>
                  </a:ext>
                </a:extLst>
              </a:tr>
              <a:tr h="16039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Wdrażanie do zajęć szkolnych/pozaszkolnych działań prewencyjnych ukierunkowanych na uświadomienie fizycznych, psychicznych i społecznych konsekwencji sięgania po środki psychoaktywne przez młodzież.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Kształtowanie relacji z dzieckiem w duchu zaufania i zrozumienia, zapewniania, że może ono liczyć na rodzica także w trudnych/nowych sytuacjach.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Organizowanie przez Miejski Ośrodek Doradztwa Metodycznego w Białymstoku spotkań, szkoleń, kursów pozwalających kadrze pedagogicznej regionu na pogłębianie wiedzy i umiejętności konstruowania programów profilaktycznych uwzględniających potrzeby rodzin zarówno dysfunkcjonalnych, jak też funkcjonalnych.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Inwestowanie w programy profilaktyczne/interwencyjne dla dorosłych (rodziców) ukierunkowane na uświadomienie fizycznych, psychicznych i społecznych konsekwencji sięgania po środki psychoaktywne, przy jednoczesnym podkreślaniu jak bardzo wzorce stosunku rodziców do środków psychoaktywnych są związane z doświadczeniami ich dzieci w tym zakresie.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867337"/>
                  </a:ext>
                </a:extLst>
              </a:tr>
              <a:tr h="1423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Kształtowanie u młodzieży nawyku dbałości o zdrowie własne i innych ludzi, budowania umiejętności tworzenia zdrowego środowiska poprzez implementację do programów kształcenia zagadnień edukacji zdrowotnej. 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Spędzanie z dzieckiem czasu, rzeczywisty udział w jego codziennym życiu, nieograniczający się wyłącznie do zaspokajania podstawowych potrzeb egzystencjalnych dziecka.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Jednoczenie lokalnego środowiska nauczycielskiego pod kątem wymiany doświadczeń zawodowych związanych z efektywnością programów profilaktycznych i interwencyjnych ukierunkowanych na konstruktywne obszary życia białostockiej młodzieży.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Zorganizowanie kampanii społecznej adresowanej do rodziców, ukierunkowanej na uświadomienie im wczesnych sygnałów świadczących o eksperymentowaniu dzieci ze środkami odurzającymi oraz sposobów reakcji (z wykorzystaniem nowoczesnych mediów elektronicznych, w tym opracowanie witryny internetowej).  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920882"/>
                  </a:ext>
                </a:extLst>
              </a:tr>
              <a:tr h="142329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Prowadzenie efektywnej edukacji zdrowotnej opartej o wiarygodność nauczyciela/edukatora/trenera, bezpośredniość i jasność przekazu.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Czujność rodziców, reagowanie „w porę” na sygnały świadczące o eksperymentowaniu dziecka ze środkami odurzającymi.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Kształcenie przyszłej kadry nauczycieli/pedagogów w zakresie edukacji zdrowotnej.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Organizowanie dla rodzin spotkań, warsztatów, webinariów poświęconych wpływowi, jaki pokolenie dorosłe wywiera na pokolenie adolescentów przygotowujących się do samodzielnego życia oraz uświadamiające, że postawa rodzicielska / stosunki rodzinne stanowią dla dziecka wartość modelową dla jego przyszłych zachowań interpersonalnych. </a:t>
                      </a:r>
                    </a:p>
                  </a:txBody>
                  <a:tcPr marL="28062" marR="28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521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4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56F693-3609-4758-ADB0-7C9550F4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012" y="152400"/>
            <a:ext cx="7135906" cy="582706"/>
          </a:xfrm>
        </p:spPr>
        <p:txBody>
          <a:bodyPr/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B4CDCE3-9B34-4C95-82C3-7CBCCC471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53574"/>
              </p:ext>
            </p:extLst>
          </p:nvPr>
        </p:nvGraphicFramePr>
        <p:xfrm>
          <a:off x="1057835" y="1013013"/>
          <a:ext cx="10121154" cy="5163953"/>
        </p:xfrm>
        <a:graphic>
          <a:graphicData uri="http://schemas.openxmlformats.org/drawingml/2006/table">
            <a:tbl>
              <a:tblPr firstRow="1" firstCol="1" bandRow="1"/>
              <a:tblGrid>
                <a:gridCol w="2564700">
                  <a:extLst>
                    <a:ext uri="{9D8B030D-6E8A-4147-A177-3AD203B41FA5}">
                      <a16:colId xmlns:a16="http://schemas.microsoft.com/office/drawing/2014/main" val="1074048097"/>
                    </a:ext>
                  </a:extLst>
                </a:gridCol>
                <a:gridCol w="2489804">
                  <a:extLst>
                    <a:ext uri="{9D8B030D-6E8A-4147-A177-3AD203B41FA5}">
                      <a16:colId xmlns:a16="http://schemas.microsoft.com/office/drawing/2014/main" val="4267407833"/>
                    </a:ext>
                  </a:extLst>
                </a:gridCol>
                <a:gridCol w="2455392">
                  <a:extLst>
                    <a:ext uri="{9D8B030D-6E8A-4147-A177-3AD203B41FA5}">
                      <a16:colId xmlns:a16="http://schemas.microsoft.com/office/drawing/2014/main" val="3308392562"/>
                    </a:ext>
                  </a:extLst>
                </a:gridCol>
                <a:gridCol w="2611258">
                  <a:extLst>
                    <a:ext uri="{9D8B030D-6E8A-4147-A177-3AD203B41FA5}">
                      <a16:colId xmlns:a16="http://schemas.microsoft.com/office/drawing/2014/main" val="4161684599"/>
                    </a:ext>
                  </a:extLst>
                </a:gridCol>
              </a:tblGrid>
              <a:tr h="524217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STRUKTURA, SYTUACJA MATERIALNA, WYKSZTAŁCENIE 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ORAZ ZATRUDNIENIE RODZIN MŁODZIEŻY BIAŁEGOSTOKU (1)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261710"/>
                  </a:ext>
                </a:extLst>
              </a:tr>
              <a:tr h="803044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392804"/>
                  </a:ext>
                </a:extLst>
              </a:tr>
              <a:tr h="191834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Wprowadzenie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na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każdym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szczeblu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kształcenia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począwszy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od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przedszkoli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podstaw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elementów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ekonomii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przy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zastosowaniu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metodyki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dostosowanej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potrzeb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i  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możliwości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danej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grupy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wiekowej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dzieci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de-DE" sz="10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młodzieży</a:t>
                      </a:r>
                      <a:r>
                        <a:rPr lang="de-DE" sz="10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Prowadzenie przez rodziców rozmów z dziećmi na temat racjonalnego konsumowania dóbr oraz poszanowania własności.</a:t>
                      </a: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Organizowanie nauczycielom/pedagogom kursów/warsztatów/szkoleń kształtujących umiejętność implementowania do programów kształcenia podstaw/elementów ekonomii.</a:t>
                      </a: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Aktywna polityka miasta ukierunkowana na wsparcie rodzin wielodzietnych m.in.: poprzez działania ukierunkowane na zwiększenie im dostępności instytucji kulturalno-oświatowych </a:t>
                      </a: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394744"/>
                  </a:ext>
                </a:extLst>
              </a:tr>
              <a:tr h="19183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Diagnoza szkolna uwzględniająca strukturę rodziny, zwłaszcza skutki funkcjonowania dziecka w rodzinie niepełnej.</a:t>
                      </a: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Wdrażanie młodzieży do podejmowania racjonalnych decyzji finansowych, w tym poprzez wspólne podejmowanie decyzji odnośnie budżetu domowego.</a:t>
                      </a: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Organizowanie nauczycielom/pedagogom kursów/warsztatów/szkoleń ukierunkowanych na prowadzenie profesjonalnego doradztwa zawodowego uwzgledniającego zasoby i deficyty dziecka. </a:t>
                      </a: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Kreowanie obszarów aktywności w regionie – typu rodzinne pikniki, festyny, które mogłyby zainteresować zarówno rodziców i ich dzieci, a poprzez wspólne uczestniczenie w nich, wpływać jakościowo na wzajemną komunikację między rodzicami i dziećmi.</a:t>
                      </a:r>
                    </a:p>
                  </a:txBody>
                  <a:tcPr marL="53316" marR="5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2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99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A32737-8BC2-48D1-BF86-60C729A2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977" y="188259"/>
            <a:ext cx="7144870" cy="519953"/>
          </a:xfrm>
        </p:spPr>
        <p:txBody>
          <a:bodyPr>
            <a:normAutofit fontScale="90000"/>
          </a:bodyPr>
          <a:lstStyle/>
          <a:p>
            <a:r>
              <a:rPr lang="pl-PL" dirty="0"/>
              <a:t>Rekomendacje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2C95159-3C09-4DD1-A74D-0E3B9EE45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30909"/>
              </p:ext>
            </p:extLst>
          </p:nvPr>
        </p:nvGraphicFramePr>
        <p:xfrm>
          <a:off x="838200" y="1093694"/>
          <a:ext cx="10515601" cy="4966446"/>
        </p:xfrm>
        <a:graphic>
          <a:graphicData uri="http://schemas.openxmlformats.org/drawingml/2006/table">
            <a:tbl>
              <a:tblPr firstRow="1" firstCol="1" bandRow="1"/>
              <a:tblGrid>
                <a:gridCol w="2664653">
                  <a:extLst>
                    <a:ext uri="{9D8B030D-6E8A-4147-A177-3AD203B41FA5}">
                      <a16:colId xmlns:a16="http://schemas.microsoft.com/office/drawing/2014/main" val="167526690"/>
                    </a:ext>
                  </a:extLst>
                </a:gridCol>
                <a:gridCol w="2586838">
                  <a:extLst>
                    <a:ext uri="{9D8B030D-6E8A-4147-A177-3AD203B41FA5}">
                      <a16:colId xmlns:a16="http://schemas.microsoft.com/office/drawing/2014/main" val="1893463717"/>
                    </a:ext>
                  </a:extLst>
                </a:gridCol>
                <a:gridCol w="2551085">
                  <a:extLst>
                    <a:ext uri="{9D8B030D-6E8A-4147-A177-3AD203B41FA5}">
                      <a16:colId xmlns:a16="http://schemas.microsoft.com/office/drawing/2014/main" val="3193117156"/>
                    </a:ext>
                  </a:extLst>
                </a:gridCol>
                <a:gridCol w="2713025">
                  <a:extLst>
                    <a:ext uri="{9D8B030D-6E8A-4147-A177-3AD203B41FA5}">
                      <a16:colId xmlns:a16="http://schemas.microsoft.com/office/drawing/2014/main" val="2235790580"/>
                    </a:ext>
                  </a:extLst>
                </a:gridCol>
              </a:tblGrid>
              <a:tr h="324266">
                <a:tc gridSpan="4">
                  <a:txBody>
                    <a:bodyPr/>
                    <a:lstStyle/>
                    <a:p>
                      <a:pPr indent="45021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NIEPEŁNOSPRAWNOŚĆ</a:t>
                      </a:r>
                      <a:r>
                        <a:rPr lang="pl-PL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(1)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02954"/>
                  </a:ext>
                </a:extLst>
              </a:tr>
              <a:tr h="49134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SZKOŁA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RODZICE/RODZINA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UCZELNIE/PLACÓWKI KSZTAŁCENIA I DOSKONALENIA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de-DE" sz="1000" b="1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ORGANIZACJE I INSTYTUCJE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894360"/>
                  </a:ext>
                </a:extLst>
              </a:tr>
              <a:tr h="242132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MyriadPro-Regular"/>
                          <a:cs typeface="Arial" panose="020B0604020202020204" pitchFamily="34" charset="0"/>
                        </a:rPr>
                        <a:t>Zapewnienie uczniom niepełnosprawnym dostępu do pomocy ze strony pedagoga specjalnego także w szkołach, w których nie ma oddziałów integracyjnych.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Wymiana informacji między rodzicami dzieci młodzieży niepełnosprawnej.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Wyposażanie kształconej kadry pedagogicznej w odpowiednie kompetencje do pracy z uczniami niepełnosprawnymi.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Wspieranie młodzieży niepełnosprawnej (u których niepełnosprawność jest związana z deficytami kompetencji społecznych) poprzez umożliwienie im dostępu do Treningów Umiejętności Społecznej w szkole.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285399"/>
                  </a:ext>
                </a:extLst>
              </a:tr>
              <a:tr h="172951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Podejmowanie działań na rzecz integracji dzieci i młodzieży niepełnoprawnej.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de-DE" sz="10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Otwartość na potrzeby osoby niepełnoprawnej w rodzinie.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Wspieranie inicjatyw mających na celu organizowanie przedsięwzięć, w ramach których niepełnosprawne osoby będą mogły czynnie w nich uczestniczyć wraz z osobami pełnosprawnymi.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31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411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680E48-FFF6-4D69-B94E-E5146B4D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855" y="2774193"/>
            <a:ext cx="7261411" cy="573742"/>
          </a:xfrm>
        </p:spPr>
        <p:txBody>
          <a:bodyPr/>
          <a:lstStyle/>
          <a:p>
            <a:r>
              <a:rPr lang="pl-PL" sz="2900" dirty="0"/>
              <a:t>Dziękuję za uwagę!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294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profilaktyczne realizowane w Szkole Podstawowej nr26 w Białymstoku ul. Radzymińska 11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realizacji rekomendacji z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33765-2BDB-4E19-8DB5-3572795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3245"/>
            <a:ext cx="10515600" cy="3948918"/>
          </a:xfrm>
        </p:spPr>
        <p:txBody>
          <a:bodyPr>
            <a:normAutofit fontScale="92500"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,,Nie pal przy mnie proszę „- zapobieganie paleniu papierosów.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 Bieg po zdrowie „ – sport w życiu młodego człowieka , zainteresowanie sportem wpływ sportu na co dzień 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 Trzymaj formę” – aktywność ruchowa  spędzanie czasu wolnego.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,,Zacznijmy jeszcze raz” -zagrożenia dzieci i młodzieży z problemem alkoholowym 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 Zachowaj trzeźwy umysł” -poszukiwanie rozwiązań dotyczących palenia papierosów i picia alkoholu.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 Znajdź właściwe rozwiązanie „ – warsztaty dotyczące zapobieganiu uzależnień / alkohol , papierosy , narkotyki/.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„Spójrz inaczej „ – program profilaktyczny dotyczący zdrowego stylu życia.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,,Mam super moc „- w jaki sposób powinniśmy dbać o zdrowie.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„Program profilaktyki uniwersalnej - , UNPLUGGED” – ograniczanie inicjacji substancji psychoaktywnych – alkohol , tytoń , narkotyki.”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284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31" y="988976"/>
            <a:ext cx="10883536" cy="11204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profilaktyczne realizowane w Szkole Podstawowej nr26 w Białymstoku ul. Radzymińska 11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realizacji rekomendacji z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33765-2BDB-4E19-8DB5-3572795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76388"/>
            <a:ext cx="10515600" cy="3948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Google Sans"/>
              </a:rPr>
              <a:t>„</a:t>
            </a:r>
            <a:r>
              <a:rPr lang="pl-PL" sz="2800" b="0" i="0" dirty="0">
                <a:solidFill>
                  <a:srgbClr val="040C28"/>
                </a:solidFill>
                <a:effectLst/>
                <a:latin typeface="Google Sans"/>
              </a:rPr>
              <a:t>Trzymaj Formę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Google Sans"/>
              </a:rPr>
              <a:t>!” - to inicjatywa propagująca zdrowy styl życia wśród młodzieży szkolnej o unikalnym dwukierunkowym podejściu: promującym zbilansowane odżywianie połączone z regularną aktywnością fizyczną, spędzaniem wolnego czasu. Odbiorcami </a:t>
            </a:r>
            <a:r>
              <a:rPr lang="pl-PL" sz="2800" b="0" i="0" dirty="0">
                <a:solidFill>
                  <a:srgbClr val="040C28"/>
                </a:solidFill>
                <a:effectLst/>
                <a:latin typeface="Google Sans"/>
              </a:rPr>
              <a:t>programu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Google Sans"/>
              </a:rPr>
              <a:t> są uczniowie ostatnich klas szkół podstawowych.</a:t>
            </a:r>
          </a:p>
          <a:p>
            <a:pPr marL="0" indent="0">
              <a:buNone/>
            </a:pPr>
            <a:endParaRPr lang="pl-PL" sz="1600" dirty="0">
              <a:solidFill>
                <a:srgbClr val="202124"/>
              </a:solidFill>
              <a:latin typeface="Google Sans"/>
            </a:endParaRPr>
          </a:p>
          <a:p>
            <a:pPr marL="0" indent="0">
              <a:buNone/>
            </a:pP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954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profilaktyczne realizowane w Szkole Podstawowej nr26 w Białymstoku ul. Radzymińska 11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realizacji rekomendacji z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33765-2BDB-4E19-8DB5-3572795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3279"/>
            <a:ext cx="1957252" cy="3467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b="0" i="0" dirty="0">
                <a:solidFill>
                  <a:srgbClr val="202124"/>
                </a:solidFill>
                <a:effectLst/>
                <a:latin typeface="Google Sans"/>
              </a:rPr>
              <a:t>,, Sałatkowy </a:t>
            </a:r>
            <a:r>
              <a:rPr lang="pl-PL" sz="1600" b="0" i="0" dirty="0" err="1">
                <a:solidFill>
                  <a:srgbClr val="202124"/>
                </a:solidFill>
                <a:effectLst/>
                <a:latin typeface="Google Sans"/>
              </a:rPr>
              <a:t>Masterchef</a:t>
            </a:r>
            <a:r>
              <a:rPr lang="pl-PL" sz="1600" b="0" i="0" dirty="0">
                <a:solidFill>
                  <a:srgbClr val="202124"/>
                </a:solidFill>
                <a:effectLst/>
                <a:latin typeface="Google Sans"/>
              </a:rPr>
              <a:t> " </a:t>
            </a:r>
            <a:br>
              <a:rPr lang="pl-PL" sz="1600" dirty="0"/>
            </a:br>
            <a:endParaRPr lang="pl-PL" sz="16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pl-PL" sz="1600" b="0" i="0" dirty="0">
                <a:solidFill>
                  <a:srgbClr val="202124"/>
                </a:solidFill>
                <a:effectLst/>
                <a:latin typeface="Google Sans"/>
              </a:rPr>
              <a:t>W jaki sposób dzieci </a:t>
            </a:r>
            <a:br>
              <a:rPr lang="pl-PL" sz="1600" b="0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pl-PL" sz="1600" b="0" i="0" dirty="0">
                <a:solidFill>
                  <a:srgbClr val="202124"/>
                </a:solidFill>
                <a:effectLst/>
                <a:latin typeface="Google Sans"/>
              </a:rPr>
              <a:t>i młodzież spędzają wolny czas, wymieniają się doświadczeniami kulinarnymi  a tym samym rozbudzają swoje zainteresowania i w taki sposób wzbogacają swoje hobby kulinarne oraz zdrowo się odżywiają.</a:t>
            </a: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26D26946-9261-47CF-8209-25B960AA0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94791"/>
              </p:ext>
            </p:extLst>
          </p:nvPr>
        </p:nvGraphicFramePr>
        <p:xfrm>
          <a:off x="92075" y="92075"/>
          <a:ext cx="1538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Obiekt powłoki pakowarki" showAsIcon="1" r:id="rId3" imgW="1539000" imgH="482400" progId="Package">
                  <p:embed/>
                </p:oleObj>
              </mc:Choice>
              <mc:Fallback>
                <p:oleObj name="Obiekt powłoki pakowarki" showAsIcon="1" r:id="rId3" imgW="153900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538288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CCE1D5EA-1589-4E6D-9A1D-9D539493D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624" y="1584960"/>
            <a:ext cx="3601053" cy="458315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51E238-EE77-4D30-A2BC-552879ACF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633" y="1584961"/>
            <a:ext cx="3689485" cy="45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profilaktyczne realizowane w Szkole Podstawowej nr 26 w Białymstoku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przykład realizacji wykorzystania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33765-2BDB-4E19-8DB5-3572795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3245"/>
            <a:ext cx="10515600" cy="3948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Efekty programu profilaktycznego  ,, Trzymaj formę "</a:t>
            </a:r>
            <a:br>
              <a:rPr lang="pl-PL" sz="1400" dirty="0"/>
            </a:br>
            <a:endParaRPr lang="pl-PL" sz="1400" dirty="0"/>
          </a:p>
          <a:p>
            <a:r>
              <a:rPr lang="pl-PL" sz="1800" dirty="0"/>
              <a:t>poprawiły samopoczucie, kondycje oraz sposób zdrowego żywienia i odżywiania,</a:t>
            </a:r>
            <a:br>
              <a:rPr lang="pl-PL" sz="1800" dirty="0"/>
            </a:br>
            <a:endParaRPr lang="pl-PL" sz="1800" dirty="0"/>
          </a:p>
          <a:p>
            <a:r>
              <a:rPr lang="pl-PL" sz="1800" dirty="0"/>
              <a:t>pożytecznie wypełniały czas - dzieci wymieniały się doświadczeniami kulinarnymi swojej babci i dziadka nie korzystając z Internetu, czyli w taki sposób starały się ograniczyć korzystanie z telefonów, tabletów itp.,</a:t>
            </a:r>
            <a:br>
              <a:rPr lang="pl-PL" sz="1800" dirty="0"/>
            </a:br>
            <a:endParaRPr lang="pl-PL" sz="1800" dirty="0"/>
          </a:p>
          <a:p>
            <a:r>
              <a:rPr lang="pl-PL" sz="1800" dirty="0"/>
              <a:t>poprzez wspólne wykonywanie posiłków dzieci odreagowywały sytuacje trudne w życiu codziennym, integrowały się oraz bardzo chętnie uczestniczyły w zajęciach.</a:t>
            </a:r>
          </a:p>
          <a:p>
            <a:pPr marL="0" indent="0">
              <a:buNone/>
            </a:pP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EEBABB-3C72-476E-A742-5FD247D62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474" y="1713547"/>
            <a:ext cx="1449433" cy="13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profilaktyczne realizowane w Szkole Podstawowej nr 26 w Białymstoku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przykład realizacji wykorzystania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33765-2BDB-4E19-8DB5-3572795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3245"/>
            <a:ext cx="10515600" cy="3948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Efekty programu profilaktycznego  ,, Trzymaj formę "</a:t>
            </a:r>
            <a:br>
              <a:rPr lang="pl-PL" sz="1400" dirty="0"/>
            </a:br>
            <a:endParaRPr lang="pl-PL" sz="1400" dirty="0"/>
          </a:p>
          <a:p>
            <a:r>
              <a:rPr lang="pl-PL" sz="1800" dirty="0"/>
              <a:t>poprawiły samopoczucie, kondycje oraz sposób zdrowego żywienia i odżywiania,</a:t>
            </a:r>
            <a:br>
              <a:rPr lang="pl-PL" sz="1800" dirty="0"/>
            </a:br>
            <a:endParaRPr lang="pl-PL" sz="1800" dirty="0"/>
          </a:p>
          <a:p>
            <a:r>
              <a:rPr lang="pl-PL" sz="1800" dirty="0"/>
              <a:t>pożytecznie wypełniały czas - dzieci wymieniały się doświadczeniami kulinarnymi swojej babci i dziadka nie korzystając z Internetu, czyli w taki sposób starały się ograniczyć korzystanie z telefonów, tabletów itp.,</a:t>
            </a:r>
            <a:br>
              <a:rPr lang="pl-PL" sz="1800" dirty="0"/>
            </a:br>
            <a:endParaRPr lang="pl-PL" sz="1800" dirty="0"/>
          </a:p>
          <a:p>
            <a:r>
              <a:rPr lang="pl-PL" sz="1800" dirty="0"/>
              <a:t>poprzez wspólne wykonywanie posiłków dzieci odreagowywały sytuacje trudne w życiu codziennym, integrowały się oraz bardzo chętnie uczestniczyły w zajęciach.</a:t>
            </a:r>
          </a:p>
          <a:p>
            <a:pPr marL="0" indent="0">
              <a:buNone/>
            </a:pP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EEBABB-3C72-476E-A742-5FD247D62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474" y="1713547"/>
            <a:ext cx="1449433" cy="13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5E783-D85A-4DCA-BE95-0959064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BIAŁOSTOCKIEJ AKADEMII RODZINY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CKU im. H. Sienkiewicza w Białymstoku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2020 - 2023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przykład realizacji wykorzystania badań ,, Styl życia dzieci i młodzieży miasta Białystok w 2019 r.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62D7720-AB55-415B-9F6E-B955466CB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64774"/>
              </p:ext>
            </p:extLst>
          </p:nvPr>
        </p:nvGraphicFramePr>
        <p:xfrm>
          <a:off x="3358083" y="2168434"/>
          <a:ext cx="5475832" cy="3075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5832">
                  <a:extLst>
                    <a:ext uri="{9D8B030D-6E8A-4147-A177-3AD203B41FA5}">
                      <a16:colId xmlns:a16="http://schemas.microsoft.com/office/drawing/2014/main" val="2659772555"/>
                    </a:ext>
                  </a:extLst>
                </a:gridCol>
              </a:tblGrid>
              <a:tr h="376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WARSZTATY DLA RODZICÓW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6792213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Szkoła dla Rodziców i Wychowawców.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8568516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Zapanuj nad gniewem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651417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Zapanuj nad gniewem II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6790917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Skuteczna komunikacja z dziećmi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1196384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Trening skutecznego rodzica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97501122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Stań na nogi z pozytywną dyscypliną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2510040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Kurs online Nastolatek - pozytywna dyscyplina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2719737"/>
                  </a:ext>
                </a:extLst>
              </a:tr>
              <a:tr h="337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Zapanuj nad gniewem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216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884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842B8FBC-6666-4D7B-916D-378B6A54064F}" vid="{B554CDF4-F2AD-4E65-824A-B8124200584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7234</TotalTime>
  <Words>4046</Words>
  <Application>Microsoft Office PowerPoint</Application>
  <PresentationFormat>Panoramiczny</PresentationFormat>
  <Paragraphs>608</Paragraphs>
  <Slides>34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Google Sans</vt:lpstr>
      <vt:lpstr>Times New Roman</vt:lpstr>
      <vt:lpstr>Wingdings</vt:lpstr>
      <vt:lpstr>Motyw1</vt:lpstr>
      <vt:lpstr>Pakiet</vt:lpstr>
      <vt:lpstr>Prezentacja programu PowerPoint</vt:lpstr>
      <vt:lpstr>Prezentacja programu PowerPoint</vt:lpstr>
      <vt:lpstr>Prezentacja programu PowerPoint</vt:lpstr>
      <vt:lpstr>Programy profilaktyczne realizowane w Szkole Podstawowej nr26 w Białymstoku ul. Radzymińska 11 pod realizacji rekomendacji z badań ,, Styl życia dzieci i młodzieży miasta Białystok w 2019 r. </vt:lpstr>
      <vt:lpstr>Programy profilaktyczne realizowane w Szkole Podstawowej nr26 w Białymstoku ul. Radzymińska 11 pod realizacji rekomendacji z badań ,, Styl życia dzieci i młodzieży miasta Białystok w 2019 r. </vt:lpstr>
      <vt:lpstr>Programy profilaktyczne realizowane w Szkole Podstawowej nr26 w Białymstoku ul. Radzymińska 11 pod realizacji rekomendacji z badań ,, Styl życia dzieci i młodzieży miasta Białystok w 2019 r. </vt:lpstr>
      <vt:lpstr>Programy profilaktyczne realizowane w Szkole Podstawowej nr 26 w Białymstoku jako przykład realizacji wykorzystania badań ,, Styl życia dzieci i młodzieży miasta Białystok w 2019 r. </vt:lpstr>
      <vt:lpstr>Programy profilaktyczne realizowane w Szkole Podstawowej nr 26 w Białymstoku jako przykład realizacji wykorzystania badań ,, Styl życia dzieci i młodzieży miasta Białystok w 2019 r. </vt:lpstr>
      <vt:lpstr>DZIAŁANIA BIAŁOSTOCKIEJ AKADEMII RODZINY  CKU im. H. Sienkiewicza w Białymstoku  2020 - 2023  jako przykład realizacji wykorzystania badań ,, Styl życia dzieci i młodzieży miasta Białystok w 2019 r. </vt:lpstr>
      <vt:lpstr>DZIAŁANIA BIAŁOSTOCKIEJ AKADEMII RODZINY  CKU im. H. Sienkiewicza w Białymstoku  2020 - 2023  jako przykład realizacji wykorzystania badań ,, Styl życia dzieci i młodzieży miasta Białystok w 2019 r. </vt:lpstr>
      <vt:lpstr>DZIAŁANIA BIAŁOSTOCKIEJ AKADEMII RODZINY  CKU im. H. Sienkiewicza w Białymstoku  2020 - 2023  jako przykład realizacji wykorzystania badań ,, Styl życia dzieci i młodzieży miasta Białystok w 2019 r. </vt:lpstr>
      <vt:lpstr>DZIAŁANIA BIAŁOSTOCKIEJ AKADEMII RODZINY  CKU im. H. Sienkiewicza w Białymstoku  2020 - 2023  jako przykład realizacji wykorzystania badań ,, Styl życia dzieci i młodzieży miasta Białystok w 2019 r.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Rekomendacje</vt:lpstr>
      <vt:lpstr>Rekomendacje</vt:lpstr>
      <vt:lpstr>Rekomendacje</vt:lpstr>
      <vt:lpstr>Rekomendacje</vt:lpstr>
      <vt:lpstr>Rekomendacje</vt:lpstr>
      <vt:lpstr>Rekomendacje</vt:lpstr>
      <vt:lpstr>Rekomendacje</vt:lpstr>
      <vt:lpstr>Rekomendacje</vt:lpstr>
      <vt:lpstr>Rekomendacje</vt:lpstr>
      <vt:lpstr>Rekomendacje</vt:lpstr>
      <vt:lpstr>Rekomendacje</vt:lpstr>
      <vt:lpstr>Dziękuję za uwagę!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Pracownia</dc:creator>
  <cp:lastModifiedBy>Jerzy</cp:lastModifiedBy>
  <cp:revision>524</cp:revision>
  <cp:lastPrinted>2023-05-25T10:14:45Z</cp:lastPrinted>
  <dcterms:created xsi:type="dcterms:W3CDTF">2020-09-07T06:30:39Z</dcterms:created>
  <dcterms:modified xsi:type="dcterms:W3CDTF">2023-05-29T11:59:23Z</dcterms:modified>
</cp:coreProperties>
</file>