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0380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kst tytułowy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412750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Tekst tytułowy</a:t>
            </a:r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1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3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9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9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7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83" name="Symbol zastępczy obrazu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raz 4" descr="Obraz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Prostokąt 5"/>
          <p:cNvSpPr/>
          <p:nvPr/>
        </p:nvSpPr>
        <p:spPr>
          <a:xfrm>
            <a:off x="0" y="-1"/>
            <a:ext cx="12192000" cy="839757"/>
          </a:xfrm>
          <a:prstGeom prst="rect">
            <a:avLst/>
          </a:prstGeom>
          <a:gradFill>
            <a:gsLst>
              <a:gs pos="0">
                <a:srgbClr val="057AAF"/>
              </a:gs>
              <a:gs pos="100000">
                <a:srgbClr val="149FC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5" name="pole tekstowe 7"/>
          <p:cNvSpPr txBox="1"/>
          <p:nvPr/>
        </p:nvSpPr>
        <p:spPr>
          <a:xfrm>
            <a:off x="250625" y="32306"/>
            <a:ext cx="6538229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Transformacja energetyczna- zastosowanie zielonej energii w nowoczesnym mieście. </a:t>
            </a:r>
          </a:p>
        </p:txBody>
      </p:sp>
      <p:pic>
        <p:nvPicPr>
          <p:cNvPr id="106" name="pełno logo biale.png" descr="pełno logo bia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4626" y="193616"/>
            <a:ext cx="2892051" cy="45252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pole tekstowe 8"/>
          <p:cNvSpPr txBox="1"/>
          <p:nvPr/>
        </p:nvSpPr>
        <p:spPr>
          <a:xfrm>
            <a:off x="4632245" y="3607008"/>
            <a:ext cx="3206117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Andrzej Jeżewski</a:t>
            </a:r>
          </a:p>
        </p:txBody>
      </p:sp>
      <p:sp>
        <p:nvSpPr>
          <p:cNvPr id="108" name="pole tekstowe 8"/>
          <p:cNvSpPr txBox="1"/>
          <p:nvPr/>
        </p:nvSpPr>
        <p:spPr>
          <a:xfrm>
            <a:off x="1383573" y="2301098"/>
            <a:ext cx="9703462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Kompleksowe podejście do transformacji energetycznej  </a:t>
            </a:r>
          </a:p>
        </p:txBody>
      </p:sp>
      <p:pic>
        <p:nvPicPr>
          <p:cNvPr id="109" name="eko.png" descr="eko.pn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5392142" y="4285679"/>
            <a:ext cx="1686393" cy="535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lan  inwestycji 2023.jpg" descr="plan  inwestycji 20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518" y="-306262"/>
            <a:ext cx="12205036" cy="668262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Koło"/>
          <p:cNvSpPr/>
          <p:nvPr/>
        </p:nvSpPr>
        <p:spPr>
          <a:xfrm>
            <a:off x="628682" y="5889893"/>
            <a:ext cx="594187" cy="59418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3" name="Koło"/>
          <p:cNvSpPr/>
          <p:nvPr/>
        </p:nvSpPr>
        <p:spPr>
          <a:xfrm>
            <a:off x="5907611" y="5767108"/>
            <a:ext cx="839757" cy="8397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4" name="Owal"/>
          <p:cNvSpPr/>
          <p:nvPr/>
        </p:nvSpPr>
        <p:spPr>
          <a:xfrm>
            <a:off x="9954121" y="5023560"/>
            <a:ext cx="1611137" cy="165315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5" name="Koło"/>
          <p:cNvSpPr/>
          <p:nvPr/>
        </p:nvSpPr>
        <p:spPr>
          <a:xfrm>
            <a:off x="7137400" y="5598817"/>
            <a:ext cx="930768" cy="9307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6" name="Koło"/>
          <p:cNvSpPr/>
          <p:nvPr/>
        </p:nvSpPr>
        <p:spPr>
          <a:xfrm>
            <a:off x="8470899" y="5335789"/>
            <a:ext cx="1028700" cy="102869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7" name="Prostokąt 5"/>
          <p:cNvSpPr/>
          <p:nvPr/>
        </p:nvSpPr>
        <p:spPr>
          <a:xfrm>
            <a:off x="0" y="-1"/>
            <a:ext cx="12192000" cy="839757"/>
          </a:xfrm>
          <a:prstGeom prst="rect">
            <a:avLst/>
          </a:prstGeom>
          <a:gradFill>
            <a:gsLst>
              <a:gs pos="0">
                <a:srgbClr val="057AAF"/>
              </a:gs>
              <a:gs pos="100000">
                <a:srgbClr val="149FC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18" name="pełno logo biale.png" descr="pełno logo bial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4626" y="193616"/>
            <a:ext cx="2892051" cy="452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zablon.png" descr="szabl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pole tekstowe 7"/>
          <p:cNvSpPr txBox="1"/>
          <p:nvPr/>
        </p:nvSpPr>
        <p:spPr>
          <a:xfrm>
            <a:off x="199903" y="247157"/>
            <a:ext cx="4582447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7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Strefa inwestycji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uj"/>
          <p:cNvGrpSpPr/>
          <p:nvPr/>
        </p:nvGrpSpPr>
        <p:grpSpPr>
          <a:xfrm>
            <a:off x="2285399" y="989876"/>
            <a:ext cx="7848628" cy="4811041"/>
            <a:chOff x="0" y="0"/>
            <a:chExt cx="7848627" cy="4811040"/>
          </a:xfrm>
        </p:grpSpPr>
        <p:pic>
          <p:nvPicPr>
            <p:cNvPr id="122" name="plansza 3w.jpg" descr="plansza 3w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848628" cy="4756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Linia"/>
            <p:cNvSpPr/>
            <p:nvPr/>
          </p:nvSpPr>
          <p:spPr>
            <a:xfrm>
              <a:off x="1316225" y="2334923"/>
              <a:ext cx="1762104" cy="2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Linia"/>
            <p:cNvSpPr/>
            <p:nvPr/>
          </p:nvSpPr>
          <p:spPr>
            <a:xfrm>
              <a:off x="1749237" y="3384461"/>
              <a:ext cx="1352941" cy="496261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Prostokąt"/>
            <p:cNvSpPr/>
            <p:nvPr/>
          </p:nvSpPr>
          <p:spPr>
            <a:xfrm>
              <a:off x="271770" y="1502666"/>
              <a:ext cx="829931" cy="648184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6" name="Trigeneracja,…"/>
            <p:cNvSpPr txBox="1"/>
            <p:nvPr/>
          </p:nvSpPr>
          <p:spPr>
            <a:xfrm>
              <a:off x="216724" y="1667127"/>
              <a:ext cx="940022" cy="504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Trigeneracja,</a:t>
              </a:r>
            </a:p>
            <a:p>
              <a:pPr algn="ctr" defTabSz="412750">
                <a:defRPr sz="1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Stacja ładowania</a:t>
              </a:r>
            </a:p>
          </p:txBody>
        </p:sp>
        <p:sp>
          <p:nvSpPr>
            <p:cNvPr id="127" name="H2"/>
            <p:cNvSpPr txBox="1"/>
            <p:nvPr/>
          </p:nvSpPr>
          <p:spPr>
            <a:xfrm>
              <a:off x="548169" y="1460594"/>
              <a:ext cx="277133" cy="2615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4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H</a:t>
              </a:r>
              <a:r>
                <a:rPr baseline="-5998"/>
                <a:t>2</a:t>
              </a:r>
            </a:p>
          </p:txBody>
        </p:sp>
        <p:sp>
          <p:nvSpPr>
            <p:cNvPr id="128" name="Linia"/>
            <p:cNvSpPr/>
            <p:nvPr/>
          </p:nvSpPr>
          <p:spPr>
            <a:xfrm flipV="1">
              <a:off x="1759543" y="2941657"/>
              <a:ext cx="155393" cy="436815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Linia"/>
            <p:cNvSpPr/>
            <p:nvPr/>
          </p:nvSpPr>
          <p:spPr>
            <a:xfrm flipH="1">
              <a:off x="1390721" y="3386080"/>
              <a:ext cx="359590" cy="2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Linia"/>
            <p:cNvSpPr/>
            <p:nvPr/>
          </p:nvSpPr>
          <p:spPr>
            <a:xfrm rot="8100000">
              <a:off x="451394" y="2285978"/>
              <a:ext cx="728554" cy="33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15" extrusionOk="0">
                  <a:moveTo>
                    <a:pt x="0" y="6869"/>
                  </a:moveTo>
                  <a:cubicBezTo>
                    <a:pt x="2043" y="16412"/>
                    <a:pt x="7379" y="21600"/>
                    <a:pt x="12495" y="18905"/>
                  </a:cubicBezTo>
                  <a:cubicBezTo>
                    <a:pt x="17044" y="16510"/>
                    <a:pt x="20092" y="8668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1DB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1" name="Linia"/>
            <p:cNvSpPr/>
            <p:nvPr/>
          </p:nvSpPr>
          <p:spPr>
            <a:xfrm rot="8100000">
              <a:off x="637911" y="2409060"/>
              <a:ext cx="445282" cy="154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4" extrusionOk="0">
                  <a:moveTo>
                    <a:pt x="0" y="9504"/>
                  </a:moveTo>
                  <a:cubicBezTo>
                    <a:pt x="2774" y="17575"/>
                    <a:pt x="7128" y="21600"/>
                    <a:pt x="11471" y="20107"/>
                  </a:cubicBezTo>
                  <a:cubicBezTo>
                    <a:pt x="16178" y="18488"/>
                    <a:pt x="20097" y="10708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EE220C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EE220C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2" name="Linia"/>
            <p:cNvSpPr/>
            <p:nvPr/>
          </p:nvSpPr>
          <p:spPr>
            <a:xfrm rot="6373714">
              <a:off x="905740" y="2456639"/>
              <a:ext cx="508679" cy="22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4" extrusionOk="0">
                  <a:moveTo>
                    <a:pt x="0" y="10910"/>
                  </a:moveTo>
                  <a:cubicBezTo>
                    <a:pt x="2774" y="2839"/>
                    <a:pt x="7128" y="-1186"/>
                    <a:pt x="11471" y="307"/>
                  </a:cubicBezTo>
                  <a:cubicBezTo>
                    <a:pt x="16178" y="1926"/>
                    <a:pt x="20097" y="9706"/>
                    <a:pt x="21600" y="20414"/>
                  </a:cubicBezTo>
                </a:path>
              </a:pathLst>
            </a:custGeom>
            <a:noFill/>
            <a:ln w="25400" cap="flat">
              <a:solidFill>
                <a:srgbClr val="16E7C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EE220C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3" name="Linia"/>
            <p:cNvSpPr/>
            <p:nvPr/>
          </p:nvSpPr>
          <p:spPr>
            <a:xfrm rot="11413676">
              <a:off x="2260262" y="2017526"/>
              <a:ext cx="838477" cy="11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7" extrusionOk="0">
                  <a:moveTo>
                    <a:pt x="0" y="0"/>
                  </a:moveTo>
                  <a:cubicBezTo>
                    <a:pt x="3087" y="13050"/>
                    <a:pt x="6631" y="20265"/>
                    <a:pt x="10267" y="20901"/>
                  </a:cubicBezTo>
                  <a:cubicBezTo>
                    <a:pt x="14264" y="21600"/>
                    <a:pt x="18204" y="1433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76B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4" name="Linia"/>
            <p:cNvSpPr/>
            <p:nvPr/>
          </p:nvSpPr>
          <p:spPr>
            <a:xfrm rot="12773859">
              <a:off x="1114318" y="2853462"/>
              <a:ext cx="2286204" cy="9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extrusionOk="0">
                  <a:moveTo>
                    <a:pt x="0" y="0"/>
                  </a:moveTo>
                  <a:cubicBezTo>
                    <a:pt x="3645" y="14551"/>
                    <a:pt x="7526" y="21600"/>
                    <a:pt x="11429" y="20757"/>
                  </a:cubicBezTo>
                  <a:cubicBezTo>
                    <a:pt x="14909" y="20005"/>
                    <a:pt x="18350" y="12982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76B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5" name="Linia"/>
            <p:cNvSpPr/>
            <p:nvPr/>
          </p:nvSpPr>
          <p:spPr>
            <a:xfrm flipH="1">
              <a:off x="296260" y="2204897"/>
              <a:ext cx="658725" cy="2"/>
            </a:xfrm>
            <a:prstGeom prst="line">
              <a:avLst/>
            </a:prstGeom>
            <a:noFill/>
            <a:ln w="25400" cap="flat">
              <a:solidFill>
                <a:srgbClr val="1DB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Linia"/>
            <p:cNvSpPr/>
            <p:nvPr/>
          </p:nvSpPr>
          <p:spPr>
            <a:xfrm rot="1036024">
              <a:off x="526178" y="3597332"/>
              <a:ext cx="4236565" cy="59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89" extrusionOk="0">
                  <a:moveTo>
                    <a:pt x="0" y="1438"/>
                  </a:moveTo>
                  <a:cubicBezTo>
                    <a:pt x="2706" y="11490"/>
                    <a:pt x="5722" y="17562"/>
                    <a:pt x="8833" y="19221"/>
                  </a:cubicBezTo>
                  <a:cubicBezTo>
                    <a:pt x="13296" y="21600"/>
                    <a:pt x="17761" y="14877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7" name="Produkcja kompozytów"/>
            <p:cNvSpPr txBox="1"/>
            <p:nvPr/>
          </p:nvSpPr>
          <p:spPr>
            <a:xfrm>
              <a:off x="305969" y="3150812"/>
              <a:ext cx="826656" cy="5043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10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Produkcja kompozytów</a:t>
              </a:r>
            </a:p>
          </p:txBody>
        </p:sp>
        <p:sp>
          <p:nvSpPr>
            <p:cNvPr id="138" name="Prostokąt"/>
            <p:cNvSpPr/>
            <p:nvPr/>
          </p:nvSpPr>
          <p:spPr>
            <a:xfrm>
              <a:off x="271770" y="3094069"/>
              <a:ext cx="829931" cy="51745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39" name="Linia"/>
            <p:cNvSpPr/>
            <p:nvPr/>
          </p:nvSpPr>
          <p:spPr>
            <a:xfrm>
              <a:off x="1074444" y="2915484"/>
              <a:ext cx="726488" cy="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Linia"/>
            <p:cNvSpPr/>
            <p:nvPr/>
          </p:nvSpPr>
          <p:spPr>
            <a:xfrm flipV="1">
              <a:off x="4172824" y="2906105"/>
              <a:ext cx="2" cy="507918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Linia"/>
            <p:cNvSpPr/>
            <p:nvPr/>
          </p:nvSpPr>
          <p:spPr>
            <a:xfrm flipH="1">
              <a:off x="4142160" y="3414440"/>
              <a:ext cx="359591" cy="2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Linia"/>
            <p:cNvSpPr/>
            <p:nvPr/>
          </p:nvSpPr>
          <p:spPr>
            <a:xfrm flipH="1">
              <a:off x="3359009" y="3413647"/>
              <a:ext cx="818669" cy="476795"/>
            </a:xfrm>
            <a:prstGeom prst="line">
              <a:avLst/>
            </a:prstGeom>
            <a:noFill/>
            <a:ln w="25400" cap="flat">
              <a:solidFill>
                <a:srgbClr val="0076B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Uzdatniona woda procesowa po elektrolizie"/>
            <p:cNvSpPr txBox="1"/>
            <p:nvPr/>
          </p:nvSpPr>
          <p:spPr>
            <a:xfrm>
              <a:off x="1528916" y="2073496"/>
              <a:ext cx="1414029" cy="276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Uzdatniona woda procesowa po elektrolizie</a:t>
              </a:r>
            </a:p>
          </p:txBody>
        </p:sp>
        <p:sp>
          <p:nvSpPr>
            <p:cNvPr id="144" name="Nawadnianie upraw pod AHE"/>
            <p:cNvSpPr txBox="1"/>
            <p:nvPr/>
          </p:nvSpPr>
          <p:spPr>
            <a:xfrm>
              <a:off x="2539828" y="1847275"/>
              <a:ext cx="1414029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Nawadnianie upraw pod AHE</a:t>
              </a:r>
            </a:p>
          </p:txBody>
        </p:sp>
        <p:sp>
          <p:nvSpPr>
            <p:cNvPr id="145" name="Linia"/>
            <p:cNvSpPr/>
            <p:nvPr/>
          </p:nvSpPr>
          <p:spPr>
            <a:xfrm rot="11413676">
              <a:off x="3397336" y="2038303"/>
              <a:ext cx="935802" cy="27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7" extrusionOk="0">
                  <a:moveTo>
                    <a:pt x="21600" y="0"/>
                  </a:moveTo>
                  <a:cubicBezTo>
                    <a:pt x="18513" y="13050"/>
                    <a:pt x="14969" y="20265"/>
                    <a:pt x="11333" y="20901"/>
                  </a:cubicBezTo>
                  <a:cubicBezTo>
                    <a:pt x="7336" y="21600"/>
                    <a:pt x="3396" y="14334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76B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6" name="Zbiornik retencyjny 1"/>
            <p:cNvSpPr txBox="1"/>
            <p:nvPr/>
          </p:nvSpPr>
          <p:spPr>
            <a:xfrm>
              <a:off x="2507234" y="2639295"/>
              <a:ext cx="1414029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Zbiornik retencyjny 1</a:t>
              </a:r>
            </a:p>
          </p:txBody>
        </p:sp>
        <p:sp>
          <p:nvSpPr>
            <p:cNvPr id="147" name="Zbiornik retencyjny 2"/>
            <p:cNvSpPr txBox="1"/>
            <p:nvPr/>
          </p:nvSpPr>
          <p:spPr>
            <a:xfrm>
              <a:off x="2539828" y="4128798"/>
              <a:ext cx="1414029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Zbiornik retencyjny 2</a:t>
              </a:r>
            </a:p>
          </p:txBody>
        </p:sp>
        <p:sp>
          <p:nvSpPr>
            <p:cNvPr id="148" name="Uzdatniona woda do elektrolizy"/>
            <p:cNvSpPr txBox="1"/>
            <p:nvPr/>
          </p:nvSpPr>
          <p:spPr>
            <a:xfrm rot="2056014">
              <a:off x="1835697" y="2857597"/>
              <a:ext cx="1414029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Uzdatniona woda do elektrolizy</a:t>
              </a:r>
            </a:p>
          </p:txBody>
        </p:sp>
        <p:sp>
          <p:nvSpPr>
            <p:cNvPr id="149" name="Woda deszczowa z AHE"/>
            <p:cNvSpPr txBox="1"/>
            <p:nvPr/>
          </p:nvSpPr>
          <p:spPr>
            <a:xfrm rot="1140000">
              <a:off x="1629021" y="3438581"/>
              <a:ext cx="1414029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Woda deszczowa z AHE</a:t>
              </a:r>
            </a:p>
          </p:txBody>
        </p:sp>
        <p:pic>
          <p:nvPicPr>
            <p:cNvPr id="150" name="AHE 512x512.png" descr="AHE 512x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48798" y="1567317"/>
              <a:ext cx="329523" cy="329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AHE 512x512.png" descr="AHE 512x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69769" y="1599992"/>
              <a:ext cx="329523" cy="329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AHE 512x512.png" descr="AHE 512x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480000">
              <a:off x="5337519" y="976731"/>
              <a:ext cx="329522" cy="329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AHE 512x512.png" descr="AHE 512x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180000">
              <a:off x="5645192" y="2116967"/>
              <a:ext cx="329523" cy="329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Zbrojenie kompozytowe z włóknami węglowymi i bazaltowymi"/>
            <p:cNvSpPr txBox="1"/>
            <p:nvPr/>
          </p:nvSpPr>
          <p:spPr>
            <a:xfrm rot="1380000">
              <a:off x="1372824" y="3906695"/>
              <a:ext cx="1414030" cy="391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Zbrojenie kompozytowe z włóknami węglowymi i bazaltowymi</a:t>
              </a:r>
            </a:p>
          </p:txBody>
        </p:sp>
        <p:sp>
          <p:nvSpPr>
            <p:cNvPr id="155" name="Profile kompozytowe"/>
            <p:cNvSpPr txBox="1"/>
            <p:nvPr/>
          </p:nvSpPr>
          <p:spPr>
            <a:xfrm rot="21540000">
              <a:off x="671858" y="2797268"/>
              <a:ext cx="1414029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Profile kompozytowe</a:t>
              </a:r>
            </a:p>
          </p:txBody>
        </p:sp>
        <p:sp>
          <p:nvSpPr>
            <p:cNvPr id="156" name="Elektrownia Kinetyczne OZE"/>
            <p:cNvSpPr txBox="1"/>
            <p:nvPr/>
          </p:nvSpPr>
          <p:spPr>
            <a:xfrm>
              <a:off x="5305212" y="3900508"/>
              <a:ext cx="826657" cy="276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Elektrownia Kinetyczne OZE</a:t>
              </a:r>
            </a:p>
          </p:txBody>
        </p:sp>
        <p:sp>
          <p:nvSpPr>
            <p:cNvPr id="157" name="Prostokąt"/>
            <p:cNvSpPr/>
            <p:nvPr/>
          </p:nvSpPr>
          <p:spPr>
            <a:xfrm>
              <a:off x="5228618" y="3885741"/>
              <a:ext cx="1018801" cy="309917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12750">
                <a:defRPr sz="16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58" name="Woda deszczowa z AHE"/>
            <p:cNvSpPr txBox="1"/>
            <p:nvPr/>
          </p:nvSpPr>
          <p:spPr>
            <a:xfrm rot="19800000">
              <a:off x="3236909" y="3461073"/>
              <a:ext cx="1087865" cy="162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 algn="ctr" defTabSz="412750">
                <a:defRPr sz="7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Woda deszczowa z AHE</a:t>
              </a:r>
            </a:p>
          </p:txBody>
        </p:sp>
        <p:sp>
          <p:nvSpPr>
            <p:cNvPr id="159" name="H2"/>
            <p:cNvSpPr txBox="1"/>
            <p:nvPr/>
          </p:nvSpPr>
          <p:spPr>
            <a:xfrm>
              <a:off x="555068" y="3050343"/>
              <a:ext cx="263334" cy="2615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ctr" defTabSz="412750">
                <a:defRPr sz="1400" b="1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H</a:t>
              </a:r>
              <a:r>
                <a:rPr baseline="-5998"/>
                <a:t>2</a:t>
              </a:r>
            </a:p>
          </p:txBody>
        </p:sp>
      </p:grpSp>
      <p:sp>
        <p:nvSpPr>
          <p:cNvPr id="161" name="Koło"/>
          <p:cNvSpPr/>
          <p:nvPr/>
        </p:nvSpPr>
        <p:spPr>
          <a:xfrm>
            <a:off x="7137399" y="5598817"/>
            <a:ext cx="930769" cy="93076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2" name="Koło"/>
          <p:cNvSpPr/>
          <p:nvPr/>
        </p:nvSpPr>
        <p:spPr>
          <a:xfrm>
            <a:off x="8470899" y="5335789"/>
            <a:ext cx="1028700" cy="102869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3" name="Koło"/>
          <p:cNvSpPr/>
          <p:nvPr/>
        </p:nvSpPr>
        <p:spPr>
          <a:xfrm>
            <a:off x="9982199" y="4988945"/>
            <a:ext cx="1564257" cy="156425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4" name="Prostokąt 5"/>
          <p:cNvSpPr/>
          <p:nvPr/>
        </p:nvSpPr>
        <p:spPr>
          <a:xfrm>
            <a:off x="0" y="-1"/>
            <a:ext cx="12192000" cy="839757"/>
          </a:xfrm>
          <a:prstGeom prst="rect">
            <a:avLst/>
          </a:prstGeom>
          <a:gradFill>
            <a:gsLst>
              <a:gs pos="0">
                <a:srgbClr val="057AAF"/>
              </a:gs>
              <a:gs pos="100000">
                <a:srgbClr val="149FC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5" name="Prostokąt"/>
          <p:cNvSpPr/>
          <p:nvPr/>
        </p:nvSpPr>
        <p:spPr>
          <a:xfrm>
            <a:off x="738371" y="1016391"/>
            <a:ext cx="1538858" cy="1489351"/>
          </a:xfrm>
          <a:prstGeom prst="rect">
            <a:avLst/>
          </a:prstGeom>
          <a:solidFill>
            <a:srgbClr val="FFFFFF"/>
          </a:solidFill>
          <a:ln w="25400">
            <a:solidFill>
              <a:srgbClr val="0076BA"/>
            </a:solidFill>
            <a:miter lim="400000"/>
          </a:ln>
          <a:effectLst>
            <a:outerShdw blurRad="25400" dist="50800" dir="7460195" rotWithShape="0">
              <a:srgbClr val="000000">
                <a:alpha val="38795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Linia"/>
          <p:cNvSpPr/>
          <p:nvPr/>
        </p:nvSpPr>
        <p:spPr>
          <a:xfrm>
            <a:off x="1466497" y="1450170"/>
            <a:ext cx="658190" cy="2"/>
          </a:xfrm>
          <a:prstGeom prst="line">
            <a:avLst/>
          </a:prstGeom>
          <a:ln w="25400">
            <a:solidFill>
              <a:srgbClr val="1DB1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7" name="WODA"/>
          <p:cNvSpPr txBox="1"/>
          <p:nvPr/>
        </p:nvSpPr>
        <p:spPr>
          <a:xfrm>
            <a:off x="939551" y="1068895"/>
            <a:ext cx="463297" cy="19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1000" b="1">
                <a:solidFill>
                  <a:srgbClr val="0076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WODA</a:t>
            </a:r>
          </a:p>
        </p:txBody>
      </p:sp>
      <p:sp>
        <p:nvSpPr>
          <p:cNvPr id="168" name="WODÓR"/>
          <p:cNvSpPr txBox="1"/>
          <p:nvPr/>
        </p:nvSpPr>
        <p:spPr>
          <a:xfrm>
            <a:off x="887798" y="1344063"/>
            <a:ext cx="566802" cy="19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1000" b="1">
                <a:solidFill>
                  <a:srgbClr val="1DB1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WODÓR</a:t>
            </a:r>
          </a:p>
        </p:txBody>
      </p:sp>
      <p:sp>
        <p:nvSpPr>
          <p:cNvPr id="169" name="WĘGIEL"/>
          <p:cNvSpPr txBox="1"/>
          <p:nvPr/>
        </p:nvSpPr>
        <p:spPr>
          <a:xfrm>
            <a:off x="892624" y="1627695"/>
            <a:ext cx="557150" cy="19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1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WĘGIEL</a:t>
            </a:r>
          </a:p>
        </p:txBody>
      </p:sp>
      <p:sp>
        <p:nvSpPr>
          <p:cNvPr id="170" name="Linia"/>
          <p:cNvSpPr/>
          <p:nvPr/>
        </p:nvSpPr>
        <p:spPr>
          <a:xfrm>
            <a:off x="1466497" y="1733804"/>
            <a:ext cx="658190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Linia"/>
          <p:cNvSpPr/>
          <p:nvPr/>
        </p:nvSpPr>
        <p:spPr>
          <a:xfrm>
            <a:off x="1466497" y="1175003"/>
            <a:ext cx="658190" cy="2"/>
          </a:xfrm>
          <a:prstGeom prst="line">
            <a:avLst/>
          </a:prstGeom>
          <a:ln w="25400">
            <a:solidFill>
              <a:srgbClr val="0076BA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Linia"/>
          <p:cNvSpPr/>
          <p:nvPr/>
        </p:nvSpPr>
        <p:spPr>
          <a:xfrm>
            <a:off x="1466497" y="2017437"/>
            <a:ext cx="658190" cy="2"/>
          </a:xfrm>
          <a:prstGeom prst="line">
            <a:avLst/>
          </a:prstGeom>
          <a:ln w="25400">
            <a:solidFill>
              <a:srgbClr val="EE220C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CIEPŁO"/>
          <p:cNvSpPr txBox="1"/>
          <p:nvPr/>
        </p:nvSpPr>
        <p:spPr>
          <a:xfrm>
            <a:off x="903103" y="1917680"/>
            <a:ext cx="536195" cy="199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1000" b="1">
                <a:solidFill>
                  <a:srgbClr val="EE220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CIEPŁO</a:t>
            </a:r>
          </a:p>
        </p:txBody>
      </p:sp>
      <p:sp>
        <p:nvSpPr>
          <p:cNvPr id="174" name="CHŁÓD"/>
          <p:cNvSpPr txBox="1"/>
          <p:nvPr/>
        </p:nvSpPr>
        <p:spPr>
          <a:xfrm>
            <a:off x="911231" y="2188350"/>
            <a:ext cx="519939" cy="19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412750">
              <a:defRPr sz="1000" b="1">
                <a:solidFill>
                  <a:srgbClr val="16E7C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CHŁÓD</a:t>
            </a:r>
          </a:p>
        </p:txBody>
      </p:sp>
      <p:sp>
        <p:nvSpPr>
          <p:cNvPr id="175" name="Linia"/>
          <p:cNvSpPr/>
          <p:nvPr/>
        </p:nvSpPr>
        <p:spPr>
          <a:xfrm>
            <a:off x="1458001" y="2301138"/>
            <a:ext cx="658190" cy="2"/>
          </a:xfrm>
          <a:prstGeom prst="line">
            <a:avLst/>
          </a:prstGeom>
          <a:ln w="25400">
            <a:solidFill>
              <a:srgbClr val="16E7C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6" name="pełno logo biale.png" descr="pełno logo bia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04626" y="193616"/>
            <a:ext cx="2892051" cy="452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zablon.png" descr="szabl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pole tekstowe 7"/>
          <p:cNvSpPr txBox="1"/>
          <p:nvPr/>
        </p:nvSpPr>
        <p:spPr>
          <a:xfrm>
            <a:off x="199903" y="247157"/>
            <a:ext cx="4582447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7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Odnawialne źródła energii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ostokąt 5"/>
          <p:cNvSpPr/>
          <p:nvPr/>
        </p:nvSpPr>
        <p:spPr>
          <a:xfrm>
            <a:off x="0" y="-1"/>
            <a:ext cx="12192000" cy="839757"/>
          </a:xfrm>
          <a:prstGeom prst="rect">
            <a:avLst/>
          </a:prstGeom>
          <a:gradFill>
            <a:gsLst>
              <a:gs pos="0">
                <a:srgbClr val="057AAF"/>
              </a:gs>
              <a:gs pos="100000">
                <a:srgbClr val="149FCE"/>
              </a:gs>
            </a:gsLst>
            <a:lin ang="5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81" name="pole tekstowe 8"/>
          <p:cNvSpPr txBox="1"/>
          <p:nvPr/>
        </p:nvSpPr>
        <p:spPr>
          <a:xfrm>
            <a:off x="4492941" y="2504916"/>
            <a:ext cx="3206118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00206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Treść prezentacji</a:t>
            </a:r>
          </a:p>
        </p:txBody>
      </p:sp>
      <p:pic>
        <p:nvPicPr>
          <p:cNvPr id="182" name="Technologia magazyn.pdf" descr="Technologia magazy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563" y="882057"/>
            <a:ext cx="8713504" cy="4901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zablon.png" descr="szabl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ełno logo biale.png" descr="pełno logo bial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04626" y="193616"/>
            <a:ext cx="2892051" cy="45252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pole tekstowe 7"/>
          <p:cNvSpPr txBox="1"/>
          <p:nvPr/>
        </p:nvSpPr>
        <p:spPr>
          <a:xfrm>
            <a:off x="199903" y="247157"/>
            <a:ext cx="4582447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7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Elektrownia Kinetyczna OZE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Panoramiczny</PresentationFormat>
  <Paragraphs>27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Helvetica Neue</vt:lpstr>
      <vt:lpstr>Helvetica Neue Light</vt:lpstr>
      <vt:lpstr>Helvetica Neue Medium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Katarzyna Gryszczyk</cp:lastModifiedBy>
  <cp:revision>1</cp:revision>
  <dcterms:modified xsi:type="dcterms:W3CDTF">2023-12-07T10:12:45Z</dcterms:modified>
</cp:coreProperties>
</file>